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1" r:id="rId5"/>
    <p:sldId id="259" r:id="rId6"/>
    <p:sldId id="267" r:id="rId7"/>
    <p:sldId id="268" r:id="rId8"/>
    <p:sldId id="269" r:id="rId9"/>
    <p:sldId id="272" r:id="rId10"/>
    <p:sldId id="270" r:id="rId11"/>
    <p:sldId id="273" r:id="rId12"/>
    <p:sldId id="260" r:id="rId13"/>
    <p:sldId id="275" r:id="rId14"/>
    <p:sldId id="276" r:id="rId15"/>
    <p:sldId id="277" r:id="rId16"/>
    <p:sldId id="278" r:id="rId17"/>
    <p:sldId id="274" r:id="rId18"/>
    <p:sldId id="264" r:id="rId19"/>
    <p:sldId id="279"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246" y="3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11/27/2019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11/27/2019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11/27/2019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11/27/2019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790F9-3E66-4E34-8DD4-57A87F3AD813}"/>
              </a:ext>
            </a:extLst>
          </p:cNvPr>
          <p:cNvSpPr>
            <a:spLocks noGrp="1"/>
          </p:cNvSpPr>
          <p:nvPr>
            <p:ph type="ctrTitle"/>
          </p:nvPr>
        </p:nvSpPr>
        <p:spPr>
          <a:xfrm>
            <a:off x="785611" y="758952"/>
            <a:ext cx="10908405" cy="3566160"/>
          </a:xfrm>
        </p:spPr>
        <p:txBody>
          <a:bodyPr>
            <a:normAutofit fontScale="90000"/>
          </a:bodyPr>
          <a:lstStyle/>
          <a:p>
            <a:r>
              <a:rPr lang="en-GB" sz="6600" b="1" dirty="0"/>
              <a:t>DESIGN AND CONSTRUCTION OF AN INTELLIGENT TOLL PAYMENT SYSTEM USING GSM PHONE NUMBER </a:t>
            </a:r>
            <a:br>
              <a:rPr lang="en-GB" sz="6600" b="1" dirty="0"/>
            </a:br>
            <a:r>
              <a:rPr lang="en-GB" sz="6600" b="1" dirty="0"/>
              <a:t>AIRTIME AND DATA</a:t>
            </a:r>
          </a:p>
        </p:txBody>
      </p:sp>
      <p:sp>
        <p:nvSpPr>
          <p:cNvPr id="3" name="Subtitle 2">
            <a:extLst>
              <a:ext uri="{FF2B5EF4-FFF2-40B4-BE49-F238E27FC236}">
                <a16:creationId xmlns:a16="http://schemas.microsoft.com/office/drawing/2014/main" id="{FA87928D-6661-44DA-A5ED-8321F6360611}"/>
              </a:ext>
            </a:extLst>
          </p:cNvPr>
          <p:cNvSpPr>
            <a:spLocks noGrp="1"/>
          </p:cNvSpPr>
          <p:nvPr>
            <p:ph type="subTitle" idx="1"/>
          </p:nvPr>
        </p:nvSpPr>
        <p:spPr>
          <a:xfrm>
            <a:off x="1100051" y="4455620"/>
            <a:ext cx="10058400" cy="1643428"/>
          </a:xfrm>
        </p:spPr>
        <p:txBody>
          <a:bodyPr>
            <a:noAutofit/>
          </a:bodyPr>
          <a:lstStyle/>
          <a:p>
            <a:r>
              <a:rPr lang="en-GB" sz="1200" b="1" dirty="0"/>
              <a:t>BY</a:t>
            </a:r>
          </a:p>
          <a:p>
            <a:r>
              <a:rPr lang="en-GB" sz="1400" b="1" dirty="0"/>
              <a:t>ADEUYI ANJOLAOLUWA J.</a:t>
            </a:r>
          </a:p>
          <a:p>
            <a:r>
              <a:rPr lang="en-GB" sz="1400" b="1" dirty="0"/>
              <a:t>140403034</a:t>
            </a:r>
          </a:p>
          <a:p>
            <a:r>
              <a:rPr lang="en-GB" sz="1400" b="1" dirty="0"/>
              <a:t>SUPERVISED BY DR. F.L OGBOI</a:t>
            </a:r>
          </a:p>
        </p:txBody>
      </p:sp>
      <p:pic>
        <p:nvPicPr>
          <p:cNvPr id="4" name="image1.jpeg">
            <a:extLst>
              <a:ext uri="{FF2B5EF4-FFF2-40B4-BE49-F238E27FC236}">
                <a16:creationId xmlns:a16="http://schemas.microsoft.com/office/drawing/2014/main" id="{0EBD061A-1B9C-43A0-A09B-3349E99FCD8A}"/>
              </a:ext>
            </a:extLst>
          </p:cNvPr>
          <p:cNvPicPr/>
          <p:nvPr/>
        </p:nvPicPr>
        <p:blipFill>
          <a:blip r:embed="rId2" cstate="print"/>
          <a:stretch>
            <a:fillRect/>
          </a:stretch>
        </p:blipFill>
        <p:spPr>
          <a:xfrm>
            <a:off x="9489440" y="4455620"/>
            <a:ext cx="1666240" cy="1666875"/>
          </a:xfrm>
          <a:prstGeom prst="rect">
            <a:avLst/>
          </a:prstGeom>
        </p:spPr>
      </p:pic>
    </p:spTree>
    <p:extLst>
      <p:ext uri="{BB962C8B-B14F-4D97-AF65-F5344CB8AC3E}">
        <p14:creationId xmlns:p14="http://schemas.microsoft.com/office/powerpoint/2010/main" val="15256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3F0A2-7CBC-4D8C-8E34-F9181A00222E}"/>
              </a:ext>
            </a:extLst>
          </p:cNvPr>
          <p:cNvSpPr>
            <a:spLocks noGrp="1"/>
          </p:cNvSpPr>
          <p:nvPr>
            <p:ph type="title"/>
          </p:nvPr>
        </p:nvSpPr>
        <p:spPr/>
        <p:txBody>
          <a:bodyPr/>
          <a:lstStyle/>
          <a:p>
            <a:r>
              <a:rPr lang="en-US" b="1" dirty="0"/>
              <a:t>Transaction Processing</a:t>
            </a:r>
            <a:endParaRPr lang="x-none" b="1" dirty="0"/>
          </a:p>
        </p:txBody>
      </p:sp>
      <p:sp>
        <p:nvSpPr>
          <p:cNvPr id="3" name="Content Placeholder 2">
            <a:extLst>
              <a:ext uri="{FF2B5EF4-FFF2-40B4-BE49-F238E27FC236}">
                <a16:creationId xmlns:a16="http://schemas.microsoft.com/office/drawing/2014/main" id="{CF3DBC32-ED51-451C-AE8A-51171AF2617A}"/>
              </a:ext>
            </a:extLst>
          </p:cNvPr>
          <p:cNvSpPr>
            <a:spLocks noGrp="1"/>
          </p:cNvSpPr>
          <p:nvPr>
            <p:ph idx="1"/>
          </p:nvPr>
        </p:nvSpPr>
        <p:spPr>
          <a:xfrm>
            <a:off x="1097280" y="2011680"/>
            <a:ext cx="4998720" cy="1874520"/>
          </a:xfrm>
        </p:spPr>
        <p:txBody>
          <a:bodyPr>
            <a:normAutofit fontScale="92500"/>
          </a:bodyPr>
          <a:lstStyle/>
          <a:p>
            <a:pPr>
              <a:buFont typeface="Wingdings" panose="05000000000000000000" pitchFamily="2" charset="2"/>
              <a:buChar char="§"/>
            </a:pPr>
            <a:r>
              <a:rPr lang="en-US" sz="2400" dirty="0"/>
              <a:t>Process of debiting customers’ accounts and answering customer inquiries. </a:t>
            </a:r>
          </a:p>
          <a:p>
            <a:pPr>
              <a:buFont typeface="Wingdings" panose="05000000000000000000" pitchFamily="2" charset="2"/>
              <a:buChar char="§"/>
            </a:pPr>
            <a:endParaRPr lang="en-US" sz="2400" dirty="0"/>
          </a:p>
          <a:p>
            <a:pPr>
              <a:buFont typeface="Wingdings" panose="05000000000000000000" pitchFamily="2" charset="2"/>
              <a:buChar char="§"/>
            </a:pPr>
            <a:r>
              <a:rPr lang="en-US" sz="2400" dirty="0" err="1"/>
              <a:t>LOAD,RFID_No,Recahrge_No</a:t>
            </a:r>
            <a:endParaRPr lang="en-US" sz="2400" dirty="0"/>
          </a:p>
        </p:txBody>
      </p:sp>
      <p:pic>
        <p:nvPicPr>
          <p:cNvPr id="5" name="Picture 4">
            <a:extLst>
              <a:ext uri="{FF2B5EF4-FFF2-40B4-BE49-F238E27FC236}">
                <a16:creationId xmlns:a16="http://schemas.microsoft.com/office/drawing/2014/main" id="{31B16B24-C088-44B2-BD8D-DF0D1DE6131E}"/>
              </a:ext>
            </a:extLst>
          </p:cNvPr>
          <p:cNvPicPr>
            <a:picLocks noChangeAspect="1"/>
          </p:cNvPicPr>
          <p:nvPr/>
        </p:nvPicPr>
        <p:blipFill>
          <a:blip r:embed="rId2"/>
          <a:stretch>
            <a:fillRect/>
          </a:stretch>
        </p:blipFill>
        <p:spPr>
          <a:xfrm>
            <a:off x="7012614" y="1399520"/>
            <a:ext cx="4034489" cy="4807413"/>
          </a:xfrm>
          <a:prstGeom prst="rect">
            <a:avLst/>
          </a:prstGeom>
        </p:spPr>
      </p:pic>
    </p:spTree>
    <p:extLst>
      <p:ext uri="{BB962C8B-B14F-4D97-AF65-F5344CB8AC3E}">
        <p14:creationId xmlns:p14="http://schemas.microsoft.com/office/powerpoint/2010/main" val="2166129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3F0A2-7CBC-4D8C-8E34-F9181A00222E}"/>
              </a:ext>
            </a:extLst>
          </p:cNvPr>
          <p:cNvSpPr>
            <a:spLocks noGrp="1"/>
          </p:cNvSpPr>
          <p:nvPr>
            <p:ph type="title"/>
          </p:nvPr>
        </p:nvSpPr>
        <p:spPr>
          <a:xfrm>
            <a:off x="1097280" y="286603"/>
            <a:ext cx="10058400" cy="603525"/>
          </a:xfrm>
        </p:spPr>
        <p:txBody>
          <a:bodyPr>
            <a:normAutofit fontScale="90000"/>
          </a:bodyPr>
          <a:lstStyle/>
          <a:p>
            <a:r>
              <a:rPr lang="en-US" b="1" dirty="0"/>
              <a:t>System Flowchart</a:t>
            </a:r>
            <a:endParaRPr lang="x-none" b="1" dirty="0"/>
          </a:p>
        </p:txBody>
      </p:sp>
      <p:pic>
        <p:nvPicPr>
          <p:cNvPr id="6" name="Content Placeholder 5">
            <a:extLst>
              <a:ext uri="{FF2B5EF4-FFF2-40B4-BE49-F238E27FC236}">
                <a16:creationId xmlns:a16="http://schemas.microsoft.com/office/drawing/2014/main" id="{056767A0-0018-4A41-8EE4-95A623F2E09E}"/>
              </a:ext>
            </a:extLst>
          </p:cNvPr>
          <p:cNvPicPr>
            <a:picLocks noGrp="1" noChangeAspect="1"/>
          </p:cNvPicPr>
          <p:nvPr>
            <p:ph idx="1"/>
          </p:nvPr>
        </p:nvPicPr>
        <p:blipFill>
          <a:blip r:embed="rId2"/>
          <a:stretch>
            <a:fillRect/>
          </a:stretch>
        </p:blipFill>
        <p:spPr>
          <a:xfrm>
            <a:off x="282880" y="1052885"/>
            <a:ext cx="2505012" cy="5134500"/>
          </a:xfrm>
        </p:spPr>
      </p:pic>
      <p:pic>
        <p:nvPicPr>
          <p:cNvPr id="8" name="Picture 7">
            <a:extLst>
              <a:ext uri="{FF2B5EF4-FFF2-40B4-BE49-F238E27FC236}">
                <a16:creationId xmlns:a16="http://schemas.microsoft.com/office/drawing/2014/main" id="{63F61F0D-0985-484D-9BF1-1C1D7BBB6804}"/>
              </a:ext>
            </a:extLst>
          </p:cNvPr>
          <p:cNvPicPr>
            <a:picLocks noChangeAspect="1"/>
          </p:cNvPicPr>
          <p:nvPr/>
        </p:nvPicPr>
        <p:blipFill>
          <a:blip r:embed="rId3"/>
          <a:stretch>
            <a:fillRect/>
          </a:stretch>
        </p:blipFill>
        <p:spPr>
          <a:xfrm>
            <a:off x="3187526" y="959507"/>
            <a:ext cx="4040889" cy="5275745"/>
          </a:xfrm>
          <a:prstGeom prst="rect">
            <a:avLst/>
          </a:prstGeom>
        </p:spPr>
      </p:pic>
      <p:pic>
        <p:nvPicPr>
          <p:cNvPr id="10" name="Picture 9">
            <a:extLst>
              <a:ext uri="{FF2B5EF4-FFF2-40B4-BE49-F238E27FC236}">
                <a16:creationId xmlns:a16="http://schemas.microsoft.com/office/drawing/2014/main" id="{20D72819-2C5D-4A75-85C9-7D1672C50F05}"/>
              </a:ext>
            </a:extLst>
          </p:cNvPr>
          <p:cNvPicPr>
            <a:picLocks noChangeAspect="1"/>
          </p:cNvPicPr>
          <p:nvPr/>
        </p:nvPicPr>
        <p:blipFill>
          <a:blip r:embed="rId4"/>
          <a:stretch>
            <a:fillRect/>
          </a:stretch>
        </p:blipFill>
        <p:spPr>
          <a:xfrm>
            <a:off x="7428331" y="951500"/>
            <a:ext cx="3812826" cy="5200317"/>
          </a:xfrm>
          <a:prstGeom prst="rect">
            <a:avLst/>
          </a:prstGeom>
        </p:spPr>
      </p:pic>
      <p:pic>
        <p:nvPicPr>
          <p:cNvPr id="12" name="Picture 11">
            <a:extLst>
              <a:ext uri="{FF2B5EF4-FFF2-40B4-BE49-F238E27FC236}">
                <a16:creationId xmlns:a16="http://schemas.microsoft.com/office/drawing/2014/main" id="{0E705375-B27B-44AC-A6C9-2FACECF23EC9}"/>
              </a:ext>
            </a:extLst>
          </p:cNvPr>
          <p:cNvPicPr>
            <a:picLocks noChangeAspect="1"/>
          </p:cNvPicPr>
          <p:nvPr/>
        </p:nvPicPr>
        <p:blipFill>
          <a:blip r:embed="rId5"/>
          <a:stretch>
            <a:fillRect/>
          </a:stretch>
        </p:blipFill>
        <p:spPr>
          <a:xfrm>
            <a:off x="8663940" y="4603708"/>
            <a:ext cx="3176558" cy="757967"/>
          </a:xfrm>
          <a:prstGeom prst="rect">
            <a:avLst/>
          </a:prstGeom>
        </p:spPr>
      </p:pic>
    </p:spTree>
    <p:extLst>
      <p:ext uri="{BB962C8B-B14F-4D97-AF65-F5344CB8AC3E}">
        <p14:creationId xmlns:p14="http://schemas.microsoft.com/office/powerpoint/2010/main" val="1698762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0C962-731E-4A6A-819B-640BBFFD0B17}"/>
              </a:ext>
            </a:extLst>
          </p:cNvPr>
          <p:cNvSpPr>
            <a:spLocks noGrp="1"/>
          </p:cNvSpPr>
          <p:nvPr>
            <p:ph type="title"/>
          </p:nvPr>
        </p:nvSpPr>
        <p:spPr/>
        <p:txBody>
          <a:bodyPr/>
          <a:lstStyle/>
          <a:p>
            <a:r>
              <a:rPr lang="en-US" b="1" dirty="0"/>
              <a:t>DESIGN CONSIDERATIONS</a:t>
            </a:r>
            <a:endParaRPr lang="x-none" b="1" dirty="0"/>
          </a:p>
        </p:txBody>
      </p:sp>
      <p:sp>
        <p:nvSpPr>
          <p:cNvPr id="3" name="Content Placeholder 2">
            <a:extLst>
              <a:ext uri="{FF2B5EF4-FFF2-40B4-BE49-F238E27FC236}">
                <a16:creationId xmlns:a16="http://schemas.microsoft.com/office/drawing/2014/main" id="{C1877A25-BFCF-4EE8-8392-84F640273729}"/>
              </a:ext>
            </a:extLst>
          </p:cNvPr>
          <p:cNvSpPr>
            <a:spLocks noGrp="1"/>
          </p:cNvSpPr>
          <p:nvPr>
            <p:ph idx="1"/>
          </p:nvPr>
        </p:nvSpPr>
        <p:spPr/>
        <p:txBody>
          <a:bodyPr>
            <a:normAutofit/>
          </a:bodyPr>
          <a:lstStyle/>
          <a:p>
            <a:pPr>
              <a:buFont typeface="Wingdings" panose="05000000000000000000" pitchFamily="2" charset="2"/>
              <a:buChar char="§"/>
            </a:pPr>
            <a:r>
              <a:rPr lang="en-US" sz="2400" dirty="0"/>
              <a:t>Size and Portability of Circuit:</a:t>
            </a:r>
          </a:p>
          <a:p>
            <a:pPr>
              <a:buFont typeface="Wingdings" panose="05000000000000000000" pitchFamily="2" charset="2"/>
              <a:buChar char="§"/>
            </a:pPr>
            <a:r>
              <a:rPr lang="en-US" sz="2400" dirty="0"/>
              <a:t>Type of Microcontroller, memory and Components to use.</a:t>
            </a:r>
          </a:p>
          <a:p>
            <a:pPr>
              <a:buFont typeface="Wingdings" panose="05000000000000000000" pitchFamily="2" charset="2"/>
              <a:buChar char="§"/>
            </a:pPr>
            <a:r>
              <a:rPr lang="en-US" sz="2400" dirty="0"/>
              <a:t>Programming language to use.</a:t>
            </a:r>
          </a:p>
          <a:p>
            <a:pPr>
              <a:buFont typeface="Wingdings" panose="05000000000000000000" pitchFamily="2" charset="2"/>
              <a:buChar char="§"/>
            </a:pPr>
            <a:r>
              <a:rPr lang="en-US" sz="2400" dirty="0"/>
              <a:t>Cost of the Project components.</a:t>
            </a:r>
          </a:p>
          <a:p>
            <a:pPr>
              <a:buFont typeface="Wingdings" panose="05000000000000000000" pitchFamily="2" charset="2"/>
              <a:buChar char="§"/>
            </a:pPr>
            <a:r>
              <a:rPr lang="en-US" sz="2400" dirty="0"/>
              <a:t>GSM and UART communication Protocol  Utilization.</a:t>
            </a:r>
          </a:p>
          <a:p>
            <a:pPr>
              <a:buFont typeface="Wingdings" panose="05000000000000000000" pitchFamily="2" charset="2"/>
              <a:buChar char="§"/>
            </a:pPr>
            <a:r>
              <a:rPr lang="en-US" sz="2400" dirty="0"/>
              <a:t>Radio Frequency Power and Frequency Selection.</a:t>
            </a:r>
          </a:p>
          <a:p>
            <a:pPr>
              <a:buFont typeface="Wingdings" panose="05000000000000000000" pitchFamily="2" charset="2"/>
              <a:buChar char="§"/>
            </a:pPr>
            <a:r>
              <a:rPr lang="en-US" sz="2400" dirty="0"/>
              <a:t>Duration.</a:t>
            </a:r>
            <a:endParaRPr lang="x-none" sz="2400" dirty="0"/>
          </a:p>
        </p:txBody>
      </p:sp>
    </p:spTree>
    <p:extLst>
      <p:ext uri="{BB962C8B-B14F-4D97-AF65-F5344CB8AC3E}">
        <p14:creationId xmlns:p14="http://schemas.microsoft.com/office/powerpoint/2010/main" val="2684740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0C962-731E-4A6A-819B-640BBFFD0B17}"/>
              </a:ext>
            </a:extLst>
          </p:cNvPr>
          <p:cNvSpPr>
            <a:spLocks noGrp="1"/>
          </p:cNvSpPr>
          <p:nvPr>
            <p:ph type="title"/>
          </p:nvPr>
        </p:nvSpPr>
        <p:spPr/>
        <p:txBody>
          <a:bodyPr/>
          <a:lstStyle/>
          <a:p>
            <a:r>
              <a:rPr lang="en-US" b="1" dirty="0"/>
              <a:t>DESIGN LAYOUT</a:t>
            </a:r>
            <a:endParaRPr lang="x-none" b="1" dirty="0"/>
          </a:p>
        </p:txBody>
      </p:sp>
      <p:sp>
        <p:nvSpPr>
          <p:cNvPr id="3" name="Content Placeholder 2">
            <a:extLst>
              <a:ext uri="{FF2B5EF4-FFF2-40B4-BE49-F238E27FC236}">
                <a16:creationId xmlns:a16="http://schemas.microsoft.com/office/drawing/2014/main" id="{C1877A25-BFCF-4EE8-8392-84F640273729}"/>
              </a:ext>
            </a:extLst>
          </p:cNvPr>
          <p:cNvSpPr>
            <a:spLocks noGrp="1"/>
          </p:cNvSpPr>
          <p:nvPr>
            <p:ph idx="1"/>
          </p:nvPr>
        </p:nvSpPr>
        <p:spPr/>
        <p:txBody>
          <a:bodyPr>
            <a:normAutofit/>
          </a:bodyPr>
          <a:lstStyle/>
          <a:p>
            <a:pPr>
              <a:buFont typeface="Wingdings" panose="05000000000000000000" pitchFamily="2" charset="2"/>
              <a:buChar char="§"/>
            </a:pPr>
            <a:r>
              <a:rPr lang="en-US" sz="2400" dirty="0"/>
              <a:t>Schematic diagram</a:t>
            </a:r>
            <a:endParaRPr lang="x-none" sz="2400" dirty="0"/>
          </a:p>
        </p:txBody>
      </p:sp>
      <p:pic>
        <p:nvPicPr>
          <p:cNvPr id="8" name="Picture 7">
            <a:extLst>
              <a:ext uri="{FF2B5EF4-FFF2-40B4-BE49-F238E27FC236}">
                <a16:creationId xmlns:a16="http://schemas.microsoft.com/office/drawing/2014/main" id="{CC749A64-AB07-472E-B22B-7BC6665B578E}"/>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3762374" y="1914314"/>
            <a:ext cx="7324726" cy="4282885"/>
          </a:xfrm>
          <a:prstGeom prst="rect">
            <a:avLst/>
          </a:prstGeom>
          <a:noFill/>
          <a:ln>
            <a:noFill/>
          </a:ln>
        </p:spPr>
      </p:pic>
    </p:spTree>
    <p:extLst>
      <p:ext uri="{BB962C8B-B14F-4D97-AF65-F5344CB8AC3E}">
        <p14:creationId xmlns:p14="http://schemas.microsoft.com/office/powerpoint/2010/main" val="2827903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0C962-731E-4A6A-819B-640BBFFD0B17}"/>
              </a:ext>
            </a:extLst>
          </p:cNvPr>
          <p:cNvSpPr>
            <a:spLocks noGrp="1"/>
          </p:cNvSpPr>
          <p:nvPr>
            <p:ph type="title"/>
          </p:nvPr>
        </p:nvSpPr>
        <p:spPr/>
        <p:txBody>
          <a:bodyPr/>
          <a:lstStyle/>
          <a:p>
            <a:r>
              <a:rPr lang="en-US" b="1" dirty="0"/>
              <a:t>DESIGN PCB Models.</a:t>
            </a:r>
            <a:endParaRPr lang="x-none" b="1" dirty="0"/>
          </a:p>
        </p:txBody>
      </p:sp>
      <p:sp>
        <p:nvSpPr>
          <p:cNvPr id="3" name="Content Placeholder 2">
            <a:extLst>
              <a:ext uri="{FF2B5EF4-FFF2-40B4-BE49-F238E27FC236}">
                <a16:creationId xmlns:a16="http://schemas.microsoft.com/office/drawing/2014/main" id="{C1877A25-BFCF-4EE8-8392-84F640273729}"/>
              </a:ext>
            </a:extLst>
          </p:cNvPr>
          <p:cNvSpPr>
            <a:spLocks noGrp="1"/>
          </p:cNvSpPr>
          <p:nvPr>
            <p:ph idx="1"/>
          </p:nvPr>
        </p:nvSpPr>
        <p:spPr/>
        <p:txBody>
          <a:bodyPr>
            <a:normAutofit/>
          </a:bodyPr>
          <a:lstStyle/>
          <a:p>
            <a:pPr>
              <a:buFont typeface="Wingdings" panose="05000000000000000000" pitchFamily="2" charset="2"/>
              <a:buChar char="§"/>
            </a:pPr>
            <a:r>
              <a:rPr lang="en-US" sz="2400" dirty="0"/>
              <a:t>.</a:t>
            </a:r>
            <a:endParaRPr lang="x-none" sz="2400" dirty="0"/>
          </a:p>
        </p:txBody>
      </p:sp>
      <p:pic>
        <p:nvPicPr>
          <p:cNvPr id="5" name="Picture 4">
            <a:extLst>
              <a:ext uri="{FF2B5EF4-FFF2-40B4-BE49-F238E27FC236}">
                <a16:creationId xmlns:a16="http://schemas.microsoft.com/office/drawing/2014/main" id="{E0631077-8485-4F89-B48C-EFF0FDCD4B5B}"/>
              </a:ext>
            </a:extLst>
          </p:cNvPr>
          <p:cNvPicPr>
            <a:picLocks noChangeAspect="1"/>
          </p:cNvPicPr>
          <p:nvPr/>
        </p:nvPicPr>
        <p:blipFill>
          <a:blip r:embed="rId2"/>
          <a:stretch>
            <a:fillRect/>
          </a:stretch>
        </p:blipFill>
        <p:spPr>
          <a:xfrm>
            <a:off x="689188" y="2498091"/>
            <a:ext cx="10874584" cy="2718646"/>
          </a:xfrm>
          <a:prstGeom prst="rect">
            <a:avLst/>
          </a:prstGeom>
        </p:spPr>
      </p:pic>
    </p:spTree>
    <p:extLst>
      <p:ext uri="{BB962C8B-B14F-4D97-AF65-F5344CB8AC3E}">
        <p14:creationId xmlns:p14="http://schemas.microsoft.com/office/powerpoint/2010/main" val="802947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0C962-731E-4A6A-819B-640BBFFD0B17}"/>
              </a:ext>
            </a:extLst>
          </p:cNvPr>
          <p:cNvSpPr>
            <a:spLocks noGrp="1"/>
          </p:cNvSpPr>
          <p:nvPr>
            <p:ph type="title"/>
          </p:nvPr>
        </p:nvSpPr>
        <p:spPr/>
        <p:txBody>
          <a:bodyPr/>
          <a:lstStyle/>
          <a:p>
            <a:r>
              <a:rPr lang="en-US" b="1" dirty="0"/>
              <a:t>The Complete System</a:t>
            </a:r>
            <a:endParaRPr lang="x-none" b="1" dirty="0"/>
          </a:p>
        </p:txBody>
      </p:sp>
      <p:sp>
        <p:nvSpPr>
          <p:cNvPr id="6" name="Content Placeholder 5">
            <a:extLst>
              <a:ext uri="{FF2B5EF4-FFF2-40B4-BE49-F238E27FC236}">
                <a16:creationId xmlns:a16="http://schemas.microsoft.com/office/drawing/2014/main" id="{C7384B21-6961-474B-BA70-ADD033689D66}"/>
              </a:ext>
            </a:extLst>
          </p:cNvPr>
          <p:cNvSpPr>
            <a:spLocks noGrp="1"/>
          </p:cNvSpPr>
          <p:nvPr>
            <p:ph idx="1"/>
          </p:nvPr>
        </p:nvSpPr>
        <p:spPr/>
        <p:txBody>
          <a:bodyPr/>
          <a:lstStyle/>
          <a:p>
            <a:endParaRPr lang="en-GB" dirty="0"/>
          </a:p>
        </p:txBody>
      </p:sp>
      <p:pic>
        <p:nvPicPr>
          <p:cNvPr id="7" name="Picture 6">
            <a:extLst>
              <a:ext uri="{FF2B5EF4-FFF2-40B4-BE49-F238E27FC236}">
                <a16:creationId xmlns:a16="http://schemas.microsoft.com/office/drawing/2014/main" id="{7337333C-CE65-41E5-A9AE-C3E3861347D4}"/>
              </a:ext>
            </a:extLst>
          </p:cNvPr>
          <p:cNvPicPr>
            <a:picLocks noChangeAspect="1"/>
          </p:cNvPicPr>
          <p:nvPr/>
        </p:nvPicPr>
        <p:blipFill>
          <a:blip r:embed="rId2"/>
          <a:stretch>
            <a:fillRect/>
          </a:stretch>
        </p:blipFill>
        <p:spPr>
          <a:xfrm>
            <a:off x="436323" y="1845734"/>
            <a:ext cx="5659677" cy="4226979"/>
          </a:xfrm>
          <a:prstGeom prst="rect">
            <a:avLst/>
          </a:prstGeom>
        </p:spPr>
      </p:pic>
      <p:pic>
        <p:nvPicPr>
          <p:cNvPr id="8" name="Picture 7">
            <a:extLst>
              <a:ext uri="{FF2B5EF4-FFF2-40B4-BE49-F238E27FC236}">
                <a16:creationId xmlns:a16="http://schemas.microsoft.com/office/drawing/2014/main" id="{D9715EA1-1DF3-459C-A1DE-F58F4344282D}"/>
              </a:ext>
            </a:extLst>
          </p:cNvPr>
          <p:cNvPicPr>
            <a:picLocks noChangeAspect="1"/>
          </p:cNvPicPr>
          <p:nvPr/>
        </p:nvPicPr>
        <p:blipFill>
          <a:blip r:embed="rId3"/>
          <a:stretch>
            <a:fillRect/>
          </a:stretch>
        </p:blipFill>
        <p:spPr>
          <a:xfrm>
            <a:off x="6756957" y="3211565"/>
            <a:ext cx="4789404" cy="1291697"/>
          </a:xfrm>
          <a:prstGeom prst="rect">
            <a:avLst/>
          </a:prstGeom>
        </p:spPr>
      </p:pic>
    </p:spTree>
    <p:extLst>
      <p:ext uri="{BB962C8B-B14F-4D97-AF65-F5344CB8AC3E}">
        <p14:creationId xmlns:p14="http://schemas.microsoft.com/office/powerpoint/2010/main" val="3458316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0C962-731E-4A6A-819B-640BBFFD0B17}"/>
              </a:ext>
            </a:extLst>
          </p:cNvPr>
          <p:cNvSpPr>
            <a:spLocks noGrp="1"/>
          </p:cNvSpPr>
          <p:nvPr>
            <p:ph type="title"/>
          </p:nvPr>
        </p:nvSpPr>
        <p:spPr/>
        <p:txBody>
          <a:bodyPr/>
          <a:lstStyle/>
          <a:p>
            <a:r>
              <a:rPr lang="en-US" b="1" dirty="0"/>
              <a:t>Simulated Results</a:t>
            </a:r>
            <a:endParaRPr lang="x-none" b="1" dirty="0"/>
          </a:p>
        </p:txBody>
      </p:sp>
      <p:pic>
        <p:nvPicPr>
          <p:cNvPr id="4" name="Content Placeholder 3">
            <a:extLst>
              <a:ext uri="{FF2B5EF4-FFF2-40B4-BE49-F238E27FC236}">
                <a16:creationId xmlns:a16="http://schemas.microsoft.com/office/drawing/2014/main" id="{FB04C339-1851-4F9B-B1D6-9F1F9261D1F1}"/>
              </a:ext>
            </a:extLst>
          </p:cNvPr>
          <p:cNvPicPr>
            <a:picLocks noGrp="1" noChangeAspect="1"/>
          </p:cNvPicPr>
          <p:nvPr>
            <p:ph idx="1"/>
          </p:nvPr>
        </p:nvPicPr>
        <p:blipFill>
          <a:blip r:embed="rId2"/>
          <a:stretch>
            <a:fillRect/>
          </a:stretch>
        </p:blipFill>
        <p:spPr>
          <a:xfrm>
            <a:off x="365761" y="1983423"/>
            <a:ext cx="6307158" cy="3457257"/>
          </a:xfrm>
        </p:spPr>
      </p:pic>
      <p:pic>
        <p:nvPicPr>
          <p:cNvPr id="9" name="Picture 8">
            <a:extLst>
              <a:ext uri="{FF2B5EF4-FFF2-40B4-BE49-F238E27FC236}">
                <a16:creationId xmlns:a16="http://schemas.microsoft.com/office/drawing/2014/main" id="{8800A135-79BE-45D4-8621-BBFDE6B535C9}"/>
              </a:ext>
            </a:extLst>
          </p:cNvPr>
          <p:cNvPicPr>
            <a:picLocks noChangeAspect="1"/>
          </p:cNvPicPr>
          <p:nvPr/>
        </p:nvPicPr>
        <p:blipFill>
          <a:blip r:embed="rId3"/>
          <a:stretch>
            <a:fillRect/>
          </a:stretch>
        </p:blipFill>
        <p:spPr>
          <a:xfrm>
            <a:off x="6126480" y="3143886"/>
            <a:ext cx="5428117" cy="3045777"/>
          </a:xfrm>
          <a:prstGeom prst="rect">
            <a:avLst/>
          </a:prstGeom>
        </p:spPr>
      </p:pic>
    </p:spTree>
    <p:extLst>
      <p:ext uri="{BB962C8B-B14F-4D97-AF65-F5344CB8AC3E}">
        <p14:creationId xmlns:p14="http://schemas.microsoft.com/office/powerpoint/2010/main" val="2064223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0C962-731E-4A6A-819B-640BBFFD0B17}"/>
              </a:ext>
            </a:extLst>
          </p:cNvPr>
          <p:cNvSpPr>
            <a:spLocks noGrp="1"/>
          </p:cNvSpPr>
          <p:nvPr>
            <p:ph type="title"/>
          </p:nvPr>
        </p:nvSpPr>
        <p:spPr/>
        <p:txBody>
          <a:bodyPr/>
          <a:lstStyle/>
          <a:p>
            <a:r>
              <a:rPr lang="en-US" b="1" dirty="0"/>
              <a:t>DESIGN FEATURES</a:t>
            </a:r>
            <a:endParaRPr lang="x-none" b="1" dirty="0"/>
          </a:p>
        </p:txBody>
      </p:sp>
      <p:sp>
        <p:nvSpPr>
          <p:cNvPr id="3" name="Content Placeholder 2">
            <a:extLst>
              <a:ext uri="{FF2B5EF4-FFF2-40B4-BE49-F238E27FC236}">
                <a16:creationId xmlns:a16="http://schemas.microsoft.com/office/drawing/2014/main" id="{C1877A25-BFCF-4EE8-8392-84F640273729}"/>
              </a:ext>
            </a:extLst>
          </p:cNvPr>
          <p:cNvSpPr>
            <a:spLocks noGrp="1"/>
          </p:cNvSpPr>
          <p:nvPr>
            <p:ph idx="1"/>
          </p:nvPr>
        </p:nvSpPr>
        <p:spPr>
          <a:xfrm>
            <a:off x="1097280" y="1845734"/>
            <a:ext cx="4320540" cy="4023360"/>
          </a:xfrm>
        </p:spPr>
        <p:txBody>
          <a:bodyPr>
            <a:normAutofit/>
          </a:bodyPr>
          <a:lstStyle/>
          <a:p>
            <a:pPr>
              <a:buFont typeface="Wingdings" panose="05000000000000000000" pitchFamily="2" charset="2"/>
              <a:buChar char="§"/>
            </a:pPr>
            <a:r>
              <a:rPr lang="en-US" sz="2400" dirty="0"/>
              <a:t>Flexible Entry logging or Registration.</a:t>
            </a:r>
          </a:p>
          <a:p>
            <a:pPr>
              <a:buFont typeface="Wingdings" panose="05000000000000000000" pitchFamily="2" charset="2"/>
              <a:buChar char="§"/>
            </a:pPr>
            <a:r>
              <a:rPr lang="en-US" sz="2400" dirty="0"/>
              <a:t>De-Centralizing database of Users i.e. </a:t>
            </a:r>
          </a:p>
          <a:p>
            <a:pPr>
              <a:buFont typeface="Wingdings" panose="05000000000000000000" pitchFamily="2" charset="2"/>
              <a:buChar char="§"/>
            </a:pPr>
            <a:r>
              <a:rPr lang="en-US" sz="2400" dirty="0"/>
              <a:t>All First User of the Toll service will be given a one time free time and from time to time a promo code.</a:t>
            </a:r>
          </a:p>
          <a:p>
            <a:pPr>
              <a:buFont typeface="Wingdings" panose="05000000000000000000" pitchFamily="2" charset="2"/>
              <a:buChar char="§"/>
            </a:pPr>
            <a:endParaRPr lang="x-none" sz="2400" dirty="0"/>
          </a:p>
        </p:txBody>
      </p:sp>
      <p:pic>
        <p:nvPicPr>
          <p:cNvPr id="4" name="Picture 3" descr="erez_0.tmp">
            <a:extLst>
              <a:ext uri="{FF2B5EF4-FFF2-40B4-BE49-F238E27FC236}">
                <a16:creationId xmlns:a16="http://schemas.microsoft.com/office/drawing/2014/main" id="{8FA806EB-CBDB-4BFD-A485-349B14BF98EE}"/>
              </a:ext>
            </a:extLst>
          </p:cNvPr>
          <p:cNvPicPr>
            <a:picLocks noChangeAspect="1"/>
          </p:cNvPicPr>
          <p:nvPr/>
        </p:nvPicPr>
        <p:blipFill>
          <a:blip r:embed="rId2"/>
          <a:stretch>
            <a:fillRect/>
          </a:stretch>
        </p:blipFill>
        <p:spPr>
          <a:xfrm>
            <a:off x="5417820" y="1914314"/>
            <a:ext cx="6215067" cy="4193957"/>
          </a:xfrm>
          <a:prstGeom prst="rect">
            <a:avLst/>
          </a:prstGeom>
        </p:spPr>
      </p:pic>
    </p:spTree>
    <p:extLst>
      <p:ext uri="{BB962C8B-B14F-4D97-AF65-F5344CB8AC3E}">
        <p14:creationId xmlns:p14="http://schemas.microsoft.com/office/powerpoint/2010/main" val="4023608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82339-3AA5-4747-B97F-1092FD99097F}"/>
              </a:ext>
            </a:extLst>
          </p:cNvPr>
          <p:cNvSpPr>
            <a:spLocks noGrp="1"/>
          </p:cNvSpPr>
          <p:nvPr>
            <p:ph type="title"/>
          </p:nvPr>
        </p:nvSpPr>
        <p:spPr/>
        <p:txBody>
          <a:bodyPr/>
          <a:lstStyle/>
          <a:p>
            <a:r>
              <a:rPr lang="en-US" b="1" dirty="0"/>
              <a:t>CONCLUSION</a:t>
            </a:r>
            <a:endParaRPr lang="x-none" b="1" dirty="0"/>
          </a:p>
        </p:txBody>
      </p:sp>
      <p:sp>
        <p:nvSpPr>
          <p:cNvPr id="3" name="Content Placeholder 2">
            <a:extLst>
              <a:ext uri="{FF2B5EF4-FFF2-40B4-BE49-F238E27FC236}">
                <a16:creationId xmlns:a16="http://schemas.microsoft.com/office/drawing/2014/main" id="{184DFF75-475D-481A-8298-E46A86E77AC9}"/>
              </a:ext>
            </a:extLst>
          </p:cNvPr>
          <p:cNvSpPr>
            <a:spLocks noGrp="1"/>
          </p:cNvSpPr>
          <p:nvPr>
            <p:ph idx="1"/>
          </p:nvPr>
        </p:nvSpPr>
        <p:spPr/>
        <p:txBody>
          <a:bodyPr>
            <a:normAutofit/>
          </a:bodyPr>
          <a:lstStyle/>
          <a:p>
            <a:pPr>
              <a:buFont typeface="Wingdings" panose="05000000000000000000" pitchFamily="2" charset="2"/>
              <a:buChar char="§"/>
            </a:pPr>
            <a:r>
              <a:rPr lang="en-US" sz="2400" dirty="0"/>
              <a:t>By introducing the concept of GSM Phone number and Airtime in the design of an intelligent Toll Payment Collection System (ETC) we can make Toll Services more efficient and faster than the existing system.</a:t>
            </a:r>
          </a:p>
          <a:p>
            <a:pPr>
              <a:buFont typeface="Wingdings" panose="05000000000000000000" pitchFamily="2" charset="2"/>
              <a:buChar char="§"/>
            </a:pPr>
            <a:r>
              <a:rPr lang="en-US" sz="2400" dirty="0"/>
              <a:t>The system provides more flexibility and convenience for the user (Vehicle owner/Driver).</a:t>
            </a:r>
          </a:p>
          <a:p>
            <a:pPr>
              <a:buFont typeface="Wingdings" panose="05000000000000000000" pitchFamily="2" charset="2"/>
              <a:buChar char="§"/>
            </a:pPr>
            <a:r>
              <a:rPr lang="en-US" sz="2400" dirty="0"/>
              <a:t>Around 85-90% of the benefits comes from travel time-savings for commuters.</a:t>
            </a:r>
          </a:p>
          <a:p>
            <a:pPr>
              <a:buFont typeface="Wingdings" panose="05000000000000000000" pitchFamily="2" charset="2"/>
              <a:buChar char="§"/>
            </a:pPr>
            <a:r>
              <a:rPr lang="en-US" sz="2400" dirty="0"/>
              <a:t>Since most of operational portion of the project is software based hence the hardware cost is saved and system failure is minimal. </a:t>
            </a:r>
          </a:p>
          <a:p>
            <a:pPr marL="0" indent="0">
              <a:buNone/>
            </a:pPr>
            <a:endParaRPr lang="en-US" sz="2400" dirty="0"/>
          </a:p>
        </p:txBody>
      </p:sp>
    </p:spTree>
    <p:extLst>
      <p:ext uri="{BB962C8B-B14F-4D97-AF65-F5344CB8AC3E}">
        <p14:creationId xmlns:p14="http://schemas.microsoft.com/office/powerpoint/2010/main" val="1905296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82339-3AA5-4747-B97F-1092FD99097F}"/>
              </a:ext>
            </a:extLst>
          </p:cNvPr>
          <p:cNvSpPr>
            <a:spLocks noGrp="1"/>
          </p:cNvSpPr>
          <p:nvPr>
            <p:ph type="title"/>
          </p:nvPr>
        </p:nvSpPr>
        <p:spPr/>
        <p:txBody>
          <a:bodyPr/>
          <a:lstStyle/>
          <a:p>
            <a:r>
              <a:rPr lang="en-US" b="1" dirty="0"/>
              <a:t>RECOMMENDATION</a:t>
            </a:r>
            <a:endParaRPr lang="x-none" b="1" dirty="0"/>
          </a:p>
        </p:txBody>
      </p:sp>
      <p:sp>
        <p:nvSpPr>
          <p:cNvPr id="3" name="Content Placeholder 2">
            <a:extLst>
              <a:ext uri="{FF2B5EF4-FFF2-40B4-BE49-F238E27FC236}">
                <a16:creationId xmlns:a16="http://schemas.microsoft.com/office/drawing/2014/main" id="{184DFF75-475D-481A-8298-E46A86E77AC9}"/>
              </a:ext>
            </a:extLst>
          </p:cNvPr>
          <p:cNvSpPr>
            <a:spLocks noGrp="1"/>
          </p:cNvSpPr>
          <p:nvPr>
            <p:ph idx="1"/>
          </p:nvPr>
        </p:nvSpPr>
        <p:spPr/>
        <p:txBody>
          <a:bodyPr>
            <a:normAutofit fontScale="92500"/>
          </a:bodyPr>
          <a:lstStyle/>
          <a:p>
            <a:pPr>
              <a:buFont typeface="Wingdings" panose="05000000000000000000" pitchFamily="2" charset="2"/>
              <a:buChar char="§"/>
            </a:pPr>
            <a:r>
              <a:rPr lang="en-US" sz="2400" dirty="0"/>
              <a:t>Interoperability of various ETC Systems across the country in order to make the model more intelligent and reliable.</a:t>
            </a:r>
          </a:p>
          <a:p>
            <a:pPr>
              <a:buFont typeface="Wingdings" panose="05000000000000000000" pitchFamily="2" charset="2"/>
              <a:buChar char="§"/>
            </a:pPr>
            <a:r>
              <a:rPr lang="en-US" sz="2400" dirty="0"/>
              <a:t>A machine learning algorithm to understand the user through the data inputs provided.</a:t>
            </a:r>
          </a:p>
          <a:p>
            <a:pPr>
              <a:buFont typeface="Wingdings" panose="05000000000000000000" pitchFamily="2" charset="2"/>
              <a:buChar char="§"/>
            </a:pPr>
            <a:r>
              <a:rPr lang="en-US" sz="2400" dirty="0"/>
              <a:t>Integration of this new technology with all GSM phone number service provider for a large scale design implementation and deployment</a:t>
            </a:r>
          </a:p>
          <a:p>
            <a:pPr>
              <a:buFont typeface="Wingdings" panose="05000000000000000000" pitchFamily="2" charset="2"/>
              <a:buChar char="§"/>
            </a:pPr>
            <a:r>
              <a:rPr lang="en-US" sz="2400" dirty="0"/>
              <a:t>A Big Data Center should be implemented for keeping track of all Toll User data's</a:t>
            </a:r>
          </a:p>
          <a:p>
            <a:pPr>
              <a:buFont typeface="Wingdings" panose="05000000000000000000" pitchFamily="2" charset="2"/>
              <a:buChar char="§"/>
            </a:pPr>
            <a:r>
              <a:rPr lang="en-US" sz="2400" dirty="0"/>
              <a:t>User should be shown real-time details of their trip and transactions through the implementation of mobile applications such as internet of things(</a:t>
            </a:r>
            <a:r>
              <a:rPr lang="en-US" sz="2400" dirty="0" err="1"/>
              <a:t>ioT</a:t>
            </a:r>
            <a:r>
              <a:rPr lang="en-US" sz="2400" dirty="0"/>
              <a:t>)</a:t>
            </a:r>
          </a:p>
          <a:p>
            <a:pPr>
              <a:buFont typeface="Wingdings" panose="05000000000000000000" pitchFamily="2" charset="2"/>
              <a:buChar char="§"/>
            </a:pPr>
            <a:r>
              <a:rPr lang="en-US" sz="2400" dirty="0"/>
              <a:t>A better facility for both Prepaid and Postpaid paying method can </a:t>
            </a:r>
            <a:r>
              <a:rPr lang="en-US" sz="2400"/>
              <a:t>be implemented.</a:t>
            </a:r>
            <a:endParaRPr lang="en-US" sz="2400" dirty="0"/>
          </a:p>
        </p:txBody>
      </p:sp>
    </p:spTree>
    <p:extLst>
      <p:ext uri="{BB962C8B-B14F-4D97-AF65-F5344CB8AC3E}">
        <p14:creationId xmlns:p14="http://schemas.microsoft.com/office/powerpoint/2010/main" val="1137484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CED4E-48BC-4422-8E03-070BF898FA34}"/>
              </a:ext>
            </a:extLst>
          </p:cNvPr>
          <p:cNvSpPr>
            <a:spLocks noGrp="1"/>
          </p:cNvSpPr>
          <p:nvPr>
            <p:ph type="title"/>
          </p:nvPr>
        </p:nvSpPr>
        <p:spPr/>
        <p:txBody>
          <a:bodyPr/>
          <a:lstStyle/>
          <a:p>
            <a:r>
              <a:rPr lang="en-GB" b="1" dirty="0"/>
              <a:t>OUTLINE</a:t>
            </a:r>
          </a:p>
        </p:txBody>
      </p:sp>
      <p:sp>
        <p:nvSpPr>
          <p:cNvPr id="3" name="Content Placeholder 2">
            <a:extLst>
              <a:ext uri="{FF2B5EF4-FFF2-40B4-BE49-F238E27FC236}">
                <a16:creationId xmlns:a16="http://schemas.microsoft.com/office/drawing/2014/main" id="{E25A0572-E435-41B9-AAEA-E432DCEA151F}"/>
              </a:ext>
            </a:extLst>
          </p:cNvPr>
          <p:cNvSpPr>
            <a:spLocks noGrp="1"/>
          </p:cNvSpPr>
          <p:nvPr>
            <p:ph idx="1"/>
          </p:nvPr>
        </p:nvSpPr>
        <p:spPr/>
        <p:txBody>
          <a:bodyPr>
            <a:normAutofit fontScale="62500" lnSpcReduction="20000"/>
          </a:bodyPr>
          <a:lstStyle/>
          <a:p>
            <a:pPr>
              <a:buFont typeface="Wingdings" panose="05000000000000000000" pitchFamily="2" charset="2"/>
              <a:buChar char="§"/>
            </a:pPr>
            <a:r>
              <a:rPr lang="en-GB" sz="2400" dirty="0"/>
              <a:t>Introduction</a:t>
            </a:r>
          </a:p>
          <a:p>
            <a:pPr>
              <a:buFont typeface="Wingdings" panose="05000000000000000000" pitchFamily="2" charset="2"/>
              <a:buChar char="§"/>
            </a:pPr>
            <a:r>
              <a:rPr lang="en-GB" sz="2400" dirty="0"/>
              <a:t>System Overview</a:t>
            </a:r>
          </a:p>
          <a:p>
            <a:pPr>
              <a:buFont typeface="Wingdings" panose="05000000000000000000" pitchFamily="2" charset="2"/>
              <a:buChar char="§"/>
            </a:pPr>
            <a:r>
              <a:rPr lang="en-GB" sz="2400" dirty="0"/>
              <a:t>Components of the ETC System</a:t>
            </a:r>
          </a:p>
          <a:p>
            <a:pPr>
              <a:buFont typeface="Wingdings" panose="05000000000000000000" pitchFamily="2" charset="2"/>
              <a:buChar char="§"/>
            </a:pPr>
            <a:r>
              <a:rPr lang="en-GB" sz="2400" dirty="0"/>
              <a:t>Project Flowchart</a:t>
            </a:r>
          </a:p>
          <a:p>
            <a:pPr>
              <a:buFont typeface="Wingdings" panose="05000000000000000000" pitchFamily="2" charset="2"/>
              <a:buChar char="§"/>
            </a:pPr>
            <a:r>
              <a:rPr lang="en-GB" sz="2400" dirty="0"/>
              <a:t>Design Consideration</a:t>
            </a:r>
          </a:p>
          <a:p>
            <a:pPr>
              <a:buFont typeface="Wingdings" panose="05000000000000000000" pitchFamily="2" charset="2"/>
              <a:buChar char="§"/>
            </a:pPr>
            <a:r>
              <a:rPr lang="en-GB" sz="2400" dirty="0"/>
              <a:t>Design Layout</a:t>
            </a:r>
          </a:p>
          <a:p>
            <a:pPr>
              <a:buFont typeface="Wingdings" panose="05000000000000000000" pitchFamily="2" charset="2"/>
              <a:buChar char="§"/>
            </a:pPr>
            <a:r>
              <a:rPr lang="en-GB" sz="2400" dirty="0"/>
              <a:t>Design PCB Models</a:t>
            </a:r>
          </a:p>
          <a:p>
            <a:pPr>
              <a:buFont typeface="Wingdings" panose="05000000000000000000" pitchFamily="2" charset="2"/>
              <a:buChar char="§"/>
            </a:pPr>
            <a:r>
              <a:rPr lang="en-GB" sz="2400" dirty="0"/>
              <a:t>The Complete System</a:t>
            </a:r>
          </a:p>
          <a:p>
            <a:pPr>
              <a:buFont typeface="Wingdings" panose="05000000000000000000" pitchFamily="2" charset="2"/>
              <a:buChar char="§"/>
            </a:pPr>
            <a:r>
              <a:rPr lang="en-GB" sz="2400" dirty="0"/>
              <a:t>Simulated Results</a:t>
            </a:r>
          </a:p>
          <a:p>
            <a:pPr>
              <a:buFont typeface="Wingdings" panose="05000000000000000000" pitchFamily="2" charset="2"/>
              <a:buChar char="§"/>
            </a:pPr>
            <a:r>
              <a:rPr lang="en-GB" sz="2400" dirty="0"/>
              <a:t>Design Features</a:t>
            </a:r>
          </a:p>
          <a:p>
            <a:pPr>
              <a:buFont typeface="Wingdings" panose="05000000000000000000" pitchFamily="2" charset="2"/>
              <a:buChar char="§"/>
            </a:pPr>
            <a:r>
              <a:rPr lang="en-GB" sz="2400" dirty="0"/>
              <a:t>Conclusion</a:t>
            </a:r>
          </a:p>
          <a:p>
            <a:pPr>
              <a:buFont typeface="Wingdings" panose="05000000000000000000" pitchFamily="2" charset="2"/>
              <a:buChar char="§"/>
            </a:pPr>
            <a:r>
              <a:rPr lang="en-GB" sz="2400" dirty="0"/>
              <a:t>Recommendation</a:t>
            </a:r>
          </a:p>
        </p:txBody>
      </p:sp>
    </p:spTree>
    <p:extLst>
      <p:ext uri="{BB962C8B-B14F-4D97-AF65-F5344CB8AC3E}">
        <p14:creationId xmlns:p14="http://schemas.microsoft.com/office/powerpoint/2010/main" val="3030106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                     THANK YOU</a:t>
            </a:r>
          </a:p>
        </p:txBody>
      </p:sp>
      <p:sp>
        <p:nvSpPr>
          <p:cNvPr id="3" name="Content Placeholder 2"/>
          <p:cNvSpPr>
            <a:spLocks noGrp="1"/>
          </p:cNvSpPr>
          <p:nvPr>
            <p:ph idx="1"/>
          </p:nvPr>
        </p:nvSpPr>
        <p:spPr/>
        <p:txBody>
          <a:bodyPr>
            <a:normAutofit/>
          </a:bodyPr>
          <a:lstStyle/>
          <a:p>
            <a:r>
              <a:rPr lang="en-US" sz="4400" dirty="0"/>
              <a:t>                       </a:t>
            </a:r>
          </a:p>
        </p:txBody>
      </p:sp>
    </p:spTree>
    <p:extLst>
      <p:ext uri="{BB962C8B-B14F-4D97-AF65-F5344CB8AC3E}">
        <p14:creationId xmlns:p14="http://schemas.microsoft.com/office/powerpoint/2010/main" val="280644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14915-A67B-4D8D-B963-98116154B7C4}"/>
              </a:ext>
            </a:extLst>
          </p:cNvPr>
          <p:cNvSpPr>
            <a:spLocks noGrp="1"/>
          </p:cNvSpPr>
          <p:nvPr>
            <p:ph type="title"/>
          </p:nvPr>
        </p:nvSpPr>
        <p:spPr>
          <a:xfrm>
            <a:off x="1249680" y="286603"/>
            <a:ext cx="10058400" cy="1450757"/>
          </a:xfrm>
        </p:spPr>
        <p:txBody>
          <a:bodyPr/>
          <a:lstStyle/>
          <a:p>
            <a:r>
              <a:rPr lang="en-GB" b="1" dirty="0"/>
              <a:t>                                                       INTRODUCTION</a:t>
            </a:r>
          </a:p>
        </p:txBody>
      </p:sp>
      <p:sp>
        <p:nvSpPr>
          <p:cNvPr id="3" name="Content Placeholder 2">
            <a:extLst>
              <a:ext uri="{FF2B5EF4-FFF2-40B4-BE49-F238E27FC236}">
                <a16:creationId xmlns:a16="http://schemas.microsoft.com/office/drawing/2014/main" id="{998EF7C6-6D68-4D03-9AEF-0F4767727AF9}"/>
              </a:ext>
            </a:extLst>
          </p:cNvPr>
          <p:cNvSpPr>
            <a:spLocks noGrp="1"/>
          </p:cNvSpPr>
          <p:nvPr>
            <p:ph idx="1"/>
          </p:nvPr>
        </p:nvSpPr>
        <p:spPr/>
        <p:txBody>
          <a:bodyPr>
            <a:normAutofit/>
          </a:bodyPr>
          <a:lstStyle/>
          <a:p>
            <a:pPr>
              <a:buFont typeface="Wingdings" panose="05000000000000000000" pitchFamily="2" charset="2"/>
              <a:buChar char="§"/>
            </a:pPr>
            <a:r>
              <a:rPr lang="en-GB" dirty="0"/>
              <a:t> </a:t>
            </a:r>
            <a:r>
              <a:rPr lang="en-GB" altLang="en-US" dirty="0"/>
              <a:t>An intelligent Toll Payment system is a unique and mature model for electronic toll collection (ETC) system that allows electronic payment of tolls between vehicle owners and toll agency at highway speeds without interrupting the traffic flow.</a:t>
            </a:r>
          </a:p>
          <a:p>
            <a:pPr>
              <a:buFont typeface="Wingdings" panose="05000000000000000000" pitchFamily="2" charset="2"/>
              <a:buChar char="§"/>
            </a:pPr>
            <a:r>
              <a:rPr lang="en-US" dirty="0"/>
              <a:t>An intelligent toll payment is a system that has been designed both for convenience and for financial derivation or benefits.</a:t>
            </a:r>
            <a:endParaRPr lang="en-GB" altLang="en-US" dirty="0"/>
          </a:p>
          <a:p>
            <a:pPr>
              <a:buFont typeface="Wingdings" panose="05000000000000000000" pitchFamily="2" charset="2"/>
              <a:buChar char="§"/>
            </a:pPr>
            <a:r>
              <a:rPr lang="en-AU" altLang="en-US" dirty="0"/>
              <a:t>The device utilizes the Radio Frequency Identification (RFID) technology which helps to automatically detect the identities of the vehicles approaching the tollgate and deduct the toll charges as pre-configured in database of the microcontroller using the GSM Module embedded into the system.</a:t>
            </a:r>
          </a:p>
          <a:p>
            <a:pPr>
              <a:buFont typeface="Wingdings" panose="05000000000000000000" pitchFamily="2" charset="2"/>
              <a:buChar char="§"/>
            </a:pPr>
            <a:r>
              <a:rPr lang="en-AU" dirty="0"/>
              <a:t>The design uses a GSM Module aided with a UART communication protocol for transaction and communication processes with the 3</a:t>
            </a:r>
            <a:r>
              <a:rPr lang="en-AU" baseline="30000" dirty="0"/>
              <a:t>rd</a:t>
            </a:r>
            <a:r>
              <a:rPr lang="en-AU" dirty="0"/>
              <a:t> party agency.</a:t>
            </a:r>
            <a:endParaRPr lang="en-GB" dirty="0"/>
          </a:p>
        </p:txBody>
      </p:sp>
    </p:spTree>
    <p:extLst>
      <p:ext uri="{BB962C8B-B14F-4D97-AF65-F5344CB8AC3E}">
        <p14:creationId xmlns:p14="http://schemas.microsoft.com/office/powerpoint/2010/main" val="2136502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14915-A67B-4D8D-B963-98116154B7C4}"/>
              </a:ext>
            </a:extLst>
          </p:cNvPr>
          <p:cNvSpPr>
            <a:spLocks noGrp="1"/>
          </p:cNvSpPr>
          <p:nvPr>
            <p:ph type="title"/>
          </p:nvPr>
        </p:nvSpPr>
        <p:spPr>
          <a:xfrm>
            <a:off x="1097280" y="988906"/>
            <a:ext cx="10058400" cy="748454"/>
          </a:xfrm>
        </p:spPr>
        <p:txBody>
          <a:bodyPr>
            <a:normAutofit/>
          </a:bodyPr>
          <a:lstStyle/>
          <a:p>
            <a:r>
              <a:rPr lang="en-GB" b="1" dirty="0"/>
              <a:t>Systems Overview</a:t>
            </a:r>
          </a:p>
        </p:txBody>
      </p:sp>
      <p:sp>
        <p:nvSpPr>
          <p:cNvPr id="3" name="Content Placeholder 2">
            <a:extLst>
              <a:ext uri="{FF2B5EF4-FFF2-40B4-BE49-F238E27FC236}">
                <a16:creationId xmlns:a16="http://schemas.microsoft.com/office/drawing/2014/main" id="{998EF7C6-6D68-4D03-9AEF-0F4767727AF9}"/>
              </a:ext>
            </a:extLst>
          </p:cNvPr>
          <p:cNvSpPr>
            <a:spLocks noGrp="1"/>
          </p:cNvSpPr>
          <p:nvPr>
            <p:ph idx="1"/>
          </p:nvPr>
        </p:nvSpPr>
        <p:spPr/>
        <p:txBody>
          <a:bodyPr>
            <a:normAutofit/>
          </a:bodyPr>
          <a:lstStyle/>
          <a:p>
            <a:pPr>
              <a:buFont typeface="Wingdings" panose="05000000000000000000" pitchFamily="2" charset="2"/>
              <a:buChar char="§"/>
            </a:pPr>
            <a:r>
              <a:rPr lang="en-GB" dirty="0"/>
              <a:t> .</a:t>
            </a:r>
          </a:p>
        </p:txBody>
      </p:sp>
      <p:pic>
        <p:nvPicPr>
          <p:cNvPr id="5" name="Picture 4">
            <a:extLst>
              <a:ext uri="{FF2B5EF4-FFF2-40B4-BE49-F238E27FC236}">
                <a16:creationId xmlns:a16="http://schemas.microsoft.com/office/drawing/2014/main" id="{026E2B58-43F1-4135-95B9-1B04216496B5}"/>
              </a:ext>
            </a:extLst>
          </p:cNvPr>
          <p:cNvPicPr>
            <a:picLocks noChangeAspect="1"/>
          </p:cNvPicPr>
          <p:nvPr/>
        </p:nvPicPr>
        <p:blipFill>
          <a:blip r:embed="rId2"/>
          <a:stretch>
            <a:fillRect/>
          </a:stretch>
        </p:blipFill>
        <p:spPr>
          <a:xfrm>
            <a:off x="2692717" y="1822874"/>
            <a:ext cx="6867525" cy="4410522"/>
          </a:xfrm>
          <a:prstGeom prst="rect">
            <a:avLst/>
          </a:prstGeom>
        </p:spPr>
      </p:pic>
    </p:spTree>
    <p:extLst>
      <p:ext uri="{BB962C8B-B14F-4D97-AF65-F5344CB8AC3E}">
        <p14:creationId xmlns:p14="http://schemas.microsoft.com/office/powerpoint/2010/main" val="2897883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3F0A2-7CBC-4D8C-8E34-F9181A00222E}"/>
              </a:ext>
            </a:extLst>
          </p:cNvPr>
          <p:cNvSpPr>
            <a:spLocks noGrp="1"/>
          </p:cNvSpPr>
          <p:nvPr>
            <p:ph type="title"/>
          </p:nvPr>
        </p:nvSpPr>
        <p:spPr/>
        <p:txBody>
          <a:bodyPr/>
          <a:lstStyle/>
          <a:p>
            <a:r>
              <a:rPr lang="en-US" b="1" dirty="0"/>
              <a:t>COMPONENTS OF THE ETC SYSTEM</a:t>
            </a:r>
            <a:endParaRPr lang="x-none" b="1" dirty="0"/>
          </a:p>
        </p:txBody>
      </p:sp>
      <p:sp>
        <p:nvSpPr>
          <p:cNvPr id="3" name="Content Placeholder 2">
            <a:extLst>
              <a:ext uri="{FF2B5EF4-FFF2-40B4-BE49-F238E27FC236}">
                <a16:creationId xmlns:a16="http://schemas.microsoft.com/office/drawing/2014/main" id="{CF3DBC32-ED51-451C-AE8A-51171AF2617A}"/>
              </a:ext>
            </a:extLst>
          </p:cNvPr>
          <p:cNvSpPr>
            <a:spLocks noGrp="1"/>
          </p:cNvSpPr>
          <p:nvPr>
            <p:ph idx="1"/>
          </p:nvPr>
        </p:nvSpPr>
        <p:spPr>
          <a:xfrm>
            <a:off x="1097280" y="2011680"/>
            <a:ext cx="10058400" cy="3857414"/>
          </a:xfrm>
        </p:spPr>
        <p:txBody>
          <a:bodyPr/>
          <a:lstStyle/>
          <a:p>
            <a:pPr>
              <a:buFont typeface="Wingdings" panose="05000000000000000000" pitchFamily="2" charset="2"/>
              <a:buChar char="§"/>
            </a:pPr>
            <a:r>
              <a:rPr lang="en-US" dirty="0"/>
              <a:t>Automatic Vehicle Identification (AVI)</a:t>
            </a:r>
          </a:p>
          <a:p>
            <a:pPr>
              <a:buFont typeface="Wingdings" panose="05000000000000000000" pitchFamily="2" charset="2"/>
              <a:buChar char="§"/>
            </a:pPr>
            <a:r>
              <a:rPr lang="en-US" dirty="0"/>
              <a:t>Automatic Vehicle Classification (AVC)</a:t>
            </a:r>
          </a:p>
          <a:p>
            <a:pPr>
              <a:buFont typeface="Wingdings" panose="05000000000000000000" pitchFamily="2" charset="2"/>
              <a:buChar char="§"/>
            </a:pPr>
            <a:r>
              <a:rPr lang="en-US" dirty="0"/>
              <a:t>Methods of System Registration for New Users.</a:t>
            </a:r>
          </a:p>
          <a:p>
            <a:pPr>
              <a:buFont typeface="Wingdings" panose="05000000000000000000" pitchFamily="2" charset="2"/>
              <a:buChar char="§"/>
            </a:pPr>
            <a:r>
              <a:rPr lang="en-US" dirty="0"/>
              <a:t>Transaction Processing. </a:t>
            </a:r>
          </a:p>
        </p:txBody>
      </p:sp>
    </p:spTree>
    <p:extLst>
      <p:ext uri="{BB962C8B-B14F-4D97-AF65-F5344CB8AC3E}">
        <p14:creationId xmlns:p14="http://schemas.microsoft.com/office/powerpoint/2010/main" val="1915560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3F0A2-7CBC-4D8C-8E34-F9181A00222E}"/>
              </a:ext>
            </a:extLst>
          </p:cNvPr>
          <p:cNvSpPr>
            <a:spLocks noGrp="1"/>
          </p:cNvSpPr>
          <p:nvPr>
            <p:ph type="title"/>
          </p:nvPr>
        </p:nvSpPr>
        <p:spPr/>
        <p:txBody>
          <a:bodyPr/>
          <a:lstStyle/>
          <a:p>
            <a:r>
              <a:rPr lang="en-US" b="1" dirty="0"/>
              <a:t>Automatic Vehicle Identification (AVI)</a:t>
            </a:r>
            <a:endParaRPr lang="x-none" b="1" dirty="0"/>
          </a:p>
        </p:txBody>
      </p:sp>
      <p:sp>
        <p:nvSpPr>
          <p:cNvPr id="3" name="Content Placeholder 2">
            <a:extLst>
              <a:ext uri="{FF2B5EF4-FFF2-40B4-BE49-F238E27FC236}">
                <a16:creationId xmlns:a16="http://schemas.microsoft.com/office/drawing/2014/main" id="{CF3DBC32-ED51-451C-AE8A-51171AF2617A}"/>
              </a:ext>
            </a:extLst>
          </p:cNvPr>
          <p:cNvSpPr>
            <a:spLocks noGrp="1"/>
          </p:cNvSpPr>
          <p:nvPr>
            <p:ph idx="1"/>
          </p:nvPr>
        </p:nvSpPr>
        <p:spPr>
          <a:xfrm>
            <a:off x="1097280" y="2011680"/>
            <a:ext cx="10058400" cy="3857414"/>
          </a:xfrm>
        </p:spPr>
        <p:txBody>
          <a:bodyPr/>
          <a:lstStyle/>
          <a:p>
            <a:pPr>
              <a:buFont typeface="Wingdings" panose="05000000000000000000" pitchFamily="2" charset="2"/>
              <a:buChar char="§"/>
            </a:pPr>
            <a:r>
              <a:rPr lang="en-US" sz="2800" b="1" dirty="0"/>
              <a:t>AVI Systems has two components:</a:t>
            </a:r>
          </a:p>
          <a:p>
            <a:pPr>
              <a:buFont typeface="Wingdings" panose="05000000000000000000" pitchFamily="2" charset="2"/>
              <a:buChar char="§"/>
            </a:pPr>
            <a:r>
              <a:rPr lang="en-US" dirty="0"/>
              <a:t>On board Unit or Transponder mounted on vehicle (RFID Tags)</a:t>
            </a:r>
          </a:p>
          <a:p>
            <a:pPr>
              <a:buFont typeface="Wingdings" panose="05000000000000000000" pitchFamily="2" charset="2"/>
              <a:buChar char="§"/>
            </a:pPr>
            <a:r>
              <a:rPr lang="en-US" dirty="0"/>
              <a:t>Road-side antennae (Interrogator) mounted on a gantry at the toll station (RFID Reader)</a:t>
            </a:r>
          </a:p>
        </p:txBody>
      </p:sp>
      <p:pic>
        <p:nvPicPr>
          <p:cNvPr id="4" name="Picture 1">
            <a:extLst>
              <a:ext uri="{FF2B5EF4-FFF2-40B4-BE49-F238E27FC236}">
                <a16:creationId xmlns:a16="http://schemas.microsoft.com/office/drawing/2014/main" id="{0DE44AEC-9C18-4DFF-A852-EC6C333E7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7293" y="3370051"/>
            <a:ext cx="2904807" cy="289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4360E665-35A6-4DD3-8F6E-323BC7C19A54}"/>
              </a:ext>
            </a:extLst>
          </p:cNvPr>
          <p:cNvPicPr>
            <a:picLocks noChangeAspect="1"/>
          </p:cNvPicPr>
          <p:nvPr/>
        </p:nvPicPr>
        <p:blipFill>
          <a:blip r:embed="rId3"/>
          <a:stretch>
            <a:fillRect/>
          </a:stretch>
        </p:blipFill>
        <p:spPr>
          <a:xfrm>
            <a:off x="5651033" y="3589563"/>
            <a:ext cx="4110406" cy="2296857"/>
          </a:xfrm>
          <a:prstGeom prst="rect">
            <a:avLst/>
          </a:prstGeom>
        </p:spPr>
      </p:pic>
    </p:spTree>
    <p:extLst>
      <p:ext uri="{BB962C8B-B14F-4D97-AF65-F5344CB8AC3E}">
        <p14:creationId xmlns:p14="http://schemas.microsoft.com/office/powerpoint/2010/main" val="376894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3F0A2-7CBC-4D8C-8E34-F9181A00222E}"/>
              </a:ext>
            </a:extLst>
          </p:cNvPr>
          <p:cNvSpPr>
            <a:spLocks noGrp="1"/>
          </p:cNvSpPr>
          <p:nvPr>
            <p:ph type="title"/>
          </p:nvPr>
        </p:nvSpPr>
        <p:spPr>
          <a:xfrm>
            <a:off x="1097280" y="286603"/>
            <a:ext cx="10058400" cy="1450757"/>
          </a:xfrm>
        </p:spPr>
        <p:txBody>
          <a:bodyPr/>
          <a:lstStyle/>
          <a:p>
            <a:r>
              <a:rPr lang="en-US" b="1" dirty="0"/>
              <a:t>Automatic Vehicle Classification (AVC)</a:t>
            </a:r>
            <a:endParaRPr lang="x-none" b="1" dirty="0"/>
          </a:p>
        </p:txBody>
      </p:sp>
      <p:sp>
        <p:nvSpPr>
          <p:cNvPr id="3" name="Content Placeholder 2">
            <a:extLst>
              <a:ext uri="{FF2B5EF4-FFF2-40B4-BE49-F238E27FC236}">
                <a16:creationId xmlns:a16="http://schemas.microsoft.com/office/drawing/2014/main" id="{CF3DBC32-ED51-451C-AE8A-51171AF2617A}"/>
              </a:ext>
            </a:extLst>
          </p:cNvPr>
          <p:cNvSpPr>
            <a:spLocks noGrp="1"/>
          </p:cNvSpPr>
          <p:nvPr>
            <p:ph idx="1"/>
          </p:nvPr>
        </p:nvSpPr>
        <p:spPr>
          <a:xfrm>
            <a:off x="1097280" y="2011680"/>
            <a:ext cx="10058400" cy="3857414"/>
          </a:xfrm>
        </p:spPr>
        <p:txBody>
          <a:bodyPr/>
          <a:lstStyle/>
          <a:p>
            <a:pPr>
              <a:buFont typeface="Wingdings" panose="05000000000000000000" pitchFamily="2" charset="2"/>
              <a:buChar char="§"/>
            </a:pPr>
            <a:r>
              <a:rPr lang="en-US" sz="2800" b="1" dirty="0"/>
              <a:t>AVC Systems has two classification according to the proposed design specification:</a:t>
            </a:r>
          </a:p>
          <a:p>
            <a:pPr>
              <a:buFont typeface="Wingdings" panose="05000000000000000000" pitchFamily="2" charset="2"/>
              <a:buChar char="§"/>
            </a:pPr>
            <a:r>
              <a:rPr lang="en-US" dirty="0"/>
              <a:t>Registered or VALID_Users</a:t>
            </a:r>
          </a:p>
          <a:p>
            <a:pPr>
              <a:buFont typeface="Wingdings" panose="05000000000000000000" pitchFamily="2" charset="2"/>
              <a:buChar char="§"/>
            </a:pPr>
            <a:r>
              <a:rPr lang="en-US" dirty="0"/>
              <a:t>NON VALID User or New_User</a:t>
            </a:r>
          </a:p>
        </p:txBody>
      </p:sp>
    </p:spTree>
    <p:extLst>
      <p:ext uri="{BB962C8B-B14F-4D97-AF65-F5344CB8AC3E}">
        <p14:creationId xmlns:p14="http://schemas.microsoft.com/office/powerpoint/2010/main" val="571322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3F0A2-7CBC-4D8C-8E34-F9181A00222E}"/>
              </a:ext>
            </a:extLst>
          </p:cNvPr>
          <p:cNvSpPr>
            <a:spLocks noGrp="1"/>
          </p:cNvSpPr>
          <p:nvPr>
            <p:ph type="title"/>
          </p:nvPr>
        </p:nvSpPr>
        <p:spPr/>
        <p:txBody>
          <a:bodyPr/>
          <a:lstStyle/>
          <a:p>
            <a:r>
              <a:rPr lang="en-US" b="1" dirty="0"/>
              <a:t>Methods of System Registration for new Users</a:t>
            </a:r>
            <a:endParaRPr lang="x-none" b="1" dirty="0"/>
          </a:p>
        </p:txBody>
      </p:sp>
      <p:sp>
        <p:nvSpPr>
          <p:cNvPr id="3" name="Content Placeholder 2">
            <a:extLst>
              <a:ext uri="{FF2B5EF4-FFF2-40B4-BE49-F238E27FC236}">
                <a16:creationId xmlns:a16="http://schemas.microsoft.com/office/drawing/2014/main" id="{CF3DBC32-ED51-451C-AE8A-51171AF2617A}"/>
              </a:ext>
            </a:extLst>
          </p:cNvPr>
          <p:cNvSpPr>
            <a:spLocks noGrp="1"/>
          </p:cNvSpPr>
          <p:nvPr>
            <p:ph idx="1"/>
          </p:nvPr>
        </p:nvSpPr>
        <p:spPr>
          <a:xfrm>
            <a:off x="1097280" y="2011680"/>
            <a:ext cx="4998720" cy="3857414"/>
          </a:xfrm>
        </p:spPr>
        <p:txBody>
          <a:bodyPr/>
          <a:lstStyle/>
          <a:p>
            <a:pPr>
              <a:buFont typeface="Wingdings" panose="05000000000000000000" pitchFamily="2" charset="2"/>
              <a:buChar char="§"/>
            </a:pPr>
            <a:r>
              <a:rPr lang="en-US" sz="2400" dirty="0"/>
              <a:t>New Users Registration can be done with two main methods unlike the existing ETC Systems available.</a:t>
            </a:r>
          </a:p>
          <a:p>
            <a:pPr>
              <a:buFont typeface="Wingdings" panose="05000000000000000000" pitchFamily="2" charset="2"/>
              <a:buChar char="§"/>
            </a:pPr>
            <a:endParaRPr lang="en-US" sz="2400" dirty="0"/>
          </a:p>
          <a:p>
            <a:pPr>
              <a:buFont typeface="Wingdings" panose="05000000000000000000" pitchFamily="2" charset="2"/>
              <a:buChar char="§"/>
            </a:pPr>
            <a:r>
              <a:rPr lang="en-US" sz="2800" b="1" dirty="0"/>
              <a:t>Registration at toll station.</a:t>
            </a:r>
          </a:p>
        </p:txBody>
      </p:sp>
      <p:pic>
        <p:nvPicPr>
          <p:cNvPr id="5" name="Picture 4">
            <a:extLst>
              <a:ext uri="{FF2B5EF4-FFF2-40B4-BE49-F238E27FC236}">
                <a16:creationId xmlns:a16="http://schemas.microsoft.com/office/drawing/2014/main" id="{10397B5B-4786-4411-852B-6C45A6126D16}"/>
              </a:ext>
            </a:extLst>
          </p:cNvPr>
          <p:cNvPicPr>
            <a:picLocks noChangeAspect="1"/>
          </p:cNvPicPr>
          <p:nvPr/>
        </p:nvPicPr>
        <p:blipFill>
          <a:blip r:embed="rId2"/>
          <a:stretch>
            <a:fillRect/>
          </a:stretch>
        </p:blipFill>
        <p:spPr>
          <a:xfrm>
            <a:off x="6930234" y="1398858"/>
            <a:ext cx="3823735" cy="4896157"/>
          </a:xfrm>
          <a:prstGeom prst="rect">
            <a:avLst/>
          </a:prstGeom>
        </p:spPr>
      </p:pic>
    </p:spTree>
    <p:extLst>
      <p:ext uri="{BB962C8B-B14F-4D97-AF65-F5344CB8AC3E}">
        <p14:creationId xmlns:p14="http://schemas.microsoft.com/office/powerpoint/2010/main" val="2344826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3F0A2-7CBC-4D8C-8E34-F9181A00222E}"/>
              </a:ext>
            </a:extLst>
          </p:cNvPr>
          <p:cNvSpPr>
            <a:spLocks noGrp="1"/>
          </p:cNvSpPr>
          <p:nvPr>
            <p:ph type="title"/>
          </p:nvPr>
        </p:nvSpPr>
        <p:spPr/>
        <p:txBody>
          <a:bodyPr/>
          <a:lstStyle/>
          <a:p>
            <a:r>
              <a:rPr lang="en-US" b="1" dirty="0"/>
              <a:t>Methods of System Registration for new Users</a:t>
            </a:r>
            <a:endParaRPr lang="x-none" b="1" dirty="0"/>
          </a:p>
        </p:txBody>
      </p:sp>
      <p:sp>
        <p:nvSpPr>
          <p:cNvPr id="3" name="Content Placeholder 2">
            <a:extLst>
              <a:ext uri="{FF2B5EF4-FFF2-40B4-BE49-F238E27FC236}">
                <a16:creationId xmlns:a16="http://schemas.microsoft.com/office/drawing/2014/main" id="{CF3DBC32-ED51-451C-AE8A-51171AF2617A}"/>
              </a:ext>
            </a:extLst>
          </p:cNvPr>
          <p:cNvSpPr>
            <a:spLocks noGrp="1"/>
          </p:cNvSpPr>
          <p:nvPr>
            <p:ph idx="1"/>
          </p:nvPr>
        </p:nvSpPr>
        <p:spPr>
          <a:xfrm>
            <a:off x="1097280" y="2011680"/>
            <a:ext cx="5871556" cy="2583180"/>
          </a:xfrm>
        </p:spPr>
        <p:txBody>
          <a:bodyPr>
            <a:normAutofit fontScale="77500" lnSpcReduction="20000"/>
          </a:bodyPr>
          <a:lstStyle/>
          <a:p>
            <a:pPr>
              <a:buFont typeface="Wingdings" panose="05000000000000000000" pitchFamily="2" charset="2"/>
              <a:buChar char="§"/>
            </a:pPr>
            <a:r>
              <a:rPr lang="en-US" sz="2600" dirty="0"/>
              <a:t>New Users Registration can be done with two main methods unlike the existing ETC Systems available.</a:t>
            </a:r>
          </a:p>
          <a:p>
            <a:pPr>
              <a:buFont typeface="Wingdings" panose="05000000000000000000" pitchFamily="2" charset="2"/>
              <a:buChar char="§"/>
            </a:pPr>
            <a:endParaRPr lang="en-US" sz="2600" dirty="0"/>
          </a:p>
          <a:p>
            <a:pPr>
              <a:lnSpc>
                <a:spcPct val="120000"/>
              </a:lnSpc>
              <a:buFont typeface="Wingdings" panose="05000000000000000000" pitchFamily="2" charset="2"/>
              <a:buChar char="§"/>
            </a:pPr>
            <a:r>
              <a:rPr lang="en-US" sz="3000" b="1" dirty="0"/>
              <a:t>Registration at any remote location via SMS UART Protocols.</a:t>
            </a:r>
          </a:p>
          <a:p>
            <a:pPr>
              <a:buFont typeface="Wingdings" panose="05000000000000000000" pitchFamily="2" charset="2"/>
              <a:buChar char="§"/>
            </a:pPr>
            <a:endParaRPr lang="en-US" sz="2400" dirty="0"/>
          </a:p>
          <a:p>
            <a:pPr>
              <a:buFont typeface="Wingdings" panose="05000000000000000000" pitchFamily="2" charset="2"/>
              <a:buChar char="§"/>
            </a:pPr>
            <a:r>
              <a:rPr lang="en-US" sz="2400" dirty="0" err="1"/>
              <a:t>REG,User_Name,RFID_No,Vehicle_No,GSM_No</a:t>
            </a:r>
            <a:endParaRPr lang="en-US" sz="2400" dirty="0"/>
          </a:p>
        </p:txBody>
      </p:sp>
      <p:pic>
        <p:nvPicPr>
          <p:cNvPr id="6" name="Picture 5">
            <a:extLst>
              <a:ext uri="{FF2B5EF4-FFF2-40B4-BE49-F238E27FC236}">
                <a16:creationId xmlns:a16="http://schemas.microsoft.com/office/drawing/2014/main" id="{9F24CD2E-554F-4361-9A30-9B5608EBF626}"/>
              </a:ext>
            </a:extLst>
          </p:cNvPr>
          <p:cNvPicPr>
            <a:picLocks noChangeAspect="1"/>
          </p:cNvPicPr>
          <p:nvPr/>
        </p:nvPicPr>
        <p:blipFill>
          <a:blip r:embed="rId2"/>
          <a:stretch>
            <a:fillRect/>
          </a:stretch>
        </p:blipFill>
        <p:spPr>
          <a:xfrm>
            <a:off x="6617069" y="1419328"/>
            <a:ext cx="4995672" cy="4877197"/>
          </a:xfrm>
          <a:prstGeom prst="rect">
            <a:avLst/>
          </a:prstGeom>
        </p:spPr>
      </p:pic>
    </p:spTree>
    <p:extLst>
      <p:ext uri="{BB962C8B-B14F-4D97-AF65-F5344CB8AC3E}">
        <p14:creationId xmlns:p14="http://schemas.microsoft.com/office/powerpoint/2010/main" val="257901078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617</TotalTime>
  <Words>694</Words>
  <Application>Microsoft Office PowerPoint</Application>
  <PresentationFormat>Widescreen</PresentationFormat>
  <Paragraphs>85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Calibri Light</vt:lpstr>
      <vt:lpstr>Wingdings</vt:lpstr>
      <vt:lpstr>Retrospect</vt:lpstr>
      <vt:lpstr>DESIGN AND CONSTRUCTION OF AN INTELLIGENT TOLL PAYMENT SYSTEM USING GSM PHONE NUMBER  AIRTIME AND DATA</vt:lpstr>
      <vt:lpstr>OUTLINE</vt:lpstr>
      <vt:lpstr>                                                       INTRODUCTION</vt:lpstr>
      <vt:lpstr>Systems Overview</vt:lpstr>
      <vt:lpstr>COMPONENTS OF THE ETC SYSTEM</vt:lpstr>
      <vt:lpstr>Automatic Vehicle Identification (AVI)</vt:lpstr>
      <vt:lpstr>Automatic Vehicle Classification (AVC)</vt:lpstr>
      <vt:lpstr>Methods of System Registration for new Users</vt:lpstr>
      <vt:lpstr>Methods of System Registration for new Users</vt:lpstr>
      <vt:lpstr>Transaction Processing</vt:lpstr>
      <vt:lpstr>System Flowchart</vt:lpstr>
      <vt:lpstr>DESIGN CONSIDERATIONS</vt:lpstr>
      <vt:lpstr>DESIGN LAYOUT</vt:lpstr>
      <vt:lpstr>DESIGN PCB Models.</vt:lpstr>
      <vt:lpstr>The Complete System</vt:lpstr>
      <vt:lpstr>Simulated Results</vt:lpstr>
      <vt:lpstr>DESIGN FEATURES</vt:lpstr>
      <vt:lpstr>CONCLUSION</vt:lpstr>
      <vt:lpstr>RECOMMENDATION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CONSTRUCTION OF A MICROCOMPUTER CONTROLLED  MEDICAL INCUBATOR</dc:title>
  <dc:creator>Teniola Adegbulugbe</dc:creator>
  <cp:lastModifiedBy>ANJOLA ADEUYI</cp:lastModifiedBy>
  <cp:revision>55</cp:revision>
  <dcterms:created xsi:type="dcterms:W3CDTF">2019-07-10T10:17:34Z</dcterms:created>
  <dcterms:modified xsi:type="dcterms:W3CDTF">2019-11-27T11:31:36Z</dcterms:modified>
</cp:coreProperties>
</file>