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56"/>
  </p:notesMasterIdLst>
  <p:handoutMasterIdLst>
    <p:handoutMasterId r:id="rId57"/>
  </p:handoutMasterIdLst>
  <p:sldIdLst>
    <p:sldId id="324" r:id="rId2"/>
    <p:sldId id="256" r:id="rId3"/>
    <p:sldId id="257" r:id="rId4"/>
    <p:sldId id="322" r:id="rId5"/>
    <p:sldId id="267" r:id="rId6"/>
    <p:sldId id="268" r:id="rId7"/>
    <p:sldId id="272" r:id="rId8"/>
    <p:sldId id="269" r:id="rId9"/>
    <p:sldId id="273" r:id="rId10"/>
    <p:sldId id="270" r:id="rId11"/>
    <p:sldId id="271" r:id="rId12"/>
    <p:sldId id="274" r:id="rId13"/>
    <p:sldId id="279" r:id="rId14"/>
    <p:sldId id="280" r:id="rId15"/>
    <p:sldId id="282" r:id="rId16"/>
    <p:sldId id="283" r:id="rId17"/>
    <p:sldId id="284" r:id="rId18"/>
    <p:sldId id="285" r:id="rId19"/>
    <p:sldId id="286" r:id="rId20"/>
    <p:sldId id="287" r:id="rId21"/>
    <p:sldId id="290" r:id="rId22"/>
    <p:sldId id="292" r:id="rId23"/>
    <p:sldId id="326" r:id="rId24"/>
    <p:sldId id="288" r:id="rId25"/>
    <p:sldId id="294" r:id="rId26"/>
    <p:sldId id="293" r:id="rId27"/>
    <p:sldId id="299" r:id="rId28"/>
    <p:sldId id="298" r:id="rId29"/>
    <p:sldId id="289" r:id="rId30"/>
    <p:sldId id="310" r:id="rId31"/>
    <p:sldId id="296" r:id="rId32"/>
    <p:sldId id="300" r:id="rId33"/>
    <p:sldId id="309" r:id="rId34"/>
    <p:sldId id="302" r:id="rId35"/>
    <p:sldId id="311" r:id="rId36"/>
    <p:sldId id="312" r:id="rId37"/>
    <p:sldId id="313" r:id="rId38"/>
    <p:sldId id="318" r:id="rId39"/>
    <p:sldId id="325" r:id="rId40"/>
    <p:sldId id="319" r:id="rId41"/>
    <p:sldId id="320" r:id="rId42"/>
    <p:sldId id="303" r:id="rId43"/>
    <p:sldId id="304" r:id="rId44"/>
    <p:sldId id="314" r:id="rId45"/>
    <p:sldId id="305" r:id="rId46"/>
    <p:sldId id="315" r:id="rId47"/>
    <p:sldId id="316" r:id="rId48"/>
    <p:sldId id="317" r:id="rId49"/>
    <p:sldId id="327" r:id="rId50"/>
    <p:sldId id="306" r:id="rId51"/>
    <p:sldId id="307" r:id="rId52"/>
    <p:sldId id="323" r:id="rId53"/>
    <p:sldId id="321" r:id="rId54"/>
    <p:sldId id="258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ummary Section" id="{3EC4BA9C-FC24-404A-B8AB-B9321949BDF5}">
          <p14:sldIdLst>
            <p14:sldId id="324"/>
          </p14:sldIdLst>
        </p14:section>
        <p14:section name="Using vS 2017 to Build Angular Web Applications" id="{C5C73B60-BF07-4F6A-8A96-E9BAF05060E8}">
          <p14:sldIdLst>
            <p14:sldId id="256"/>
            <p14:sldId id="257"/>
            <p14:sldId id="322"/>
          </p14:sldIdLst>
        </p14:section>
        <p14:section name="Getting started" id="{5838A8A3-6B69-4DC6-B1B0-17423454B00D}">
          <p14:sldIdLst>
            <p14:sldId id="267"/>
            <p14:sldId id="268"/>
            <p14:sldId id="272"/>
            <p14:sldId id="269"/>
            <p14:sldId id="273"/>
            <p14:sldId id="270"/>
            <p14:sldId id="271"/>
          </p14:sldIdLst>
        </p14:section>
        <p14:section name="Explore the Sample" id="{785824A6-C1DA-4EC6-8D6F-282C58C9389B}">
          <p14:sldIdLst>
            <p14:sldId id="274"/>
            <p14:sldId id="279"/>
            <p14:sldId id="280"/>
          </p14:sldIdLst>
        </p14:section>
        <p14:section name="Starting fresh" id="{8109D8D7-D096-4A12-A476-10261165085F}">
          <p14:sldIdLst>
            <p14:sldId id="282"/>
            <p14:sldId id="283"/>
            <p14:sldId id="284"/>
            <p14:sldId id="285"/>
          </p14:sldIdLst>
        </p14:section>
        <p14:section name="Html Mock to Angular " id="{7C08301C-3780-45BC-946C-B75EA8A0234C}">
          <p14:sldIdLst>
            <p14:sldId id="286"/>
            <p14:sldId id="287"/>
            <p14:sldId id="290"/>
            <p14:sldId id="292"/>
            <p14:sldId id="326"/>
            <p14:sldId id="288"/>
            <p14:sldId id="294"/>
            <p14:sldId id="293"/>
            <p14:sldId id="299"/>
            <p14:sldId id="298"/>
            <p14:sldId id="289"/>
            <p14:sldId id="310"/>
            <p14:sldId id="296"/>
          </p14:sldIdLst>
        </p14:section>
        <p14:section name="Incorporating data" id="{784F6A1A-CE70-491E-B37E-E1038A01E6D4}">
          <p14:sldIdLst>
            <p14:sldId id="300"/>
            <p14:sldId id="309"/>
            <p14:sldId id="302"/>
            <p14:sldId id="311"/>
            <p14:sldId id="312"/>
            <p14:sldId id="313"/>
            <p14:sldId id="318"/>
            <p14:sldId id="325"/>
            <p14:sldId id="319"/>
            <p14:sldId id="320"/>
            <p14:sldId id="303"/>
          </p14:sldIdLst>
        </p14:section>
        <p14:section name="Deploying to azure" id="{BC76D4F8-F13A-43C2-AB96-4DA2E1FCD0B1}">
          <p14:sldIdLst>
            <p14:sldId id="304"/>
            <p14:sldId id="314"/>
            <p14:sldId id="305"/>
            <p14:sldId id="315"/>
            <p14:sldId id="316"/>
            <p14:sldId id="317"/>
            <p14:sldId id="327"/>
            <p14:sldId id="306"/>
            <p14:sldId id="307"/>
          </p14:sldIdLst>
        </p14:section>
        <p14:section name="Wrap up" id="{7117928C-C707-44AB-8315-9F7BFE1BF885}">
          <p14:sldIdLst>
            <p14:sldId id="323"/>
            <p14:sldId id="321"/>
          </p14:sldIdLst>
        </p14:section>
        <p14:section name="Resources" id="{CEB5E97D-FA58-4838-A19C-7546F6E5A133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101F"/>
    <a:srgbClr val="00AEEF"/>
    <a:srgbClr val="FF8A00"/>
    <a:srgbClr val="8CC600"/>
    <a:srgbClr val="0071BC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7" autoAdjust="0"/>
    <p:restoredTop sz="71565" autoAdjust="0"/>
  </p:normalViewPr>
  <p:slideViewPr>
    <p:cSldViewPr snapToGrid="0">
      <p:cViewPr varScale="1">
        <p:scale>
          <a:sx n="73" d="100"/>
          <a:sy n="73" d="100"/>
        </p:scale>
        <p:origin x="65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2C4C1-F790-9247-98D2-2C83F85DAE81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EA945-C769-624E-80CF-7A52A9AF3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90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BCF18-34B5-41A4-987E-43102D8B7DB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BA850-7C3E-4D55-831D-14DF1004A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14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command-line: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node --version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dotnet</a:t>
            </a:r>
            <a:r>
              <a:rPr lang="en-US" dirty="0"/>
              <a:t> --version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dotnet</a:t>
            </a:r>
            <a:r>
              <a:rPr lang="en-US" dirty="0"/>
              <a:t> new --install </a:t>
            </a:r>
            <a:r>
              <a:rPr lang="en-US" dirty="0" err="1"/>
              <a:t>Microsoft.AspNetCore.SpaTemplates</a:t>
            </a:r>
            <a:r>
              <a:rPr lang="en-US" dirty="0"/>
              <a:t>::*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actually generate a new project, first create an empty directory for it to go into, </a:t>
            </a:r>
            <a:r>
              <a:rPr lang="en-US" dirty="0"/>
              <a:t>cd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that directory, and then use </a:t>
            </a:r>
            <a:r>
              <a:rPr lang="en-US" dirty="0" err="1"/>
              <a:t>dotnet</a:t>
            </a:r>
            <a:r>
              <a:rPr lang="en-US" dirty="0"/>
              <a:t> new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create your project. </a:t>
            </a:r>
          </a:p>
          <a:p>
            <a:r>
              <a:rPr lang="en-US" dirty="0"/>
              <a:t>At the command-line: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crankbank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cd </a:t>
            </a:r>
            <a:r>
              <a:rPr lang="en-US" dirty="0" err="1"/>
              <a:t>crankbank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dotnet</a:t>
            </a:r>
            <a:r>
              <a:rPr lang="en-US" dirty="0"/>
              <a:t> new angular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BA850-7C3E-4D55-831D-14DF1004A8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44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BA850-7C3E-4D55-831D-14DF1004A8B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55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BA850-7C3E-4D55-831D-14DF1004A8B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22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BA850-7C3E-4D55-831D-14DF1004A8B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03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Delete the following folders: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Counter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Fetchdata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Navmenu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Update </a:t>
            </a:r>
            <a:r>
              <a:rPr lang="en-US" dirty="0" err="1"/>
              <a:t>app.module.ts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Remove imports and delete components – note the red </a:t>
            </a:r>
            <a:r>
              <a:rPr lang="en-US" dirty="0" err="1"/>
              <a:t>squigglies</a:t>
            </a:r>
            <a:r>
              <a:rPr lang="en-US" dirty="0"/>
              <a:t> indicating the TS language service knows we have a problems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Delete the invalid routes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Update app.component.html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Remove the &lt;</a:t>
            </a:r>
            <a:r>
              <a:rPr lang="en-US" dirty="0" err="1"/>
              <a:t>nav</a:t>
            </a:r>
            <a:r>
              <a:rPr lang="en-US" dirty="0"/>
              <a:t>-menu&gt; element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Extend the div containing the router-outlet by removing the col class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Update the home.component.html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Just leave the &lt;h1&gt;Hello, World&lt;/h1&gt; element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BA850-7C3E-4D55-831D-14DF1004A8B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28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Explore the project in visual studio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Uses </a:t>
            </a:r>
            <a:r>
              <a:rPr lang="en-US" dirty="0" err="1"/>
              <a:t>WebPack</a:t>
            </a:r>
            <a:r>
              <a:rPr lang="en-US" dirty="0"/>
              <a:t> – a module bundler for </a:t>
            </a:r>
            <a:r>
              <a:rPr lang="en-US" dirty="0" err="1"/>
              <a:t>javascript</a:t>
            </a:r>
            <a:r>
              <a:rPr lang="en-US" dirty="0"/>
              <a:t> apps – webpack.config.js  - https://webpack.js.org/concepts/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Tsconfig,json</a:t>
            </a:r>
            <a:r>
              <a:rPr lang="en-US" dirty="0"/>
              <a:t> – configures the </a:t>
            </a:r>
            <a:r>
              <a:rPr lang="en-US" dirty="0" err="1"/>
              <a:t>TypeScript</a:t>
            </a:r>
            <a:r>
              <a:rPr lang="en-US" dirty="0"/>
              <a:t> </a:t>
            </a:r>
            <a:r>
              <a:rPr lang="en-US" dirty="0" err="1"/>
              <a:t>transpiler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Package.json</a:t>
            </a:r>
            <a:r>
              <a:rPr lang="en-US" dirty="0"/>
              <a:t> – node packages – note test script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Show NPM Task runner - https://marketplace.visualstudio.com/items?itemName=MadsKristensen.NPMTaskRunner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Show </a:t>
            </a:r>
            <a:r>
              <a:rPr lang="en-US" dirty="0" err="1"/>
              <a:t>npm</a:t>
            </a:r>
            <a:r>
              <a:rPr lang="en-US" dirty="0"/>
              <a:t> test output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ASP.NET Core App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Startup.cs</a:t>
            </a:r>
            <a:r>
              <a:rPr lang="en-US" dirty="0"/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refresh or manual URL load,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index.cshtml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would be loaded and load the Angular2 Core that would then manage the wanted route with the router.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Explore the views for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index.cshtml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HomeController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very simple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We’ll come back to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SampleDataController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 App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Edit –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show the options –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app.module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imports – note angular2/universal adds server side rendering and includes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BrowserModule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HttpModule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JsonpModules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 level imports (add a newline)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 the router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F12 got to definition to navigate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app.component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 [,s to sync solution explorer – note the nested related objects – HTML-&gt; CSS, 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the @Component decorator that specifies the path to the related files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the html file – note &lt;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-menu&gt; element and the &lt;router-outlet&gt;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NavMenu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component and revisit the router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Demonstrate the compilation – note first build takes time due to package restore – nuget, node, etc.</a:t>
            </a:r>
          </a:p>
          <a:p>
            <a:r>
              <a:rPr lang="en-US" dirty="0"/>
              <a:t>Remark upon the Chrome integration – debugging support </a:t>
            </a:r>
            <a:r>
              <a:rPr lang="en-US" dirty="0" err="1"/>
              <a:t>etc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Demo debugging – breakpoint in counter-</a:t>
            </a:r>
            <a:r>
              <a:rPr lang="en-US" dirty="0" err="1"/>
              <a:t>component.ts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Finally, take a look through the </a:t>
            </a:r>
            <a:r>
              <a:rPr lang="en-US" dirty="0" err="1"/>
              <a:t>FetchData</a:t>
            </a:r>
            <a:r>
              <a:rPr lang="en-US" dirty="0"/>
              <a:t> component.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Demo live update of the view and auto update of browser (add a &lt;p&gt;Live change!&lt;/p&gt; and add 100 and ‘ Yuck!’ to the two temperature templates)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BA850-7C3E-4D55-831D-14DF1004A8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18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BA850-7C3E-4D55-831D-14DF1004A8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65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Delete the following folders: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Counter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Fetchdata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Navmenu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Update </a:t>
            </a:r>
            <a:r>
              <a:rPr lang="en-US" dirty="0" err="1"/>
              <a:t>app.module.ts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Remove imports and delete components – note the red </a:t>
            </a:r>
            <a:r>
              <a:rPr lang="en-US" dirty="0" err="1"/>
              <a:t>squigglies</a:t>
            </a:r>
            <a:r>
              <a:rPr lang="en-US" dirty="0"/>
              <a:t> indicating the TS language service knows we have a problems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Delete the invalid routes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Update app.component.html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Remove the &lt;</a:t>
            </a:r>
            <a:r>
              <a:rPr lang="en-US" dirty="0" err="1"/>
              <a:t>nav</a:t>
            </a:r>
            <a:r>
              <a:rPr lang="en-US" dirty="0"/>
              <a:t>-menu&gt; element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Extend the div containing the router-outlet by removing the col class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Update the home.component.html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Just leave the &lt;h1&gt;Hello, World&lt;/h1&gt; element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BA850-7C3E-4D55-831D-14DF1004A8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22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BA850-7C3E-4D55-831D-14DF1004A8B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88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BA850-7C3E-4D55-831D-14DF1004A8B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93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the 3 components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Create Folder for </a:t>
            </a:r>
            <a:r>
              <a:rPr lang="en-US" dirty="0" err="1"/>
              <a:t>nav</a:t>
            </a:r>
            <a:r>
              <a:rPr lang="en-US" dirty="0"/>
              <a:t> header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Create the html, </a:t>
            </a:r>
            <a:r>
              <a:rPr lang="en-US" dirty="0" err="1"/>
              <a:t>css</a:t>
            </a:r>
            <a:r>
              <a:rPr lang="en-US" dirty="0"/>
              <a:t> and </a:t>
            </a:r>
            <a:r>
              <a:rPr lang="en-US" dirty="0" err="1"/>
              <a:t>ts</a:t>
            </a:r>
            <a:r>
              <a:rPr lang="en-US" dirty="0"/>
              <a:t> file – note nesting, note rename support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Open </a:t>
            </a:r>
            <a:r>
              <a:rPr lang="en-US" dirty="0" err="1"/>
              <a:t>ts</a:t>
            </a:r>
            <a:r>
              <a:rPr lang="en-US" dirty="0"/>
              <a:t> file – use ng2-component snippet – note error: ‘angular/core’ instead of ‘@angular/core’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Run through the snippet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Show how to fix the snippet: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C:\Program Files (x86)\Microsoft Visual Studio\2017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SKU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Language – EN-US = 1033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Snippets/Angular 2/ng2.component.snippet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Add to Module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BA850-7C3E-4D55-831D-14DF1004A8B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31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BA850-7C3E-4D55-831D-14DF1004A8B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81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the 3 components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Create Folder for </a:t>
            </a:r>
            <a:r>
              <a:rPr lang="en-US" dirty="0" err="1"/>
              <a:t>nav</a:t>
            </a:r>
            <a:r>
              <a:rPr lang="en-US" dirty="0"/>
              <a:t> header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Create the html, </a:t>
            </a:r>
            <a:r>
              <a:rPr lang="en-US" dirty="0" err="1"/>
              <a:t>css</a:t>
            </a:r>
            <a:r>
              <a:rPr lang="en-US" dirty="0"/>
              <a:t> and </a:t>
            </a:r>
            <a:r>
              <a:rPr lang="en-US" dirty="0" err="1"/>
              <a:t>ts</a:t>
            </a:r>
            <a:r>
              <a:rPr lang="en-US" dirty="0"/>
              <a:t> file – note nesting, note rename support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Open </a:t>
            </a:r>
            <a:r>
              <a:rPr lang="en-US" dirty="0" err="1"/>
              <a:t>ts</a:t>
            </a:r>
            <a:r>
              <a:rPr lang="en-US" dirty="0"/>
              <a:t> file – use ng2-component snippet – note error: ‘angular/core’ instead of ‘@angular/core’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Run through the snippet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Show how to fix the snippet: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C:\Program Files (x86)\Microsoft Visual Studio\2017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SKU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Language – EN-US = 1033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Snippets/Angular 2/ng2.component.snippet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Add to Module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BA850-7C3E-4D55-831D-14DF1004A8B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64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43000" y="0"/>
            <a:ext cx="9875520" cy="13563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573967"/>
            <a:ext cx="4754880" cy="450679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1573967"/>
            <a:ext cx="4754880" cy="450679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42996" y="2498"/>
            <a:ext cx="9875520" cy="13563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7495"/>
            <a:ext cx="9875520" cy="13563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5486400" y="0"/>
            <a:ext cx="6705600" cy="6858000"/>
          </a:xfrm>
          <a:prstGeom prst="rect">
            <a:avLst/>
          </a:prstGeom>
          <a:solidFill>
            <a:srgbClr val="9410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00392"/>
            <a:ext cx="3931920" cy="2052536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700393"/>
            <a:ext cx="5212080" cy="548639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752928"/>
            <a:ext cx="3931920" cy="343386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5486400" y="0"/>
            <a:ext cx="6705600" cy="6858000"/>
          </a:xfrm>
          <a:prstGeom prst="rect">
            <a:avLst/>
          </a:prstGeom>
          <a:solidFill>
            <a:srgbClr val="0071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00392"/>
            <a:ext cx="3931920" cy="2052536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700393"/>
            <a:ext cx="5212080" cy="548639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752928"/>
            <a:ext cx="3931920" cy="343386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9005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5486400" y="0"/>
            <a:ext cx="6705600" cy="6858000"/>
          </a:xfrm>
          <a:prstGeom prst="rect">
            <a:avLst/>
          </a:prstGeom>
          <a:solidFill>
            <a:srgbClr val="8CC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00392"/>
            <a:ext cx="3931920" cy="2052536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700393"/>
            <a:ext cx="5212080" cy="548639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752928"/>
            <a:ext cx="3931920" cy="343386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3231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5486400" y="0"/>
            <a:ext cx="6705600" cy="6858000"/>
          </a:xfrm>
          <a:prstGeom prst="rect">
            <a:avLst/>
          </a:prstGeom>
          <a:solidFill>
            <a:srgbClr val="FF8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00392"/>
            <a:ext cx="3931920" cy="2052536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700393"/>
            <a:ext cx="5212080" cy="548639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752928"/>
            <a:ext cx="3931920" cy="343386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64151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5486400" y="0"/>
            <a:ext cx="6705600" cy="6858000"/>
          </a:xfrm>
          <a:prstGeom prst="rect">
            <a:avLst/>
          </a:prstGeom>
          <a:solidFill>
            <a:srgbClr val="00A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00392"/>
            <a:ext cx="3931920" cy="2052536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700393"/>
            <a:ext cx="5212080" cy="548639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752928"/>
            <a:ext cx="3931920" cy="343386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15102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96DFF08F-DC6B-4601-B491-B0F83F6DD2DA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bg>
      <p:bgPr>
        <a:solidFill>
          <a:srgbClr val="00A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47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351" y="0"/>
            <a:ext cx="9875520" cy="13563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1596452"/>
            <a:ext cx="9872871" cy="449954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96DFF08F-DC6B-4601-B491-B0F83F6DD2DA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bg>
      <p:bgPr>
        <a:solidFill>
          <a:srgbClr val="941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8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FF8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082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rgbClr val="8CC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2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Pr>
        <a:solidFill>
          <a:srgbClr val="0071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4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351" y="0"/>
            <a:ext cx="9875520" cy="1356360"/>
          </a:xfrm>
        </p:spPr>
        <p:txBody>
          <a:bodyPr/>
          <a:lstStyle>
            <a:lvl1pPr>
              <a:defRPr>
                <a:solidFill>
                  <a:srgbClr val="94101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58977"/>
            <a:ext cx="9872871" cy="45370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351" y="-12492"/>
            <a:ext cx="9875520" cy="1356360"/>
          </a:xfrm>
        </p:spPr>
        <p:txBody>
          <a:bodyPr/>
          <a:lstStyle>
            <a:lvl1pPr>
              <a:defRPr>
                <a:solidFill>
                  <a:srgbClr val="94101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43000" y="1521502"/>
            <a:ext cx="9872871" cy="4574498"/>
          </a:xfrm>
        </p:spPr>
        <p:txBody>
          <a:bodyPr>
            <a:normAutofit/>
          </a:bodyPr>
          <a:lstStyle>
            <a:lvl1pPr marL="45720" indent="0">
              <a:buNone/>
              <a:defRPr sz="2800">
                <a:latin typeface="Consolas" panose="020B0609020204030204" pitchFamily="49" charset="0"/>
              </a:defRPr>
            </a:lvl1pPr>
            <a:lvl2pPr>
              <a:defRPr sz="2800">
                <a:latin typeface="Consolas" panose="020B0609020204030204" pitchFamily="49" charset="0"/>
              </a:defRPr>
            </a:lvl2pPr>
            <a:lvl3pPr>
              <a:defRPr sz="2400">
                <a:latin typeface="Consolas" panose="020B0609020204030204" pitchFamily="49" charset="0"/>
              </a:defRPr>
            </a:lvl3pPr>
            <a:lvl4pPr>
              <a:defRPr sz="2000">
                <a:latin typeface="Consolas" panose="020B0609020204030204" pitchFamily="49" charset="0"/>
              </a:defRPr>
            </a:lvl4pPr>
            <a:lvl5pPr>
              <a:defRPr sz="2000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Code Samples</a:t>
            </a:r>
          </a:p>
          <a:p>
            <a:pPr lvl="0"/>
            <a:r>
              <a:rPr lang="en-US" dirty="0"/>
              <a:t>No Bullet Points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94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26" r:id="rId2"/>
    <p:sldLayoutId id="2147483724" r:id="rId3"/>
    <p:sldLayoutId id="2147483717" r:id="rId4"/>
    <p:sldLayoutId id="2147483718" r:id="rId5"/>
    <p:sldLayoutId id="2147483719" r:id="rId6"/>
    <p:sldLayoutId id="2147483686" r:id="rId7"/>
    <p:sldLayoutId id="2147483725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720" r:id="rId15"/>
    <p:sldLayoutId id="2147483721" r:id="rId16"/>
    <p:sldLayoutId id="2147483722" r:id="rId17"/>
    <p:sldLayoutId id="2147483723" r:id="rId18"/>
    <p:sldLayoutId id="2147483693" r:id="rId19"/>
    <p:sldLayoutId id="2147483694" r:id="rId20"/>
    <p:sldLayoutId id="2147483695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94101F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12.xml"/><Relationship Id="rId18" Type="http://schemas.openxmlformats.org/officeDocument/2006/relationships/slide" Target="slide52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slide" Target="slide5.xml"/><Relationship Id="rId17" Type="http://schemas.openxmlformats.org/officeDocument/2006/relationships/slide" Target="slide43.xml"/><Relationship Id="rId2" Type="http://schemas.openxmlformats.org/officeDocument/2006/relationships/image" Target="../media/image1.png"/><Relationship Id="rId16" Type="http://schemas.openxmlformats.org/officeDocument/2006/relationships/slide" Target="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slide" Target="slide2.xml"/><Relationship Id="rId5" Type="http://schemas.openxmlformats.org/officeDocument/2006/relationships/image" Target="../media/image4.png"/><Relationship Id="rId15" Type="http://schemas.openxmlformats.org/officeDocument/2006/relationships/slide" Target="slide19.xml"/><Relationship Id="rId10" Type="http://schemas.openxmlformats.org/officeDocument/2006/relationships/image" Target="../media/image9.png"/><Relationship Id="rId19" Type="http://schemas.openxmlformats.org/officeDocument/2006/relationships/slide" Target="slide54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slide" Target="slide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msdn.microsoft.com/webdev/2017/02/14/building-single-page-applications-on-asp-net-core-with-javascriptservices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p.net/core" TargetMode="External"/><Relationship Id="rId2" Type="http://schemas.openxmlformats.org/officeDocument/2006/relationships/hyperlink" Target="https://github.com/CRANK211/vs17-ng2-dnc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nodejs.org/en/" TargetMode="External"/><Relationship Id="rId5" Type="http://schemas.openxmlformats.org/officeDocument/2006/relationships/hyperlink" Target="https://github.com/aspnet/JavaScriptServices" TargetMode="External"/><Relationship Id="rId4" Type="http://schemas.openxmlformats.org/officeDocument/2006/relationships/hyperlink" Target="https://blogs.msdn.microsoft.com/webdev/2017/02/14/building-single-page-applications-on-asp-net-core-with-javascriptservice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Building Web Apps Powered by Angular 2 using Visual Studio 2017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22732834"/>
                  </p:ext>
                </p:extLst>
              </p:nvPr>
            </p:nvGraphicFramePr>
            <p:xfrm>
              <a:off x="1143000" y="1558925"/>
              <a:ext cx="9872663" cy="4537075"/>
            </p:xfrm>
            <a:graphic>
              <a:graphicData uri="http://schemas.microsoft.com/office/powerpoint/2016/summaryzoom">
                <psuz:summaryZm>
                  <psuz:summaryZmObj sectionId="{C5C73B60-BF07-4F6A-8A96-E9BAF05060E8}">
                    <psuz:zmPr id="{07A9A79B-E23D-4A65-B34E-58ED202F0C39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215932" y="136113"/>
                          <a:ext cx="2419772" cy="136112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838A8A3-6B69-4DC6-B1B0-17423454B00D}">
                    <psuz:zmPr id="{23CF7FC5-3C07-4D64-88D3-D2489AFE4EAC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726445" y="136113"/>
                          <a:ext cx="2419772" cy="136112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785824A6-C1DA-4EC6-8D6F-282C58C9389B}">
                    <psuz:zmPr id="{5FCFC5B2-029B-4DD9-B21D-5470A019F666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236958" y="136113"/>
                          <a:ext cx="2419772" cy="136112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8109D8D7-D096-4A12-A476-10261165085F}">
                    <psuz:zmPr id="{E4A2CC2C-CCB8-43C3-BD86-28DA6721D867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215932" y="1587976"/>
                          <a:ext cx="2419772" cy="136112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7C08301C-3780-45BC-946C-B75EA8A0234C}">
                    <psuz:zmPr id="{B9B94723-BC0C-4407-87B7-07248318F395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726445" y="1587976"/>
                          <a:ext cx="2419772" cy="136112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784F6A1A-CE70-491E-B37E-E1038A01E6D4}">
                    <psuz:zmPr id="{D1B666C3-3E17-429B-AC87-DB082C469803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236958" y="1587976"/>
                          <a:ext cx="2419772" cy="136112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BC76D4F8-F13A-43C2-AB96-4DA2E1FCD0B1}">
                    <psuz:zmPr id="{DE512CB1-88B5-4525-9619-D8F4B6813489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215932" y="3039839"/>
                          <a:ext cx="2419772" cy="136112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7117928C-C707-44AB-8315-9F7BFE1BF885}">
                    <psuz:zmPr id="{2BEA47A1-B190-43F7-97EE-6B51119B7E05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726445" y="3039839"/>
                          <a:ext cx="2419772" cy="136112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CEB5E97D-FA58-4838-A19C-7546F6E5A133}">
                    <psuz:zmPr id="{6A9F9608-4866-40E6-A8B1-3150731DAB43}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236958" y="3039839"/>
                          <a:ext cx="2419772" cy="136112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/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1143000" y="1558925"/>
                <a:ext cx="9872663" cy="4537075"/>
                <a:chOff x="1143000" y="1558925"/>
                <a:chExt cx="9872663" cy="4537075"/>
              </a:xfrm>
            </p:grpSpPr>
            <p:pic>
              <p:nvPicPr>
                <p:cNvPr id="3" name="Picture 3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358932" y="1695038"/>
                  <a:ext cx="2419772" cy="136112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1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69445" y="1695038"/>
                  <a:ext cx="2419772" cy="136112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Picture 6">
                  <a:hlinkClick r:id="rId1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79958" y="1695038"/>
                  <a:ext cx="2419772" cy="136112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Picture 7">
                  <a:hlinkClick r:id="rId1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58932" y="3146901"/>
                  <a:ext cx="2419772" cy="136112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Picture 8">
                  <a:hlinkClick r:id="rId1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69445" y="3146901"/>
                  <a:ext cx="2419772" cy="136112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Picture 9">
                  <a:hlinkClick r:id="rId1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79958" y="3146901"/>
                  <a:ext cx="2419772" cy="136112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0" name="Picture 10">
                  <a:hlinkClick r:id="rId1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58932" y="4598764"/>
                  <a:ext cx="2419772" cy="136112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1" name="Picture 11">
                  <a:hlinkClick r:id="rId1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69445" y="4598764"/>
                  <a:ext cx="2419772" cy="136112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2" name="Picture 12">
                  <a:hlinkClick r:id="rId1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379958" y="4598764"/>
                  <a:ext cx="2419772" cy="136112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421176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Check Tool Versions</a:t>
            </a:r>
          </a:p>
          <a:p>
            <a:r>
              <a:rPr lang="en-US" dirty="0"/>
              <a:t>Install the Templates</a:t>
            </a:r>
          </a:p>
          <a:p>
            <a:r>
              <a:rPr lang="en-US" dirty="0"/>
              <a:t>Create An App</a:t>
            </a:r>
          </a:p>
        </p:txBody>
      </p:sp>
    </p:spTree>
    <p:extLst>
      <p:ext uri="{BB962C8B-B14F-4D97-AF65-F5344CB8AC3E}">
        <p14:creationId xmlns:p14="http://schemas.microsoft.com/office/powerpoint/2010/main" val="137230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Identified essential tools</a:t>
            </a:r>
          </a:p>
          <a:p>
            <a:r>
              <a:rPr lang="en-US" dirty="0"/>
              <a:t>Demonstrated how to install the SPA Templates</a:t>
            </a:r>
          </a:p>
          <a:p>
            <a:pPr lvl="1"/>
            <a:r>
              <a:rPr lang="en-US" dirty="0"/>
              <a:t>See Steve Sanderson blog post:</a:t>
            </a:r>
          </a:p>
          <a:p>
            <a:pPr lvl="1"/>
            <a:r>
              <a:rPr lang="en-US" dirty="0">
                <a:hlinkClick r:id="rId2"/>
              </a:rPr>
              <a:t>https://blogs.msdn.microsoft.com/webdev/2017/02/14/building-single-page-applications-on-asp-net-core-with-javascriptservices/</a:t>
            </a:r>
            <a:r>
              <a:rPr lang="en-US" dirty="0"/>
              <a:t> </a:t>
            </a:r>
          </a:p>
          <a:p>
            <a:r>
              <a:rPr lang="en-US" dirty="0"/>
              <a:t>Created a new Angular SPA app using the template and opened it in Visual Studio 2017</a:t>
            </a:r>
          </a:p>
        </p:txBody>
      </p:sp>
    </p:spTree>
    <p:extLst>
      <p:ext uri="{BB962C8B-B14F-4D97-AF65-F5344CB8AC3E}">
        <p14:creationId xmlns:p14="http://schemas.microsoft.com/office/powerpoint/2010/main" val="3234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Explore the Sample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7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Explore</a:t>
            </a:r>
          </a:p>
          <a:p>
            <a:r>
              <a:rPr lang="en-US" dirty="0"/>
              <a:t>Compile</a:t>
            </a:r>
          </a:p>
          <a:p>
            <a:r>
              <a:rPr lang="en-US" dirty="0"/>
              <a:t>Debug</a:t>
            </a:r>
          </a:p>
        </p:txBody>
      </p:sp>
    </p:spTree>
    <p:extLst>
      <p:ext uri="{BB962C8B-B14F-4D97-AF65-F5344CB8AC3E}">
        <p14:creationId xmlns:p14="http://schemas.microsoft.com/office/powerpoint/2010/main" val="347515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Explored app in VS and some of the configuration files</a:t>
            </a:r>
          </a:p>
          <a:p>
            <a:r>
              <a:rPr lang="en-US" dirty="0"/>
              <a:t>Demonstrated the project can be opened, built and launched from Visual Studio 2017</a:t>
            </a:r>
          </a:p>
          <a:p>
            <a:r>
              <a:rPr lang="en-US" dirty="0"/>
              <a:t>Demonstrated Chrome and Service debugging</a:t>
            </a:r>
          </a:p>
          <a:p>
            <a:r>
              <a:rPr lang="en-US" dirty="0"/>
              <a:t>Demonstrated hot updates</a:t>
            </a:r>
          </a:p>
        </p:txBody>
      </p:sp>
    </p:spTree>
    <p:extLst>
      <p:ext uri="{BB962C8B-B14F-4D97-AF65-F5344CB8AC3E}">
        <p14:creationId xmlns:p14="http://schemas.microsoft.com/office/powerpoint/2010/main" val="145193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Starting fresh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1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6586" y="-135475"/>
            <a:ext cx="3135414" cy="31354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Preparing for our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Delete the components we don’t need</a:t>
            </a:r>
          </a:p>
          <a:p>
            <a:pPr lvl="1"/>
            <a:r>
              <a:rPr lang="en-US" dirty="0" err="1"/>
              <a:t>CounterComponent</a:t>
            </a:r>
            <a:endParaRPr lang="en-US" dirty="0"/>
          </a:p>
          <a:p>
            <a:pPr lvl="1"/>
            <a:r>
              <a:rPr lang="en-US" dirty="0" err="1"/>
              <a:t>FetchDataComponent</a:t>
            </a:r>
            <a:endParaRPr lang="en-US" dirty="0"/>
          </a:p>
          <a:p>
            <a:pPr lvl="1"/>
            <a:r>
              <a:rPr lang="en-US" dirty="0" err="1"/>
              <a:t>NavMenu</a:t>
            </a:r>
            <a:endParaRPr lang="en-US" dirty="0"/>
          </a:p>
          <a:p>
            <a:r>
              <a:rPr lang="en-US" dirty="0"/>
              <a:t>Update </a:t>
            </a:r>
            <a:r>
              <a:rPr lang="en-US" dirty="0" err="1"/>
              <a:t>app.module.ts</a:t>
            </a:r>
            <a:endParaRPr lang="en-US" dirty="0"/>
          </a:p>
          <a:p>
            <a:r>
              <a:rPr lang="en-US" dirty="0"/>
              <a:t>Update </a:t>
            </a:r>
            <a:r>
              <a:rPr lang="en-US" dirty="0" err="1"/>
              <a:t>AppComponent</a:t>
            </a:r>
            <a:endParaRPr lang="en-US" dirty="0"/>
          </a:p>
          <a:p>
            <a:r>
              <a:rPr lang="en-US" dirty="0"/>
              <a:t>Update </a:t>
            </a:r>
            <a:r>
              <a:rPr lang="en-US" dirty="0" err="1"/>
              <a:t>HomeComponent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1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Delete</a:t>
            </a:r>
          </a:p>
          <a:p>
            <a:r>
              <a:rPr lang="en-US" dirty="0"/>
              <a:t>Update</a:t>
            </a:r>
          </a:p>
          <a:p>
            <a:r>
              <a:rPr lang="en-US" dirty="0"/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229293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Demonstrated simple cleanup</a:t>
            </a:r>
          </a:p>
        </p:txBody>
      </p:sp>
    </p:spTree>
    <p:extLst>
      <p:ext uri="{BB962C8B-B14F-4D97-AF65-F5344CB8AC3E}">
        <p14:creationId xmlns:p14="http://schemas.microsoft.com/office/powerpoint/2010/main" val="247760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Mock to Angular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7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" name="Straight Connector 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38400" y="5597106"/>
            <a:ext cx="7315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2728" r="1" b="21423"/>
          <a:stretch/>
        </p:blipFill>
        <p:spPr>
          <a:xfrm>
            <a:off x="243840" y="256540"/>
            <a:ext cx="11704320" cy="2736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8050" y="3260652"/>
            <a:ext cx="10226040" cy="2043092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Building web apps </a:t>
            </a:r>
            <a:br>
              <a:rPr lang="en-US" sz="4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4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powered by Angular 2 using Visual Studio 2017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5741332"/>
            <a:ext cx="8767860" cy="442859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US" sz="2400" dirty="0">
                <a:solidFill>
                  <a:schemeClr val="bg1"/>
                </a:solidFill>
              </a:rPr>
              <a:t>Daren May – CRANK211</a:t>
            </a:r>
          </a:p>
          <a:p>
            <a:pPr>
              <a:lnSpc>
                <a:spcPct val="70000"/>
              </a:lnSpc>
            </a:pPr>
            <a:r>
              <a:rPr lang="en-US" sz="2400" dirty="0">
                <a:solidFill>
                  <a:schemeClr val="bg1"/>
                </a:solidFill>
              </a:rPr>
              <a:t>@</a:t>
            </a:r>
            <a:r>
              <a:rPr lang="en-US" sz="2400" dirty="0" err="1">
                <a:solidFill>
                  <a:schemeClr val="bg1"/>
                </a:solidFill>
              </a:rPr>
              <a:t>darenmay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44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Take some HTML Mocks and create a simple Angular App</a:t>
            </a:r>
          </a:p>
          <a:p>
            <a:r>
              <a:rPr lang="en-US" dirty="0"/>
              <a:t>Review the HTML and break into components</a:t>
            </a:r>
          </a:p>
          <a:p>
            <a:r>
              <a:rPr lang="en-US" dirty="0"/>
              <a:t>Implement simple navigation through the App</a:t>
            </a:r>
          </a:p>
        </p:txBody>
      </p:sp>
    </p:spTree>
    <p:extLst>
      <p:ext uri="{BB962C8B-B14F-4D97-AF65-F5344CB8AC3E}">
        <p14:creationId xmlns:p14="http://schemas.microsoft.com/office/powerpoint/2010/main" val="283812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Crank Bank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81132" y="1424066"/>
            <a:ext cx="5350506" cy="4656059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63957" y="1424066"/>
            <a:ext cx="5761982" cy="362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Summary - Breakdown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08926" y="2057400"/>
            <a:ext cx="4622711" cy="402272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42150" y="2057400"/>
            <a:ext cx="3980342" cy="4023360"/>
          </a:xfrm>
        </p:spPr>
        <p:txBody>
          <a:bodyPr/>
          <a:lstStyle/>
          <a:p>
            <a:r>
              <a:rPr lang="en-US" dirty="0"/>
              <a:t>Shared Header Component</a:t>
            </a:r>
          </a:p>
          <a:p>
            <a:r>
              <a:rPr lang="en-US" dirty="0"/>
              <a:t>Account Summary List Component</a:t>
            </a:r>
          </a:p>
          <a:p>
            <a:r>
              <a:rPr lang="en-US" dirty="0"/>
              <a:t>Account Summary Component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02506" y="1965960"/>
            <a:ext cx="5055394" cy="4914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92584" y="2548890"/>
            <a:ext cx="5065316" cy="368046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65250" y="3210560"/>
            <a:ext cx="4241800" cy="60325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65250" y="3959860"/>
            <a:ext cx="4241800" cy="60325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65250" y="5160010"/>
            <a:ext cx="4241800" cy="60325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/>
          <p:cNvSpPr/>
          <p:nvPr/>
        </p:nvSpPr>
        <p:spPr>
          <a:xfrm>
            <a:off x="6616700" y="2120900"/>
            <a:ext cx="368300" cy="273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/>
          <p:cNvSpPr/>
          <p:nvPr/>
        </p:nvSpPr>
        <p:spPr>
          <a:xfrm>
            <a:off x="6616700" y="2608580"/>
            <a:ext cx="368300" cy="273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/>
          <p:cNvSpPr/>
          <p:nvPr/>
        </p:nvSpPr>
        <p:spPr>
          <a:xfrm>
            <a:off x="6616700" y="3375660"/>
            <a:ext cx="368300" cy="273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9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2654" y="735496"/>
            <a:ext cx="1877889" cy="25334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4251" y="3589020"/>
            <a:ext cx="1874695" cy="25438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6668018" cy="1356360"/>
          </a:xfrm>
        </p:spPr>
        <p:txBody>
          <a:bodyPr>
            <a:normAutofit/>
          </a:bodyPr>
          <a:lstStyle/>
          <a:p>
            <a:r>
              <a:rPr lang="en-US" dirty="0"/>
              <a:t>Useful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7308130" cy="4038600"/>
          </a:xfrm>
        </p:spPr>
        <p:txBody>
          <a:bodyPr>
            <a:normAutofit/>
          </a:bodyPr>
          <a:lstStyle/>
          <a:p>
            <a:r>
              <a:rPr lang="en-US" dirty="0"/>
              <a:t>Visual Studio Marketplace: Mads </a:t>
            </a:r>
            <a:r>
              <a:rPr lang="en-US" dirty="0" err="1"/>
              <a:t>Kristensen</a:t>
            </a:r>
            <a:endParaRPr lang="en-US" dirty="0"/>
          </a:p>
          <a:p>
            <a:pPr lvl="1"/>
            <a:r>
              <a:rPr lang="en-US" dirty="0"/>
              <a:t>Angular 2 Snippet Pack</a:t>
            </a:r>
          </a:p>
          <a:p>
            <a:pPr lvl="1"/>
            <a:r>
              <a:rPr lang="en-US" dirty="0"/>
              <a:t>NPM Task Runner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 Simple Account Summary Components</a:t>
            </a:r>
          </a:p>
        </p:txBody>
      </p:sp>
    </p:spTree>
    <p:extLst>
      <p:ext uri="{BB962C8B-B14F-4D97-AF65-F5344CB8AC3E}">
        <p14:creationId xmlns:p14="http://schemas.microsoft.com/office/powerpoint/2010/main" val="412078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43000" y="2574237"/>
            <a:ext cx="4754563" cy="29890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Detail - Breakdown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42150" y="2057400"/>
            <a:ext cx="3980342" cy="4023360"/>
          </a:xfrm>
        </p:spPr>
        <p:txBody>
          <a:bodyPr/>
          <a:lstStyle/>
          <a:p>
            <a:r>
              <a:rPr lang="en-US" dirty="0"/>
              <a:t>Shared Header Component</a:t>
            </a:r>
          </a:p>
          <a:p>
            <a:r>
              <a:rPr lang="en-US" dirty="0"/>
              <a:t>Account Detail Component</a:t>
            </a:r>
          </a:p>
          <a:p>
            <a:r>
              <a:rPr lang="en-US" dirty="0"/>
              <a:t>Account Summary Component</a:t>
            </a:r>
          </a:p>
          <a:p>
            <a:r>
              <a:rPr lang="en-US" dirty="0"/>
              <a:t>Account Activity Component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25366" y="2460652"/>
            <a:ext cx="5055394" cy="4914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25366" y="2973678"/>
            <a:ext cx="5055394" cy="291355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93800" y="2973678"/>
            <a:ext cx="4572000" cy="72202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20141" y="3864610"/>
            <a:ext cx="4777422" cy="184404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/>
          <p:cNvSpPr/>
          <p:nvPr/>
        </p:nvSpPr>
        <p:spPr>
          <a:xfrm>
            <a:off x="6616700" y="2120900"/>
            <a:ext cx="368300" cy="273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/>
          <p:cNvSpPr/>
          <p:nvPr/>
        </p:nvSpPr>
        <p:spPr>
          <a:xfrm>
            <a:off x="6616700" y="2608580"/>
            <a:ext cx="368300" cy="273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/>
          <p:cNvSpPr/>
          <p:nvPr/>
        </p:nvSpPr>
        <p:spPr>
          <a:xfrm>
            <a:off x="6616700" y="3096260"/>
            <a:ext cx="368300" cy="273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/>
          <p:cNvSpPr/>
          <p:nvPr/>
        </p:nvSpPr>
        <p:spPr>
          <a:xfrm>
            <a:off x="6612177" y="3559175"/>
            <a:ext cx="368300" cy="273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8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 Account Detail Components</a:t>
            </a:r>
          </a:p>
        </p:txBody>
      </p:sp>
    </p:spTree>
    <p:extLst>
      <p:ext uri="{BB962C8B-B14F-4D97-AF65-F5344CB8AC3E}">
        <p14:creationId xmlns:p14="http://schemas.microsoft.com/office/powerpoint/2010/main" val="185231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– app-module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0" y="1343869"/>
            <a:ext cx="9872871" cy="5079416"/>
          </a:xfrm>
          <a:solidFill>
            <a:schemeClr val="bg1"/>
          </a:solidFill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008000"/>
                </a:solidFill>
              </a:rPr>
              <a:t>// Import system and app components/modules …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@</a:t>
            </a:r>
            <a:r>
              <a:rPr lang="en-US" dirty="0" err="1">
                <a:solidFill>
                  <a:srgbClr val="000000"/>
                </a:solidFill>
              </a:rPr>
              <a:t>NgModule</a:t>
            </a:r>
            <a:r>
              <a:rPr lang="en-US" dirty="0">
                <a:solidFill>
                  <a:srgbClr val="000000"/>
                </a:solidFill>
              </a:rPr>
              <a:t>({</a:t>
            </a:r>
          </a:p>
          <a:p>
            <a:r>
              <a:rPr lang="en-US" dirty="0">
                <a:solidFill>
                  <a:srgbClr val="000000"/>
                </a:solidFill>
              </a:rPr>
              <a:t>  bootstrap: [</a:t>
            </a:r>
            <a:r>
              <a:rPr lang="en-US" dirty="0" err="1">
                <a:solidFill>
                  <a:srgbClr val="000000"/>
                </a:solidFill>
              </a:rPr>
              <a:t>AppComponent</a:t>
            </a:r>
            <a:r>
              <a:rPr lang="en-US" dirty="0">
                <a:solidFill>
                  <a:srgbClr val="000000"/>
                </a:solidFill>
              </a:rPr>
              <a:t>],</a:t>
            </a:r>
          </a:p>
          <a:p>
            <a:r>
              <a:rPr lang="en-US" dirty="0">
                <a:solidFill>
                  <a:srgbClr val="000000"/>
                </a:solidFill>
              </a:rPr>
              <a:t>  declarations: [</a:t>
            </a:r>
            <a:r>
              <a:rPr lang="en-US" dirty="0" err="1">
                <a:solidFill>
                  <a:srgbClr val="000000"/>
                </a:solidFill>
              </a:rPr>
              <a:t>AppComponent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HomeComponent</a:t>
            </a:r>
            <a:r>
              <a:rPr lang="en-US" dirty="0">
                <a:solidFill>
                  <a:srgbClr val="000000"/>
                </a:solidFill>
              </a:rPr>
              <a:t>, …], </a:t>
            </a:r>
            <a:r>
              <a:rPr lang="en-US" dirty="0">
                <a:solidFill>
                  <a:srgbClr val="008000"/>
                </a:solidFill>
              </a:rPr>
              <a:t>// all components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 imports:[</a:t>
            </a:r>
            <a:r>
              <a:rPr lang="en-US" dirty="0" err="1">
                <a:solidFill>
                  <a:srgbClr val="000000"/>
                </a:solidFill>
              </a:rPr>
              <a:t>UniversalModule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08000"/>
                </a:solidFill>
              </a:rPr>
              <a:t>// must be first for server side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          </a:t>
            </a:r>
            <a:r>
              <a:rPr lang="en-US" dirty="0" err="1">
                <a:solidFill>
                  <a:srgbClr val="000000"/>
                </a:solidFill>
              </a:rPr>
              <a:t>RouterModule.forRoot</a:t>
            </a:r>
            <a:r>
              <a:rPr lang="en-US" dirty="0">
                <a:solidFill>
                  <a:srgbClr val="000000"/>
                </a:solidFill>
              </a:rPr>
              <a:t>([</a:t>
            </a:r>
          </a:p>
          <a:p>
            <a:r>
              <a:rPr lang="en-US" dirty="0"/>
              <a:t>             { path: '', </a:t>
            </a:r>
            <a:r>
              <a:rPr lang="en-US" dirty="0" err="1"/>
              <a:t>redirectTo</a:t>
            </a:r>
            <a:r>
              <a:rPr lang="en-US" dirty="0"/>
              <a:t>: </a:t>
            </a:r>
            <a:r>
              <a:rPr lang="en-US" dirty="0"/>
              <a:t>'</a:t>
            </a:r>
            <a:r>
              <a:rPr lang="en-US" dirty="0"/>
              <a:t>account', </a:t>
            </a:r>
            <a:r>
              <a:rPr lang="en-US" dirty="0" err="1"/>
              <a:t>pathMatch</a:t>
            </a:r>
            <a:r>
              <a:rPr lang="en-US" dirty="0"/>
              <a:t>: 'full' },</a:t>
            </a:r>
          </a:p>
          <a:p>
            <a:r>
              <a:rPr lang="en-US" dirty="0"/>
              <a:t>             { path: 'account', component: </a:t>
            </a:r>
            <a:r>
              <a:rPr lang="en-US" dirty="0" err="1">
                <a:solidFill>
                  <a:srgbClr val="000000"/>
                </a:solidFill>
              </a:rPr>
              <a:t>AccountListComponent</a:t>
            </a:r>
            <a:r>
              <a:rPr lang="en-US" dirty="0"/>
              <a:t> },</a:t>
            </a:r>
          </a:p>
          <a:p>
            <a:r>
              <a:rPr lang="en-US" dirty="0"/>
              <a:t>	       { path: 'detail/:id', component: </a:t>
            </a:r>
            <a:r>
              <a:rPr lang="en-US" dirty="0" err="1"/>
              <a:t>AccountDetailComponent</a:t>
            </a:r>
            <a:r>
              <a:rPr lang="en-US" dirty="0"/>
              <a:t>}</a:t>
            </a:r>
          </a:p>
          <a:p>
            <a:r>
              <a:rPr lang="en-US" dirty="0">
                <a:solidFill>
                  <a:srgbClr val="000000"/>
                </a:solidFill>
              </a:rPr>
              <a:t>           ])</a:t>
            </a:r>
          </a:p>
          <a:p>
            <a:r>
              <a:rPr lang="en-US" dirty="0">
                <a:solidFill>
                  <a:srgbClr val="000000"/>
                </a:solidFill>
              </a:rPr>
              <a:t>})</a:t>
            </a:r>
          </a:p>
          <a:p>
            <a:r>
              <a:rPr lang="en-US" dirty="0">
                <a:solidFill>
                  <a:srgbClr val="0000FF"/>
                </a:solidFill>
              </a:rPr>
              <a:t>export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class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2B91AF"/>
                </a:solidFill>
              </a:rPr>
              <a:t>AppModule</a:t>
            </a:r>
            <a:r>
              <a:rPr lang="en-US" dirty="0">
                <a:solidFill>
                  <a:srgbClr val="000000"/>
                </a:solidFill>
              </a:rPr>
              <a:t> {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1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– app-component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{ Component } </a:t>
            </a:r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'@angular/core'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@Component({</a:t>
            </a:r>
          </a:p>
          <a:p>
            <a:r>
              <a:rPr lang="en-US" dirty="0">
                <a:solidFill>
                  <a:srgbClr val="000000"/>
                </a:solidFill>
              </a:rPr>
              <a:t>    selector: </a:t>
            </a:r>
            <a:r>
              <a:rPr lang="en-US" dirty="0">
                <a:solidFill>
                  <a:srgbClr val="A31515"/>
                </a:solidFill>
              </a:rPr>
              <a:t>'app'</a:t>
            </a:r>
            <a:r>
              <a:rPr lang="en-US" dirty="0">
                <a:solidFill>
                  <a:srgbClr val="000000"/>
                </a:solidFill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templateUrl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>
                <a:solidFill>
                  <a:srgbClr val="A31515"/>
                </a:solidFill>
              </a:rPr>
              <a:t>'./app.component.html'</a:t>
            </a:r>
            <a:r>
              <a:rPr lang="en-US" dirty="0">
                <a:solidFill>
                  <a:srgbClr val="000000"/>
                </a:solidFill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styleUrls</a:t>
            </a:r>
            <a:r>
              <a:rPr lang="en-US" dirty="0">
                <a:solidFill>
                  <a:srgbClr val="000000"/>
                </a:solidFill>
              </a:rPr>
              <a:t>: [</a:t>
            </a:r>
            <a:r>
              <a:rPr lang="en-US" dirty="0">
                <a:solidFill>
                  <a:srgbClr val="A31515"/>
                </a:solidFill>
              </a:rPr>
              <a:t>'./app.component.css'</a:t>
            </a:r>
            <a:r>
              <a:rPr lang="en-US" dirty="0">
                <a:solidFill>
                  <a:srgbClr val="000000"/>
                </a:solidFill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</a:rPr>
              <a:t>})</a:t>
            </a:r>
          </a:p>
          <a:p>
            <a:r>
              <a:rPr lang="en-US" dirty="0">
                <a:solidFill>
                  <a:srgbClr val="0000FF"/>
                </a:solidFill>
              </a:rPr>
              <a:t>export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class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2B91AF"/>
                </a:solidFill>
              </a:rPr>
              <a:t>AppComponent</a:t>
            </a:r>
            <a:r>
              <a:rPr lang="en-US" dirty="0">
                <a:solidFill>
                  <a:srgbClr val="000000"/>
                </a:solidFill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3756582" y="2973764"/>
            <a:ext cx="975674" cy="38689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8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– </a:t>
            </a:r>
            <a:r>
              <a:rPr lang="en-US" dirty="0" err="1"/>
              <a:t>index.cshtml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0351" y="1521502"/>
            <a:ext cx="10776829" cy="4574498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</a:rPr>
              <a:t>@{</a:t>
            </a: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ViewData</a:t>
            </a:r>
            <a:r>
              <a:rPr lang="en-US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A31515"/>
                </a:solidFill>
              </a:rPr>
              <a:t>"Title"</a:t>
            </a:r>
            <a:r>
              <a:rPr lang="en-US" dirty="0">
                <a:solidFill>
                  <a:srgbClr val="000000"/>
                </a:solidFill>
              </a:rPr>
              <a:t>] = </a:t>
            </a:r>
            <a:r>
              <a:rPr lang="en-US" dirty="0">
                <a:solidFill>
                  <a:srgbClr val="A31515"/>
                </a:solidFill>
              </a:rPr>
              <a:t>"Home Page"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>
                <a:solidFill>
                  <a:srgbClr val="800000"/>
                </a:solidFill>
              </a:rPr>
              <a:t>app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asp-prerender-module</a:t>
            </a:r>
            <a:r>
              <a:rPr lang="en-US" dirty="0">
                <a:solidFill>
                  <a:srgbClr val="0000FF"/>
                </a:solidFill>
              </a:rPr>
              <a:t>="</a:t>
            </a:r>
            <a:r>
              <a:rPr lang="en-US" dirty="0" err="1">
                <a:solidFill>
                  <a:srgbClr val="0000FF"/>
                </a:solidFill>
              </a:rPr>
              <a:t>ClientApp</a:t>
            </a:r>
            <a:r>
              <a:rPr lang="en-US" dirty="0">
                <a:solidFill>
                  <a:srgbClr val="0000FF"/>
                </a:solidFill>
              </a:rPr>
              <a:t>/</a:t>
            </a:r>
            <a:r>
              <a:rPr lang="en-US" dirty="0" err="1">
                <a:solidFill>
                  <a:srgbClr val="0000FF"/>
                </a:solidFill>
              </a:rPr>
              <a:t>dist</a:t>
            </a:r>
            <a:r>
              <a:rPr lang="en-US" dirty="0">
                <a:solidFill>
                  <a:srgbClr val="0000FF"/>
                </a:solidFill>
              </a:rPr>
              <a:t>/main-server"&gt;</a:t>
            </a:r>
          </a:p>
          <a:p>
            <a:r>
              <a:rPr lang="en-US" dirty="0">
                <a:solidFill>
                  <a:srgbClr val="000000"/>
                </a:solidFill>
              </a:rPr>
              <a:t>	Loading...</a:t>
            </a:r>
          </a:p>
          <a:p>
            <a:r>
              <a:rPr lang="en-US" dirty="0">
                <a:solidFill>
                  <a:srgbClr val="0000FF"/>
                </a:solidFill>
              </a:rPr>
              <a:t>&lt;/</a:t>
            </a:r>
            <a:r>
              <a:rPr lang="en-US" dirty="0">
                <a:solidFill>
                  <a:srgbClr val="800000"/>
                </a:solidFill>
              </a:rPr>
              <a:t>app</a:t>
            </a:r>
            <a:r>
              <a:rPr lang="en-US" dirty="0">
                <a:solidFill>
                  <a:srgbClr val="0000FF"/>
                </a:solidFill>
              </a:rPr>
              <a:t>&gt;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>
                <a:solidFill>
                  <a:srgbClr val="800000"/>
                </a:solidFill>
              </a:rPr>
              <a:t>script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0000FF"/>
                </a:solidFill>
              </a:rPr>
              <a:t>="~/</a:t>
            </a:r>
            <a:r>
              <a:rPr lang="en-US" dirty="0" err="1">
                <a:solidFill>
                  <a:srgbClr val="0000FF"/>
                </a:solidFill>
              </a:rPr>
              <a:t>dist</a:t>
            </a:r>
            <a:r>
              <a:rPr lang="en-US" dirty="0">
                <a:solidFill>
                  <a:srgbClr val="0000FF"/>
                </a:solidFill>
              </a:rPr>
              <a:t>/vendor.js"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asp-append-version</a:t>
            </a:r>
            <a:r>
              <a:rPr lang="en-US" dirty="0">
                <a:solidFill>
                  <a:srgbClr val="0000FF"/>
                </a:solidFill>
              </a:rPr>
              <a:t>="true"&gt;&lt;/</a:t>
            </a:r>
            <a:r>
              <a:rPr lang="en-US" dirty="0">
                <a:solidFill>
                  <a:srgbClr val="800000"/>
                </a:solidFill>
              </a:rPr>
              <a:t>script</a:t>
            </a:r>
            <a:r>
              <a:rPr lang="en-US" dirty="0">
                <a:solidFill>
                  <a:srgbClr val="0000FF"/>
                </a:solidFill>
              </a:rPr>
              <a:t>&gt;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</a:rPr>
              <a:t>@section scripts {</a:t>
            </a: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>
                <a:solidFill>
                  <a:srgbClr val="800000"/>
                </a:solidFill>
              </a:rPr>
              <a:t>script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0000FF"/>
                </a:solidFill>
              </a:rPr>
              <a:t>="~/</a:t>
            </a:r>
            <a:r>
              <a:rPr lang="en-US" dirty="0" err="1">
                <a:solidFill>
                  <a:srgbClr val="0000FF"/>
                </a:solidFill>
              </a:rPr>
              <a:t>dist</a:t>
            </a:r>
            <a:r>
              <a:rPr lang="en-US" dirty="0">
                <a:solidFill>
                  <a:srgbClr val="0000FF"/>
                </a:solidFill>
              </a:rPr>
              <a:t>/main-client.js"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</a:rPr>
              <a:t>            </a:t>
            </a:r>
            <a:r>
              <a:rPr lang="en-US" dirty="0">
                <a:solidFill>
                  <a:srgbClr val="FF0000"/>
                </a:solidFill>
              </a:rPr>
              <a:t>asp-append-version</a:t>
            </a:r>
            <a:r>
              <a:rPr lang="en-US" dirty="0">
                <a:solidFill>
                  <a:srgbClr val="0000FF"/>
                </a:solidFill>
              </a:rPr>
              <a:t>="true"&gt;&lt;/</a:t>
            </a:r>
            <a:r>
              <a:rPr lang="en-US" dirty="0">
                <a:solidFill>
                  <a:srgbClr val="800000"/>
                </a:solidFill>
              </a:rPr>
              <a:t>script</a:t>
            </a:r>
            <a:r>
              <a:rPr lang="en-US" dirty="0">
                <a:solidFill>
                  <a:srgbClr val="0000FF"/>
                </a:solidFill>
              </a:rPr>
              <a:t>&gt;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</a:rPr>
              <a:t>}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1140351" y="2705100"/>
            <a:ext cx="10521997" cy="12446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9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Daren May – President &amp; Co-founder of Crank211</a:t>
            </a:r>
            <a:endParaRPr lang="en-US" sz="2600" dirty="0"/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Microsoft MVP – Windows Development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CRANK211 Designs and Builds: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Web Applications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UWP Applications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X-Platform Mobile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Interests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Biking, hiking and working out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99" y="1819598"/>
            <a:ext cx="2972027" cy="38430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581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– simple output binding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0351" y="1521502"/>
            <a:ext cx="10776829" cy="457449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&lt;</a:t>
            </a:r>
            <a:r>
              <a:rPr lang="en-US" sz="2000" dirty="0">
                <a:solidFill>
                  <a:srgbClr val="800000"/>
                </a:solidFill>
              </a:rPr>
              <a:t>div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class</a:t>
            </a:r>
            <a:r>
              <a:rPr lang="en-US" sz="2000" dirty="0">
                <a:solidFill>
                  <a:srgbClr val="0000FF"/>
                </a:solidFill>
              </a:rPr>
              <a:t>="well well-</a:t>
            </a:r>
            <a:r>
              <a:rPr lang="en-US" sz="2000" dirty="0" err="1">
                <a:solidFill>
                  <a:srgbClr val="0000FF"/>
                </a:solidFill>
              </a:rPr>
              <a:t>sm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mouseOver</a:t>
            </a:r>
            <a:r>
              <a:rPr lang="en-US" sz="2000" dirty="0">
                <a:solidFill>
                  <a:srgbClr val="0000FF"/>
                </a:solidFill>
              </a:rPr>
              <a:t>"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(click)</a:t>
            </a:r>
            <a:r>
              <a:rPr lang="en-US" sz="2000" dirty="0">
                <a:solidFill>
                  <a:srgbClr val="0000FF"/>
                </a:solidFill>
              </a:rPr>
              <a:t>="</a:t>
            </a:r>
            <a:r>
              <a:rPr lang="en-US" sz="2000" dirty="0" err="1">
                <a:solidFill>
                  <a:srgbClr val="0000FF"/>
                </a:solidFill>
              </a:rPr>
              <a:t>navigateToDetails</a:t>
            </a:r>
            <a:r>
              <a:rPr lang="en-US" sz="2000" dirty="0">
                <a:solidFill>
                  <a:srgbClr val="0000FF"/>
                </a:solidFill>
              </a:rPr>
              <a:t>()"&gt;</a:t>
            </a:r>
          </a:p>
          <a:p>
            <a:endParaRPr lang="en-US" sz="2000" dirty="0">
              <a:solidFill>
                <a:srgbClr val="0000FF"/>
              </a:solidFill>
              <a:highlight>
                <a:srgbClr val="FFFF00"/>
              </a:highlight>
            </a:endParaRPr>
          </a:p>
          <a:p>
            <a:r>
              <a:rPr lang="en-US" sz="2000" dirty="0">
                <a:solidFill>
                  <a:srgbClr val="0000FF"/>
                </a:solidFill>
              </a:rPr>
              <a:t>export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class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2B91AF"/>
                </a:solidFill>
              </a:rPr>
              <a:t>AccountSummaryComponent</a:t>
            </a:r>
            <a:r>
              <a:rPr lang="en-US" sz="2000" dirty="0">
                <a:solidFill>
                  <a:srgbClr val="000000"/>
                </a:solidFill>
              </a:rPr>
              <a:t> {</a:t>
            </a:r>
          </a:p>
          <a:p>
            <a:r>
              <a:rPr lang="en-US" sz="2000" dirty="0">
                <a:solidFill>
                  <a:srgbClr val="0000FF"/>
                </a:solidFill>
              </a:rPr>
              <a:t>constructor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>
                <a:solidFill>
                  <a:srgbClr val="0000FF"/>
                </a:solidFill>
              </a:rPr>
              <a:t>private</a:t>
            </a:r>
            <a:r>
              <a:rPr lang="en-US" sz="2000" dirty="0">
                <a:solidFill>
                  <a:srgbClr val="000000"/>
                </a:solidFill>
              </a:rPr>
              <a:t> _router: Router) {</a:t>
            </a:r>
          </a:p>
          <a:p>
            <a:r>
              <a:rPr lang="en-US" sz="2000" dirty="0">
                <a:solidFill>
                  <a:srgbClr val="000000"/>
                </a:solidFill>
              </a:rPr>
              <a:t>    }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    </a:t>
            </a:r>
            <a:r>
              <a:rPr lang="en-US" sz="2000" dirty="0" err="1">
                <a:solidFill>
                  <a:srgbClr val="000000"/>
                </a:solidFill>
              </a:rPr>
              <a:t>navigateToDetails</a:t>
            </a:r>
            <a:r>
              <a:rPr lang="en-US" sz="2000" dirty="0">
                <a:solidFill>
                  <a:srgbClr val="000000"/>
                </a:solidFill>
              </a:rPr>
              <a:t>() {</a:t>
            </a:r>
          </a:p>
          <a:p>
            <a:r>
              <a:rPr lang="en-US" sz="2000" dirty="0">
                <a:solidFill>
                  <a:srgbClr val="000000"/>
                </a:solidFill>
              </a:rPr>
              <a:t>      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srgbClr val="000000"/>
                </a:solidFill>
              </a:rPr>
              <a:t>._</a:t>
            </a:r>
            <a:r>
              <a:rPr lang="en-US" sz="2000" dirty="0" err="1">
                <a:solidFill>
                  <a:srgbClr val="000000"/>
                </a:solidFill>
              </a:rPr>
              <a:t>router.navigate</a:t>
            </a:r>
            <a:r>
              <a:rPr lang="en-US" sz="2000" dirty="0">
                <a:solidFill>
                  <a:srgbClr val="000000"/>
                </a:solidFill>
              </a:rPr>
              <a:t>([</a:t>
            </a:r>
            <a:r>
              <a:rPr lang="en-US" sz="2000" dirty="0">
                <a:solidFill>
                  <a:srgbClr val="A31515"/>
                </a:solidFill>
              </a:rPr>
              <a:t>'/detail', '</a:t>
            </a:r>
            <a:r>
              <a:rPr lang="en-US" sz="2000" dirty="0">
                <a:solidFill>
                  <a:srgbClr val="A31515"/>
                </a:solidFill>
              </a:rPr>
              <a:t>1234'</a:t>
            </a:r>
            <a:r>
              <a:rPr lang="en-US" sz="2000" dirty="0">
                <a:solidFill>
                  <a:srgbClr val="000000"/>
                </a:solidFill>
              </a:rPr>
              <a:t>]);</a:t>
            </a:r>
          </a:p>
          <a:p>
            <a:r>
              <a:rPr lang="en-US" sz="2000" dirty="0">
                <a:solidFill>
                  <a:srgbClr val="000000"/>
                </a:solidFill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</a:rPr>
              <a:t>}</a:t>
            </a:r>
            <a:endParaRPr lang="en-US" sz="2000" dirty="0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6263787" y="1521502"/>
            <a:ext cx="4105698" cy="3444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/>
          <p:cNvSpPr/>
          <p:nvPr/>
        </p:nvSpPr>
        <p:spPr>
          <a:xfrm>
            <a:off x="1629923" y="4259675"/>
            <a:ext cx="6818881" cy="13162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2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Demonstrated creation of simple components</a:t>
            </a:r>
          </a:p>
          <a:p>
            <a:r>
              <a:rPr lang="en-US" dirty="0"/>
              <a:t>Created a simple route</a:t>
            </a:r>
          </a:p>
          <a:p>
            <a:r>
              <a:rPr lang="en-US" dirty="0"/>
              <a:t>Used output binding to respond to a click</a:t>
            </a:r>
          </a:p>
          <a:p>
            <a:r>
              <a:rPr lang="en-US"/>
              <a:t>Routed through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34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Incorporating data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1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064" y="0"/>
            <a:ext cx="6993914" cy="1356360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064" y="2057400"/>
            <a:ext cx="10748336" cy="4038600"/>
          </a:xfrm>
        </p:spPr>
        <p:txBody>
          <a:bodyPr>
            <a:normAutofit/>
          </a:bodyPr>
          <a:lstStyle/>
          <a:p>
            <a:r>
              <a:rPr lang="en-US" dirty="0"/>
              <a:t>Create data classes</a:t>
            </a:r>
          </a:p>
          <a:p>
            <a:r>
              <a:rPr lang="en-US" dirty="0"/>
              <a:t>Remove the hard coded data in the HTML</a:t>
            </a:r>
          </a:p>
          <a:p>
            <a:r>
              <a:rPr lang="en-US" dirty="0"/>
              <a:t>Display data using binding and templates</a:t>
            </a:r>
          </a:p>
          <a:p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78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Binding</a:t>
            </a:r>
          </a:p>
          <a:p>
            <a:r>
              <a:rPr lang="en-US" dirty="0"/>
              <a:t>Data Services</a:t>
            </a:r>
          </a:p>
        </p:txBody>
      </p:sp>
    </p:spTree>
    <p:extLst>
      <p:ext uri="{BB962C8B-B14F-4D97-AF65-F5344CB8AC3E}">
        <p14:creationId xmlns:p14="http://schemas.microsoft.com/office/powerpoint/2010/main" val="90004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-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Expression binding -  </a:t>
            </a:r>
          </a:p>
          <a:p>
            <a:pPr lvl="1"/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600" dirty="0">
                <a:solidFill>
                  <a:srgbClr val="800000"/>
                </a:solidFill>
                <a:latin typeface="Consolas" panose="020B0609020204030204" pitchFamily="49" charset="0"/>
              </a:rPr>
              <a:t>h3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800080"/>
                </a:solidFill>
                <a:latin typeface="Consolas" panose="020B0609020204030204" pitchFamily="49" charset="0"/>
              </a:rPr>
              <a:t>account.name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600" dirty="0">
                <a:solidFill>
                  <a:srgbClr val="800000"/>
                </a:solidFill>
                <a:latin typeface="Consolas" panose="020B0609020204030204" pitchFamily="49" charset="0"/>
              </a:rPr>
              <a:t>h3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600" dirty="0">
                <a:solidFill>
                  <a:srgbClr val="800000"/>
                </a:solidFill>
                <a:latin typeface="Consolas" panose="020B0609020204030204" pitchFamily="49" charset="0"/>
              </a:rPr>
              <a:t>h3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800080"/>
                </a:solidFill>
                <a:latin typeface="Consolas" panose="020B0609020204030204" pitchFamily="49" charset="0"/>
              </a:rPr>
              <a:t>4 + 4 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600" dirty="0">
                <a:solidFill>
                  <a:srgbClr val="800000"/>
                </a:solidFill>
                <a:latin typeface="Consolas" panose="020B0609020204030204" pitchFamily="49" charset="0"/>
              </a:rPr>
              <a:t>h3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</a:rPr>
              <a:t>Null Guard –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account?.name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</a:rPr>
              <a:t>Input binding –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[account]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="account"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</a:rPr>
              <a:t>Output binding –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(click)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navigateToDetails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()"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</a:rPr>
              <a:t>Two-way binding –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[(property)]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="account"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63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- 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58977"/>
            <a:ext cx="9872871" cy="1711273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h3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00080"/>
                </a:solidFill>
                <a:latin typeface="Consolas" panose="020B0609020204030204" pitchFamily="49" charset="0"/>
              </a:rPr>
              <a:t>account?.balance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currency:'USD':true:'2.2-2'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h3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4572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$2,123.23</a:t>
            </a:r>
          </a:p>
          <a:p>
            <a:pPr marL="4572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account?.</a:t>
            </a:r>
            <a:r>
              <a:rPr lang="en-US" sz="2000" dirty="0" err="1">
                <a:solidFill>
                  <a:srgbClr val="800080"/>
                </a:solidFill>
                <a:latin typeface="Consolas" panose="020B0609020204030204" pitchFamily="49" charset="0"/>
              </a:rPr>
              <a:t>accountNumber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00080"/>
                </a:solidFill>
                <a:latin typeface="Consolas" panose="020B0609020204030204" pitchFamily="49" charset="0"/>
              </a:rPr>
              <a:t>formatAccountNumber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…1234</a:t>
            </a:r>
          </a:p>
          <a:p>
            <a:pPr marL="45720" indent="0">
              <a:buNone/>
            </a:pP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4550" y="3683000"/>
            <a:ext cx="111061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Pipe,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PipeTransform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'@angular/core'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@Pipe({ name: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formatAccountNumber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Format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AccountNumberPipe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PipeTransform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transform(value: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(!value)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"..."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&gt;= 4 ?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value.substring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- 4) : value);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6006230" y="2367419"/>
            <a:ext cx="2718148" cy="3820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/>
          <p:cNvSpPr/>
          <p:nvPr/>
        </p:nvSpPr>
        <p:spPr>
          <a:xfrm>
            <a:off x="2645080" y="4217096"/>
            <a:ext cx="2718148" cy="3820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5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–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>
                <a:solidFill>
                  <a:srgbClr val="800000"/>
                </a:solidFill>
              </a:rPr>
              <a:t>div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class</a:t>
            </a:r>
            <a:r>
              <a:rPr lang="en-US" dirty="0">
                <a:solidFill>
                  <a:srgbClr val="0000FF"/>
                </a:solidFill>
              </a:rPr>
              <a:t>="panel-body"&gt;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 </a:t>
            </a:r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>
                <a:solidFill>
                  <a:srgbClr val="800000"/>
                </a:solidFill>
              </a:rPr>
              <a:t>span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 err="1">
                <a:solidFill>
                  <a:srgbClr val="FF0000"/>
                </a:solidFill>
              </a:rPr>
              <a:t>ngIf</a:t>
            </a:r>
            <a:r>
              <a:rPr lang="en-US" dirty="0">
                <a:solidFill>
                  <a:srgbClr val="0000FF"/>
                </a:solidFill>
              </a:rPr>
              <a:t>="!</a:t>
            </a:r>
            <a:r>
              <a:rPr lang="en-US" dirty="0" err="1">
                <a:solidFill>
                  <a:srgbClr val="0000FF"/>
                </a:solidFill>
              </a:rPr>
              <a:t>cashAccounts</a:t>
            </a:r>
            <a:r>
              <a:rPr lang="en-US" dirty="0">
                <a:solidFill>
                  <a:srgbClr val="0000FF"/>
                </a:solidFill>
              </a:rPr>
              <a:t>"&gt;</a:t>
            </a:r>
            <a:r>
              <a:rPr lang="en-US" dirty="0">
                <a:solidFill>
                  <a:srgbClr val="000000"/>
                </a:solidFill>
              </a:rPr>
              <a:t>No Cash Accounts</a:t>
            </a:r>
          </a:p>
          <a:p>
            <a:r>
              <a:rPr lang="en-US" dirty="0">
                <a:solidFill>
                  <a:srgbClr val="000000"/>
                </a:solidFill>
              </a:rPr>
              <a:t>  </a:t>
            </a:r>
            <a:r>
              <a:rPr lang="en-US" dirty="0">
                <a:solidFill>
                  <a:srgbClr val="0000FF"/>
                </a:solidFill>
              </a:rPr>
              <a:t>&lt;/</a:t>
            </a:r>
            <a:r>
              <a:rPr lang="en-US" dirty="0">
                <a:solidFill>
                  <a:srgbClr val="800000"/>
                </a:solidFill>
              </a:rPr>
              <a:t>span</a:t>
            </a:r>
            <a:r>
              <a:rPr lang="en-US" dirty="0">
                <a:solidFill>
                  <a:srgbClr val="0000FF"/>
                </a:solidFill>
              </a:rPr>
              <a:t>&gt;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 </a:t>
            </a:r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>
                <a:solidFill>
                  <a:srgbClr val="800000"/>
                </a:solidFill>
              </a:rPr>
              <a:t>account-summary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 err="1">
                <a:solidFill>
                  <a:srgbClr val="FF0000"/>
                </a:solidFill>
              </a:rPr>
              <a:t>ngIf</a:t>
            </a:r>
            <a:r>
              <a:rPr lang="en-US" dirty="0">
                <a:solidFill>
                  <a:srgbClr val="0000FF"/>
                </a:solidFill>
              </a:rPr>
              <a:t>="</a:t>
            </a:r>
            <a:r>
              <a:rPr lang="en-US" dirty="0" err="1">
                <a:solidFill>
                  <a:srgbClr val="0000FF"/>
                </a:solidFill>
              </a:rPr>
              <a:t>cashAccounts</a:t>
            </a:r>
            <a:r>
              <a:rPr lang="en-US" dirty="0">
                <a:solidFill>
                  <a:srgbClr val="0000FF"/>
                </a:solidFill>
              </a:rPr>
              <a:t>"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 err="1">
                <a:solidFill>
                  <a:srgbClr val="FF0000"/>
                </a:solidFill>
              </a:rPr>
              <a:t>ngFor</a:t>
            </a:r>
            <a:r>
              <a:rPr lang="en-US" dirty="0">
                <a:solidFill>
                  <a:srgbClr val="0000FF"/>
                </a:solidFill>
              </a:rPr>
              <a:t>="let account of </a:t>
            </a:r>
            <a:r>
              <a:rPr lang="en-US" dirty="0" err="1">
                <a:solidFill>
                  <a:srgbClr val="0000FF"/>
                </a:solidFill>
              </a:rPr>
              <a:t>cashAccounts</a:t>
            </a:r>
            <a:r>
              <a:rPr lang="en-US" dirty="0">
                <a:solidFill>
                  <a:srgbClr val="0000FF"/>
                </a:solidFill>
              </a:rPr>
              <a:t>"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FF0000"/>
                </a:solidFill>
              </a:rPr>
              <a:t>[account]</a:t>
            </a:r>
            <a:r>
              <a:rPr lang="en-US" dirty="0">
                <a:solidFill>
                  <a:srgbClr val="0000FF"/>
                </a:solidFill>
              </a:rPr>
              <a:t>="account"&gt;</a:t>
            </a:r>
          </a:p>
          <a:p>
            <a:r>
              <a:rPr lang="en-US" dirty="0">
                <a:solidFill>
                  <a:srgbClr val="0000FF"/>
                </a:solidFill>
              </a:rPr>
              <a:t>  &lt;/</a:t>
            </a:r>
            <a:r>
              <a:rPr lang="en-US" dirty="0">
                <a:solidFill>
                  <a:srgbClr val="800000"/>
                </a:solidFill>
              </a:rPr>
              <a:t>account-summary</a:t>
            </a:r>
            <a:r>
              <a:rPr lang="en-US" dirty="0">
                <a:solidFill>
                  <a:srgbClr val="0000FF"/>
                </a:solidFill>
              </a:rPr>
              <a:t>&gt;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&lt;/</a:t>
            </a:r>
            <a:r>
              <a:rPr lang="en-US" dirty="0">
                <a:solidFill>
                  <a:srgbClr val="800000"/>
                </a:solidFill>
              </a:rPr>
              <a:t>div</a:t>
            </a:r>
            <a:r>
              <a:rPr lang="en-US" dirty="0">
                <a:solidFill>
                  <a:srgbClr val="0000FF"/>
                </a:solidFill>
              </a:rPr>
              <a:t>&gt;</a:t>
            </a:r>
            <a:endParaRPr lang="en-US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2661781" y="1985375"/>
            <a:ext cx="4077222" cy="4384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/>
          <p:cNvSpPr/>
          <p:nvPr/>
        </p:nvSpPr>
        <p:spPr>
          <a:xfrm>
            <a:off x="1818362" y="3478060"/>
            <a:ext cx="4077222" cy="4384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/>
          <p:cNvSpPr/>
          <p:nvPr/>
        </p:nvSpPr>
        <p:spPr>
          <a:xfrm>
            <a:off x="1818361" y="3941933"/>
            <a:ext cx="6761967" cy="4384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/>
          <p:cNvSpPr/>
          <p:nvPr/>
        </p:nvSpPr>
        <p:spPr>
          <a:xfrm>
            <a:off x="1818361" y="4475967"/>
            <a:ext cx="4077222" cy="4384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– encapsulating data access in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21502"/>
            <a:ext cx="9872871" cy="5004558"/>
          </a:xfrm>
        </p:spPr>
        <p:txBody>
          <a:bodyPr>
            <a:normAutofit fontScale="70000" lnSpcReduction="20000"/>
          </a:bodyPr>
          <a:lstStyle/>
          <a:p>
            <a:pPr marL="27432"/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{ Injectable } </a:t>
            </a:r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'@angular/core'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  <a:p>
            <a:pPr marL="27432"/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{ Http } </a:t>
            </a:r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'@angular/http'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  <a:p>
            <a:pPr marL="27432"/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{ Observable } </a:t>
            </a:r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'</a:t>
            </a:r>
            <a:r>
              <a:rPr lang="en-US" dirty="0" err="1">
                <a:solidFill>
                  <a:srgbClr val="A31515"/>
                </a:solidFill>
              </a:rPr>
              <a:t>rxjs</a:t>
            </a:r>
            <a:r>
              <a:rPr lang="en-US" dirty="0">
                <a:solidFill>
                  <a:srgbClr val="A31515"/>
                </a:solidFill>
              </a:rPr>
              <a:t>/Rx'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  <a:p>
            <a:pPr marL="27432"/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{ </a:t>
            </a:r>
            <a:r>
              <a:rPr lang="en-US" dirty="0" err="1">
                <a:solidFill>
                  <a:srgbClr val="000000"/>
                </a:solidFill>
              </a:rPr>
              <a:t>AccountSummary</a:t>
            </a:r>
            <a:r>
              <a:rPr lang="en-US" dirty="0">
                <a:solidFill>
                  <a:srgbClr val="000000"/>
                </a:solidFill>
              </a:rPr>
              <a:t> } </a:t>
            </a:r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'./account-</a:t>
            </a:r>
            <a:r>
              <a:rPr lang="en-US" dirty="0" err="1">
                <a:solidFill>
                  <a:srgbClr val="A31515"/>
                </a:solidFill>
              </a:rPr>
              <a:t>summary.type</a:t>
            </a:r>
            <a:r>
              <a:rPr lang="en-US" dirty="0">
                <a:solidFill>
                  <a:srgbClr val="A31515"/>
                </a:solidFill>
              </a:rPr>
              <a:t>'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  <a:p>
            <a:pPr marL="27432"/>
            <a:r>
              <a:rPr lang="en-US" dirty="0">
                <a:solidFill>
                  <a:srgbClr val="000000"/>
                </a:solidFill>
              </a:rPr>
              <a:t>@Injectable()</a:t>
            </a:r>
          </a:p>
          <a:p>
            <a:pPr marL="27432"/>
            <a:r>
              <a:rPr lang="en-US" dirty="0">
                <a:solidFill>
                  <a:srgbClr val="0000FF"/>
                </a:solidFill>
              </a:rPr>
              <a:t>export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class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2B91AF"/>
                </a:solidFill>
              </a:rPr>
              <a:t>AccountService</a:t>
            </a:r>
            <a:r>
              <a:rPr lang="en-US" dirty="0">
                <a:solidFill>
                  <a:srgbClr val="000000"/>
                </a:solidFill>
              </a:rPr>
              <a:t> {</a:t>
            </a:r>
          </a:p>
          <a:p>
            <a:pPr marL="27432"/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0000FF"/>
                </a:solidFill>
              </a:rPr>
              <a:t>constructor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FF"/>
                </a:solidFill>
              </a:rPr>
              <a:t>private</a:t>
            </a:r>
            <a:r>
              <a:rPr lang="en-US" dirty="0">
                <a:solidFill>
                  <a:srgbClr val="000000"/>
                </a:solidFill>
              </a:rPr>
              <a:t> http: Http) { }</a:t>
            </a:r>
          </a:p>
          <a:p>
            <a:pPr marL="27432"/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getAccountSummaries</a:t>
            </a:r>
            <a:r>
              <a:rPr lang="en-US" dirty="0">
                <a:solidFill>
                  <a:srgbClr val="000000"/>
                </a:solidFill>
              </a:rPr>
              <a:t>(): Promise&lt;</a:t>
            </a:r>
            <a:r>
              <a:rPr lang="en-US" dirty="0" err="1">
                <a:solidFill>
                  <a:srgbClr val="000000"/>
                </a:solidFill>
              </a:rPr>
              <a:t>AccountSummary</a:t>
            </a:r>
            <a:r>
              <a:rPr lang="en-US" dirty="0">
                <a:solidFill>
                  <a:srgbClr val="000000"/>
                </a:solidFill>
              </a:rPr>
              <a:t>[]&gt; {</a:t>
            </a:r>
          </a:p>
          <a:p>
            <a:pPr marL="27432"/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this</a:t>
            </a:r>
            <a:r>
              <a:rPr lang="en-US" dirty="0" err="1">
                <a:solidFill>
                  <a:srgbClr val="000000"/>
                </a:solidFill>
              </a:rPr>
              <a:t>.http.get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A31515"/>
                </a:solidFill>
              </a:rPr>
              <a:t>'</a:t>
            </a:r>
            <a:r>
              <a:rPr lang="en-US" dirty="0" err="1">
                <a:solidFill>
                  <a:srgbClr val="A31515"/>
                </a:solidFill>
              </a:rPr>
              <a:t>api</a:t>
            </a:r>
            <a:r>
              <a:rPr lang="en-US" dirty="0">
                <a:solidFill>
                  <a:srgbClr val="A31515"/>
                </a:solidFill>
              </a:rPr>
              <a:t>/Bank/</a:t>
            </a:r>
            <a:r>
              <a:rPr lang="en-US" dirty="0" err="1">
                <a:solidFill>
                  <a:srgbClr val="A31515"/>
                </a:solidFill>
              </a:rPr>
              <a:t>GetAccountSummaries</a:t>
            </a:r>
            <a:r>
              <a:rPr lang="en-US" dirty="0">
                <a:solidFill>
                  <a:srgbClr val="A31515"/>
                </a:solidFill>
              </a:rPr>
              <a:t>'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marL="27432"/>
            <a:r>
              <a:rPr lang="en-US" dirty="0">
                <a:solidFill>
                  <a:srgbClr val="000000"/>
                </a:solidFill>
              </a:rPr>
              <a:t>            .map(response =&gt; </a:t>
            </a:r>
            <a:r>
              <a:rPr lang="en-US" dirty="0" err="1">
                <a:solidFill>
                  <a:srgbClr val="000000"/>
                </a:solidFill>
              </a:rPr>
              <a:t>response.json</a:t>
            </a:r>
            <a:r>
              <a:rPr lang="en-US" dirty="0">
                <a:solidFill>
                  <a:srgbClr val="000000"/>
                </a:solidFill>
              </a:rPr>
              <a:t>() </a:t>
            </a:r>
            <a:r>
              <a:rPr lang="en-US" dirty="0">
                <a:solidFill>
                  <a:srgbClr val="0000FF"/>
                </a:solidFill>
              </a:rPr>
              <a:t>as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AccountSummary</a:t>
            </a:r>
            <a:r>
              <a:rPr lang="en-US" dirty="0">
                <a:solidFill>
                  <a:srgbClr val="000000"/>
                </a:solidFill>
              </a:rPr>
              <a:t>[])</a:t>
            </a:r>
          </a:p>
          <a:p>
            <a:pPr marL="27432"/>
            <a:r>
              <a:rPr lang="en-US" dirty="0">
                <a:solidFill>
                  <a:srgbClr val="000000"/>
                </a:solidFill>
              </a:rPr>
              <a:t>            .</a:t>
            </a:r>
            <a:r>
              <a:rPr lang="en-US" dirty="0" err="1">
                <a:solidFill>
                  <a:srgbClr val="000000"/>
                </a:solidFill>
              </a:rPr>
              <a:t>toPromise</a:t>
            </a:r>
            <a:r>
              <a:rPr lang="en-US" dirty="0">
                <a:solidFill>
                  <a:srgbClr val="000000"/>
                </a:solidFill>
              </a:rPr>
              <a:t>();</a:t>
            </a:r>
          </a:p>
          <a:p>
            <a:pPr marL="27432">
              <a:spcBef>
                <a:spcPts val="700"/>
              </a:spcBef>
            </a:pPr>
            <a:r>
              <a:rPr lang="en-US" dirty="0">
                <a:solidFill>
                  <a:srgbClr val="000000"/>
                </a:solidFill>
              </a:rPr>
              <a:t>    }</a:t>
            </a:r>
          </a:p>
          <a:p>
            <a:pPr marL="27432"/>
            <a:r>
              <a:rPr lang="en-US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140350" y="2252595"/>
            <a:ext cx="5410762" cy="3507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/>
          <p:cNvSpPr/>
          <p:nvPr/>
        </p:nvSpPr>
        <p:spPr>
          <a:xfrm>
            <a:off x="2901860" y="4952999"/>
            <a:ext cx="7544847" cy="4384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/>
          <p:cNvSpPr/>
          <p:nvPr/>
        </p:nvSpPr>
        <p:spPr>
          <a:xfrm>
            <a:off x="4979096" y="4246323"/>
            <a:ext cx="3569918" cy="3256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/>
          <p:cNvSpPr/>
          <p:nvPr/>
        </p:nvSpPr>
        <p:spPr>
          <a:xfrm>
            <a:off x="2901860" y="5406205"/>
            <a:ext cx="2077236" cy="3256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/>
          <p:cNvSpPr/>
          <p:nvPr/>
        </p:nvSpPr>
        <p:spPr>
          <a:xfrm>
            <a:off x="1140350" y="1832973"/>
            <a:ext cx="5410762" cy="4196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/>
          <p:cNvSpPr/>
          <p:nvPr/>
        </p:nvSpPr>
        <p:spPr>
          <a:xfrm>
            <a:off x="3466016" y="3776685"/>
            <a:ext cx="2559003" cy="4196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/>
          <p:cNvSpPr/>
          <p:nvPr/>
        </p:nvSpPr>
        <p:spPr>
          <a:xfrm>
            <a:off x="3342843" y="4533377"/>
            <a:ext cx="6333513" cy="4196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0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– leveraging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137" y="1189973"/>
            <a:ext cx="10947748" cy="5591827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200"/>
              </a:spcBef>
            </a:pPr>
            <a:r>
              <a:rPr lang="en-US" sz="1600" dirty="0">
                <a:solidFill>
                  <a:srgbClr val="0000FF"/>
                </a:solidFill>
              </a:rPr>
              <a:t>import</a:t>
            </a:r>
            <a:r>
              <a:rPr lang="en-US" sz="1600" dirty="0">
                <a:solidFill>
                  <a:srgbClr val="000000"/>
                </a:solidFill>
              </a:rPr>
              <a:t> { Component, </a:t>
            </a:r>
            <a:r>
              <a:rPr lang="en-US" sz="1600" dirty="0" err="1">
                <a:solidFill>
                  <a:srgbClr val="000000"/>
                </a:solidFill>
              </a:rPr>
              <a:t>OnInit</a:t>
            </a:r>
            <a:r>
              <a:rPr lang="en-US" sz="1600" dirty="0">
                <a:solidFill>
                  <a:srgbClr val="000000"/>
                </a:solidFill>
              </a:rPr>
              <a:t> } </a:t>
            </a:r>
            <a:r>
              <a:rPr lang="en-US" sz="1600" dirty="0">
                <a:solidFill>
                  <a:srgbClr val="0000FF"/>
                </a:solidFill>
              </a:rPr>
              <a:t>from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'@angular/core'</a:t>
            </a:r>
            <a:r>
              <a:rPr lang="en-US" sz="1600" dirty="0">
                <a:solidFill>
                  <a:srgbClr val="000000"/>
                </a:solidFill>
              </a:rPr>
              <a:t>;</a:t>
            </a:r>
          </a:p>
          <a:p>
            <a:pPr>
              <a:spcBef>
                <a:spcPts val="200"/>
              </a:spcBef>
            </a:pPr>
            <a:endParaRPr lang="en-US" sz="1600" dirty="0">
              <a:solidFill>
                <a:srgbClr val="000000"/>
              </a:solidFill>
            </a:endParaRPr>
          </a:p>
          <a:p>
            <a:pPr>
              <a:spcBef>
                <a:spcPts val="200"/>
              </a:spcBef>
            </a:pPr>
            <a:r>
              <a:rPr lang="en-US" sz="1600" dirty="0">
                <a:solidFill>
                  <a:srgbClr val="0000FF"/>
                </a:solidFill>
              </a:rPr>
              <a:t>import</a:t>
            </a:r>
            <a:r>
              <a:rPr lang="en-US" sz="1600" dirty="0">
                <a:solidFill>
                  <a:srgbClr val="000000"/>
                </a:solidFill>
              </a:rPr>
              <a:t> { </a:t>
            </a:r>
            <a:r>
              <a:rPr lang="en-US" sz="1600" dirty="0" err="1">
                <a:solidFill>
                  <a:srgbClr val="000000"/>
                </a:solidFill>
              </a:rPr>
              <a:t>IAccountSummary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AccountType</a:t>
            </a:r>
            <a:r>
              <a:rPr lang="en-US" sz="1600" dirty="0">
                <a:solidFill>
                  <a:srgbClr val="000000"/>
                </a:solidFill>
              </a:rPr>
              <a:t> } </a:t>
            </a:r>
            <a:r>
              <a:rPr lang="en-US" sz="1600" dirty="0">
                <a:solidFill>
                  <a:srgbClr val="0000FF"/>
                </a:solidFill>
              </a:rPr>
              <a:t>from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'../../shared/</a:t>
            </a:r>
            <a:r>
              <a:rPr lang="en-US" sz="1600" dirty="0" err="1">
                <a:solidFill>
                  <a:srgbClr val="A31515"/>
                </a:solidFill>
              </a:rPr>
              <a:t>AccountSummary</a:t>
            </a:r>
            <a:r>
              <a:rPr lang="en-US" sz="1600" dirty="0">
                <a:solidFill>
                  <a:srgbClr val="A31515"/>
                </a:solidFill>
              </a:rPr>
              <a:t>'</a:t>
            </a:r>
            <a:r>
              <a:rPr lang="en-US" sz="1600" dirty="0">
                <a:solidFill>
                  <a:srgbClr val="000000"/>
                </a:solidFill>
              </a:rPr>
              <a:t>;</a:t>
            </a:r>
          </a:p>
          <a:p>
            <a:pPr>
              <a:spcBef>
                <a:spcPts val="200"/>
              </a:spcBef>
            </a:pPr>
            <a:r>
              <a:rPr lang="en-US" sz="1600" dirty="0">
                <a:solidFill>
                  <a:srgbClr val="0000FF"/>
                </a:solidFill>
              </a:rPr>
              <a:t>import</a:t>
            </a:r>
            <a:r>
              <a:rPr lang="en-US" sz="1600" dirty="0">
                <a:solidFill>
                  <a:srgbClr val="000000"/>
                </a:solidFill>
              </a:rPr>
              <a:t> { </a:t>
            </a:r>
            <a:r>
              <a:rPr lang="en-US" sz="1600" dirty="0" err="1">
                <a:solidFill>
                  <a:srgbClr val="000000"/>
                </a:solidFill>
              </a:rPr>
              <a:t>AccountService</a:t>
            </a:r>
            <a:r>
              <a:rPr lang="en-US" sz="1600" dirty="0">
                <a:solidFill>
                  <a:srgbClr val="000000"/>
                </a:solidFill>
              </a:rPr>
              <a:t> } </a:t>
            </a:r>
            <a:r>
              <a:rPr lang="en-US" sz="1600" dirty="0">
                <a:solidFill>
                  <a:srgbClr val="0000FF"/>
                </a:solidFill>
              </a:rPr>
              <a:t>from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'../../shared/</a:t>
            </a:r>
            <a:r>
              <a:rPr lang="en-US" sz="1600" dirty="0" err="1">
                <a:solidFill>
                  <a:srgbClr val="A31515"/>
                </a:solidFill>
              </a:rPr>
              <a:t>account.service</a:t>
            </a:r>
            <a:r>
              <a:rPr lang="en-US" sz="1600" dirty="0">
                <a:solidFill>
                  <a:srgbClr val="A31515"/>
                </a:solidFill>
              </a:rPr>
              <a:t>'</a:t>
            </a:r>
            <a:r>
              <a:rPr lang="en-US" sz="1600" dirty="0">
                <a:solidFill>
                  <a:srgbClr val="000000"/>
                </a:solidFill>
              </a:rPr>
              <a:t>;</a:t>
            </a:r>
          </a:p>
          <a:p>
            <a:pPr>
              <a:spcBef>
                <a:spcPts val="200"/>
              </a:spcBef>
            </a:pPr>
            <a:endParaRPr lang="en-US" sz="1600" dirty="0">
              <a:solidFill>
                <a:srgbClr val="000000"/>
              </a:solidFill>
            </a:endParaRPr>
          </a:p>
          <a:p>
            <a:pPr>
              <a:spcBef>
                <a:spcPts val="200"/>
              </a:spcBef>
            </a:pPr>
            <a:r>
              <a:rPr lang="en-US" sz="1600" dirty="0">
                <a:solidFill>
                  <a:srgbClr val="000000"/>
                </a:solidFill>
              </a:rPr>
              <a:t>@Component({ … })</a:t>
            </a:r>
          </a:p>
          <a:p>
            <a:pPr>
              <a:spcBef>
                <a:spcPts val="200"/>
              </a:spcBef>
            </a:pPr>
            <a:r>
              <a:rPr lang="en-US" sz="1600" dirty="0">
                <a:solidFill>
                  <a:srgbClr val="0000FF"/>
                </a:solidFill>
              </a:rPr>
              <a:t>export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class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2B91AF"/>
                </a:solidFill>
              </a:rPr>
              <a:t>AccountListComponent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implements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OnInit</a:t>
            </a:r>
            <a:r>
              <a:rPr lang="en-US" sz="1600" dirty="0">
                <a:solidFill>
                  <a:srgbClr val="000000"/>
                </a:solidFill>
              </a:rPr>
              <a:t> {</a:t>
            </a:r>
          </a:p>
          <a:p>
            <a:pPr>
              <a:spcBef>
                <a:spcPts val="200"/>
              </a:spcBef>
            </a:pPr>
            <a:endParaRPr lang="en-US" sz="1600" dirty="0">
              <a:solidFill>
                <a:srgbClr val="000000"/>
              </a:solidFill>
            </a:endParaRPr>
          </a:p>
          <a:p>
            <a:pPr>
              <a:spcBef>
                <a:spcPts val="200"/>
              </a:spcBef>
            </a:pPr>
            <a:r>
              <a:rPr lang="en-US" sz="1600" dirty="0">
                <a:solidFill>
                  <a:srgbClr val="000000"/>
                </a:solidFill>
              </a:rPr>
              <a:t>    </a:t>
            </a:r>
            <a:r>
              <a:rPr lang="en-US" sz="1600" dirty="0" err="1">
                <a:solidFill>
                  <a:srgbClr val="000000"/>
                </a:solidFill>
              </a:rPr>
              <a:t>cashAccounts</a:t>
            </a:r>
            <a:r>
              <a:rPr lang="en-US" sz="1600" dirty="0">
                <a:solidFill>
                  <a:srgbClr val="000000"/>
                </a:solidFill>
              </a:rPr>
              <a:t>: </a:t>
            </a:r>
            <a:r>
              <a:rPr lang="en-US" sz="1600" dirty="0" err="1">
                <a:solidFill>
                  <a:srgbClr val="000000"/>
                </a:solidFill>
              </a:rPr>
              <a:t>IAccountSummary</a:t>
            </a:r>
            <a:r>
              <a:rPr lang="en-US" sz="1600" dirty="0">
                <a:solidFill>
                  <a:srgbClr val="000000"/>
                </a:solidFill>
              </a:rPr>
              <a:t>[];</a:t>
            </a:r>
          </a:p>
          <a:p>
            <a:pPr>
              <a:spcBef>
                <a:spcPts val="200"/>
              </a:spcBef>
            </a:pPr>
            <a:r>
              <a:rPr lang="en-US" sz="1600" dirty="0">
                <a:solidFill>
                  <a:srgbClr val="000000"/>
                </a:solidFill>
              </a:rPr>
              <a:t>    </a:t>
            </a:r>
            <a:r>
              <a:rPr lang="en-US" sz="1600" dirty="0" err="1">
                <a:solidFill>
                  <a:srgbClr val="000000"/>
                </a:solidFill>
              </a:rPr>
              <a:t>creditAccounts</a:t>
            </a:r>
            <a:r>
              <a:rPr lang="en-US" sz="1600" dirty="0">
                <a:solidFill>
                  <a:srgbClr val="000000"/>
                </a:solidFill>
              </a:rPr>
              <a:t>: </a:t>
            </a:r>
            <a:r>
              <a:rPr lang="en-US" sz="1600" dirty="0" err="1">
                <a:solidFill>
                  <a:srgbClr val="000000"/>
                </a:solidFill>
              </a:rPr>
              <a:t>IAccountSummary</a:t>
            </a:r>
            <a:r>
              <a:rPr lang="en-US" sz="1600" dirty="0">
                <a:solidFill>
                  <a:srgbClr val="000000"/>
                </a:solidFill>
              </a:rPr>
              <a:t>[];</a:t>
            </a:r>
          </a:p>
          <a:p>
            <a:pPr>
              <a:spcBef>
                <a:spcPts val="200"/>
              </a:spcBef>
            </a:pPr>
            <a:endParaRPr lang="en-US" sz="1600" dirty="0">
              <a:solidFill>
                <a:srgbClr val="000000"/>
              </a:solidFill>
            </a:endParaRPr>
          </a:p>
          <a:p>
            <a:pPr>
              <a:spcBef>
                <a:spcPts val="200"/>
              </a:spcBef>
            </a:pPr>
            <a:r>
              <a:rPr lang="en-US" sz="1600" dirty="0">
                <a:solidFill>
                  <a:srgbClr val="000000"/>
                </a:solidFill>
              </a:rPr>
              <a:t>    </a:t>
            </a:r>
            <a:r>
              <a:rPr lang="en-US" sz="1600" dirty="0">
                <a:solidFill>
                  <a:srgbClr val="0000FF"/>
                </a:solidFill>
              </a:rPr>
              <a:t>constructor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>
                <a:solidFill>
                  <a:srgbClr val="0000FF"/>
                </a:solidFill>
              </a:rPr>
              <a:t>private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accountService</a:t>
            </a:r>
            <a:r>
              <a:rPr lang="en-US" sz="1600" dirty="0">
                <a:solidFill>
                  <a:srgbClr val="000000"/>
                </a:solidFill>
              </a:rPr>
              <a:t>: </a:t>
            </a:r>
            <a:r>
              <a:rPr lang="en-US" sz="1600" dirty="0" err="1">
                <a:solidFill>
                  <a:srgbClr val="000000"/>
                </a:solidFill>
              </a:rPr>
              <a:t>AccountService</a:t>
            </a:r>
            <a:r>
              <a:rPr lang="en-US" sz="1600" dirty="0">
                <a:solidFill>
                  <a:srgbClr val="000000"/>
                </a:solidFill>
              </a:rPr>
              <a:t>) {</a:t>
            </a:r>
          </a:p>
          <a:p>
            <a:pPr>
              <a:spcBef>
                <a:spcPts val="200"/>
              </a:spcBef>
            </a:pPr>
            <a:r>
              <a:rPr lang="en-US" sz="1600" dirty="0">
                <a:solidFill>
                  <a:srgbClr val="000000"/>
                </a:solidFill>
              </a:rPr>
              <a:t>    }</a:t>
            </a:r>
          </a:p>
          <a:p>
            <a:pPr>
              <a:spcBef>
                <a:spcPts val="200"/>
              </a:spcBef>
            </a:pPr>
            <a:endParaRPr lang="en-US" sz="1600" dirty="0">
              <a:solidFill>
                <a:srgbClr val="000000"/>
              </a:solidFill>
            </a:endParaRPr>
          </a:p>
          <a:p>
            <a:pPr>
              <a:spcBef>
                <a:spcPts val="200"/>
              </a:spcBef>
            </a:pPr>
            <a:r>
              <a:rPr lang="en-US" sz="1600" dirty="0">
                <a:solidFill>
                  <a:srgbClr val="000000"/>
                </a:solidFill>
              </a:rPr>
              <a:t>    </a:t>
            </a:r>
            <a:r>
              <a:rPr lang="en-US" sz="1600" dirty="0" err="1">
                <a:solidFill>
                  <a:srgbClr val="000000"/>
                </a:solidFill>
              </a:rPr>
              <a:t>ngOnInit</a:t>
            </a:r>
            <a:r>
              <a:rPr lang="en-US" sz="1600" dirty="0">
                <a:solidFill>
                  <a:srgbClr val="000000"/>
                </a:solidFill>
              </a:rPr>
              <a:t>() {</a:t>
            </a:r>
          </a:p>
          <a:p>
            <a:pPr>
              <a:spcBef>
                <a:spcPts val="200"/>
              </a:spcBef>
            </a:pPr>
            <a:endParaRPr lang="en-US" sz="1600" dirty="0">
              <a:solidFill>
                <a:srgbClr val="000000"/>
              </a:solidFill>
            </a:endParaRPr>
          </a:p>
          <a:p>
            <a:pPr>
              <a:spcBef>
                <a:spcPts val="200"/>
              </a:spcBef>
            </a:pPr>
            <a:r>
              <a:rPr lang="en-US" sz="1600" dirty="0">
                <a:solidFill>
                  <a:srgbClr val="000000"/>
                </a:solidFill>
              </a:rPr>
              <a:t>        </a:t>
            </a:r>
            <a:r>
              <a:rPr lang="en-US" sz="1600" dirty="0" err="1">
                <a:solidFill>
                  <a:srgbClr val="0000FF"/>
                </a:solidFill>
              </a:rPr>
              <a:t>this</a:t>
            </a:r>
            <a:r>
              <a:rPr lang="en-US" sz="1600" dirty="0" err="1">
                <a:solidFill>
                  <a:srgbClr val="000000"/>
                </a:solidFill>
              </a:rPr>
              <a:t>.accountService.getAccountSummaries</a:t>
            </a:r>
            <a:r>
              <a:rPr lang="en-US" sz="1600" dirty="0">
                <a:solidFill>
                  <a:srgbClr val="000000"/>
                </a:solidFill>
              </a:rPr>
              <a:t>()</a:t>
            </a:r>
          </a:p>
          <a:p>
            <a:pPr>
              <a:spcBef>
                <a:spcPts val="200"/>
              </a:spcBef>
            </a:pPr>
            <a:r>
              <a:rPr lang="en-US" sz="1600" dirty="0">
                <a:solidFill>
                  <a:srgbClr val="000000"/>
                </a:solidFill>
              </a:rPr>
              <a:t>            .then(</a:t>
            </a:r>
          </a:p>
          <a:p>
            <a:pPr>
              <a:spcBef>
                <a:spcPts val="200"/>
              </a:spcBef>
            </a:pPr>
            <a:r>
              <a:rPr lang="en-US" sz="1600" dirty="0">
                <a:solidFill>
                  <a:srgbClr val="000000"/>
                </a:solidFill>
              </a:rPr>
              <a:t>              accounts =&gt; {</a:t>
            </a:r>
          </a:p>
          <a:p>
            <a:pPr>
              <a:spcBef>
                <a:spcPts val="200"/>
              </a:spcBef>
            </a:pPr>
            <a:r>
              <a:rPr lang="en-US" sz="1600" dirty="0">
                <a:solidFill>
                  <a:srgbClr val="000000"/>
                </a:solidFill>
              </a:rPr>
              <a:t>                </a:t>
            </a:r>
            <a:r>
              <a:rPr lang="en-US" sz="1600" dirty="0" err="1">
                <a:solidFill>
                  <a:srgbClr val="0000FF"/>
                </a:solidFill>
              </a:rPr>
              <a:t>this</a:t>
            </a:r>
            <a:r>
              <a:rPr lang="en-US" sz="1600" dirty="0" err="1">
                <a:solidFill>
                  <a:srgbClr val="000000"/>
                </a:solidFill>
              </a:rPr>
              <a:t>.cashAccounts</a:t>
            </a:r>
            <a:r>
              <a:rPr lang="en-US" sz="1600" dirty="0">
                <a:solidFill>
                  <a:srgbClr val="000000"/>
                </a:solidFill>
              </a:rPr>
              <a:t> = </a:t>
            </a:r>
            <a:r>
              <a:rPr lang="en-US" sz="1600" dirty="0" err="1">
                <a:solidFill>
                  <a:srgbClr val="000000"/>
                </a:solidFill>
              </a:rPr>
              <a:t>accounts.filter</a:t>
            </a:r>
            <a:r>
              <a:rPr lang="en-US" sz="1600" dirty="0">
                <a:solidFill>
                  <a:srgbClr val="000000"/>
                </a:solidFill>
              </a:rPr>
              <a:t>(v =&gt; </a:t>
            </a:r>
            <a:r>
              <a:rPr lang="en-US" sz="1600" dirty="0" err="1">
                <a:solidFill>
                  <a:srgbClr val="000000"/>
                </a:solidFill>
              </a:rPr>
              <a:t>v.type</a:t>
            </a:r>
            <a:r>
              <a:rPr lang="en-US" sz="1600" dirty="0">
                <a:solidFill>
                  <a:srgbClr val="000000"/>
                </a:solidFill>
              </a:rPr>
              <a:t> === </a:t>
            </a:r>
            <a:r>
              <a:rPr lang="en-US" sz="1600" dirty="0" err="1">
                <a:solidFill>
                  <a:srgbClr val="000000"/>
                </a:solidFill>
              </a:rPr>
              <a:t>AccountType.Checking</a:t>
            </a:r>
            <a:r>
              <a:rPr lang="en-US" sz="1600" dirty="0">
                <a:solidFill>
                  <a:srgbClr val="000000"/>
                </a:solidFill>
              </a:rPr>
              <a:t> ||</a:t>
            </a:r>
          </a:p>
          <a:p>
            <a:pPr>
              <a:spcBef>
                <a:spcPts val="200"/>
              </a:spcBef>
            </a:pPr>
            <a:r>
              <a:rPr lang="en-US" sz="1600" dirty="0">
                <a:solidFill>
                  <a:srgbClr val="000000"/>
                </a:solidFill>
              </a:rPr>
              <a:t>                                                         </a:t>
            </a:r>
            <a:r>
              <a:rPr lang="en-US" sz="1600" dirty="0" err="1">
                <a:solidFill>
                  <a:srgbClr val="000000"/>
                </a:solidFill>
              </a:rPr>
              <a:t>v.type</a:t>
            </a:r>
            <a:r>
              <a:rPr lang="en-US" sz="1600" dirty="0">
                <a:solidFill>
                  <a:srgbClr val="000000"/>
                </a:solidFill>
              </a:rPr>
              <a:t> === </a:t>
            </a:r>
            <a:r>
              <a:rPr lang="en-US" sz="1600" dirty="0" err="1">
                <a:solidFill>
                  <a:srgbClr val="000000"/>
                </a:solidFill>
              </a:rPr>
              <a:t>AccountType.Savings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</a:p>
          <a:p>
            <a:pPr>
              <a:spcBef>
                <a:spcPts val="200"/>
              </a:spcBef>
            </a:pPr>
            <a:endParaRPr lang="en-US" sz="1600" dirty="0">
              <a:solidFill>
                <a:srgbClr val="000000"/>
              </a:solidFill>
            </a:endParaRPr>
          </a:p>
          <a:p>
            <a:pPr>
              <a:spcBef>
                <a:spcPts val="200"/>
              </a:spcBef>
            </a:pPr>
            <a:r>
              <a:rPr lang="en-US" sz="1600" dirty="0">
                <a:solidFill>
                  <a:srgbClr val="000000"/>
                </a:solidFill>
              </a:rPr>
              <a:t>                </a:t>
            </a:r>
            <a:r>
              <a:rPr lang="en-US" sz="1600" dirty="0" err="1">
                <a:solidFill>
                  <a:srgbClr val="0000FF"/>
                </a:solidFill>
              </a:rPr>
              <a:t>this</a:t>
            </a:r>
            <a:r>
              <a:rPr lang="en-US" sz="1600" dirty="0" err="1">
                <a:solidFill>
                  <a:srgbClr val="000000"/>
                </a:solidFill>
              </a:rPr>
              <a:t>.creditAccounts</a:t>
            </a:r>
            <a:r>
              <a:rPr lang="en-US" sz="1600" dirty="0">
                <a:solidFill>
                  <a:srgbClr val="000000"/>
                </a:solidFill>
              </a:rPr>
              <a:t> = </a:t>
            </a:r>
            <a:r>
              <a:rPr lang="en-US" sz="1600" dirty="0" err="1">
                <a:solidFill>
                  <a:srgbClr val="000000"/>
                </a:solidFill>
              </a:rPr>
              <a:t>accounts.filter</a:t>
            </a:r>
            <a:r>
              <a:rPr lang="en-US" sz="1600" dirty="0">
                <a:solidFill>
                  <a:srgbClr val="000000"/>
                </a:solidFill>
              </a:rPr>
              <a:t>(v =&gt; </a:t>
            </a:r>
            <a:r>
              <a:rPr lang="en-US" sz="1600" dirty="0" err="1">
                <a:solidFill>
                  <a:srgbClr val="000000"/>
                </a:solidFill>
              </a:rPr>
              <a:t>v.type</a:t>
            </a:r>
            <a:r>
              <a:rPr lang="en-US" sz="1600" dirty="0">
                <a:solidFill>
                  <a:srgbClr val="000000"/>
                </a:solidFill>
              </a:rPr>
              <a:t> === </a:t>
            </a:r>
            <a:r>
              <a:rPr lang="en-US" sz="1600" dirty="0" err="1">
                <a:solidFill>
                  <a:srgbClr val="000000"/>
                </a:solidFill>
              </a:rPr>
              <a:t>AccountType.Credit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</a:p>
          <a:p>
            <a:pPr>
              <a:spcBef>
                <a:spcPts val="200"/>
              </a:spcBef>
            </a:pPr>
            <a:r>
              <a:rPr lang="en-US" sz="1600" dirty="0">
                <a:solidFill>
                  <a:srgbClr val="000000"/>
                </a:solidFill>
              </a:rPr>
              <a:t>            });</a:t>
            </a:r>
          </a:p>
          <a:p>
            <a:pPr>
              <a:spcBef>
                <a:spcPts val="200"/>
              </a:spcBef>
            </a:pPr>
            <a:r>
              <a:rPr lang="en-US" sz="1600" dirty="0">
                <a:solidFill>
                  <a:srgbClr val="000000"/>
                </a:solidFill>
              </a:rPr>
              <a:t>    }</a:t>
            </a:r>
          </a:p>
          <a:p>
            <a:pPr>
              <a:spcBef>
                <a:spcPts val="200"/>
              </a:spcBef>
            </a:pPr>
            <a:r>
              <a:rPr lang="en-US" sz="16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352812" y="4064696"/>
            <a:ext cx="1766170" cy="3507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/>
          <p:cNvSpPr/>
          <p:nvPr/>
        </p:nvSpPr>
        <p:spPr>
          <a:xfrm>
            <a:off x="2185792" y="4734838"/>
            <a:ext cx="8755693" cy="1590806"/>
          </a:xfrm>
          <a:prstGeom prst="roundRect">
            <a:avLst>
              <a:gd name="adj" fmla="val 496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8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Getting Started</a:t>
            </a:r>
          </a:p>
          <a:p>
            <a:pPr lvl="1"/>
            <a:r>
              <a:rPr lang="en-US" sz="2800" dirty="0"/>
              <a:t>Essential Tools</a:t>
            </a:r>
          </a:p>
          <a:p>
            <a:pPr lvl="1"/>
            <a:r>
              <a:rPr lang="en-US" sz="2800" dirty="0"/>
              <a:t>Create an App</a:t>
            </a:r>
          </a:p>
          <a:p>
            <a:r>
              <a:rPr lang="en-US" sz="3200" dirty="0"/>
              <a:t>Explore the Sample</a:t>
            </a:r>
          </a:p>
          <a:p>
            <a:r>
              <a:rPr lang="en-US" sz="3200" dirty="0"/>
              <a:t>Starting Fresh</a:t>
            </a:r>
          </a:p>
          <a:p>
            <a:pPr lvl="1"/>
            <a:r>
              <a:rPr lang="en-US" sz="3000" dirty="0"/>
              <a:t>Setup for your app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Html Mock to Angular </a:t>
            </a:r>
          </a:p>
          <a:p>
            <a:r>
              <a:rPr lang="en-US" sz="3200" dirty="0"/>
              <a:t>Incorporating Data Services</a:t>
            </a:r>
          </a:p>
          <a:p>
            <a:r>
              <a:rPr lang="en-US" sz="3200" dirty="0"/>
              <a:t>Deploy to Azure</a:t>
            </a:r>
          </a:p>
          <a:p>
            <a:r>
              <a:rPr lang="en-US" sz="3200" dirty="0"/>
              <a:t>Wrap Up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350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– app-module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0" y="1343869"/>
            <a:ext cx="9872871" cy="5079416"/>
          </a:xfrm>
          <a:solidFill>
            <a:schemeClr val="bg1"/>
          </a:solidFill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008000"/>
                </a:solidFill>
              </a:rPr>
              <a:t>// Import system and app components/modules …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@</a:t>
            </a:r>
            <a:r>
              <a:rPr lang="en-US" dirty="0" err="1">
                <a:solidFill>
                  <a:srgbClr val="000000"/>
                </a:solidFill>
              </a:rPr>
              <a:t>NgModule</a:t>
            </a:r>
            <a:r>
              <a:rPr lang="en-US" dirty="0">
                <a:solidFill>
                  <a:srgbClr val="000000"/>
                </a:solidFill>
              </a:rPr>
              <a:t>({</a:t>
            </a:r>
          </a:p>
          <a:p>
            <a:r>
              <a:rPr lang="en-US" dirty="0">
                <a:solidFill>
                  <a:srgbClr val="000000"/>
                </a:solidFill>
              </a:rPr>
              <a:t>    bootstrap: [</a:t>
            </a:r>
            <a:r>
              <a:rPr lang="en-US" dirty="0" err="1">
                <a:solidFill>
                  <a:srgbClr val="000000"/>
                </a:solidFill>
              </a:rPr>
              <a:t>AppComponent</a:t>
            </a:r>
            <a:r>
              <a:rPr lang="en-US" dirty="0">
                <a:solidFill>
                  <a:srgbClr val="000000"/>
                </a:solidFill>
              </a:rPr>
              <a:t>],</a:t>
            </a:r>
          </a:p>
          <a:p>
            <a:r>
              <a:rPr lang="en-US" dirty="0">
                <a:solidFill>
                  <a:srgbClr val="000000"/>
                </a:solidFill>
              </a:rPr>
              <a:t>    declarations: [</a:t>
            </a:r>
            <a:r>
              <a:rPr lang="en-US" dirty="0" err="1">
                <a:solidFill>
                  <a:srgbClr val="000000"/>
                </a:solidFill>
              </a:rPr>
              <a:t>AppComponent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AccountListComponent</a:t>
            </a:r>
            <a:r>
              <a:rPr lang="en-US" dirty="0">
                <a:solidFill>
                  <a:srgbClr val="000000"/>
                </a:solidFill>
              </a:rPr>
              <a:t>],</a:t>
            </a:r>
          </a:p>
          <a:p>
            <a:r>
              <a:rPr lang="en-US" dirty="0">
                <a:solidFill>
                  <a:srgbClr val="000000"/>
                </a:solidFill>
              </a:rPr>
              <a:t>    imports: [</a:t>
            </a:r>
            <a:r>
              <a:rPr lang="en-US" dirty="0" err="1">
                <a:solidFill>
                  <a:srgbClr val="000000"/>
                </a:solidFill>
              </a:rPr>
              <a:t>UniversalModule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08000"/>
                </a:solidFill>
              </a:rPr>
              <a:t>// must be first for server side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             </a:t>
            </a:r>
            <a:r>
              <a:rPr lang="en-US" dirty="0" err="1">
                <a:solidFill>
                  <a:srgbClr val="000000"/>
                </a:solidFill>
              </a:rPr>
              <a:t>RouterModule.forRoot</a:t>
            </a:r>
            <a:r>
              <a:rPr lang="en-US" dirty="0">
                <a:solidFill>
                  <a:srgbClr val="000000"/>
                </a:solidFill>
              </a:rPr>
              <a:t>([</a:t>
            </a:r>
          </a:p>
          <a:p>
            <a:r>
              <a:rPr lang="en-US" dirty="0"/>
              <a:t>              { path: '', </a:t>
            </a:r>
            <a:r>
              <a:rPr lang="en-US" dirty="0" err="1"/>
              <a:t>redirectTo</a:t>
            </a:r>
            <a:r>
              <a:rPr lang="en-US" dirty="0"/>
              <a:t>: 'home', </a:t>
            </a:r>
            <a:r>
              <a:rPr lang="en-US" dirty="0" err="1"/>
              <a:t>pathMatch</a:t>
            </a:r>
            <a:r>
              <a:rPr lang="en-US" dirty="0"/>
              <a:t>: 'full' },</a:t>
            </a:r>
          </a:p>
          <a:p>
            <a:r>
              <a:rPr lang="en-US" dirty="0"/>
              <a:t>              { path: 'home', component: </a:t>
            </a:r>
            <a:r>
              <a:rPr lang="en-US" dirty="0" err="1">
                <a:solidFill>
                  <a:srgbClr val="000000"/>
                </a:solidFill>
              </a:rPr>
              <a:t>ALComp</a:t>
            </a:r>
            <a:r>
              <a:rPr lang="en-US" dirty="0"/>
              <a:t> },</a:t>
            </a:r>
          </a:p>
          <a:p>
            <a:r>
              <a:rPr lang="en-US" dirty="0"/>
              <a:t>	       { path: 'detail/:id', component: </a:t>
            </a:r>
            <a:r>
              <a:rPr lang="en-US" dirty="0" err="1"/>
              <a:t>AccountDetailComponent</a:t>
            </a:r>
            <a:r>
              <a:rPr lang="en-US" dirty="0"/>
              <a:t> }</a:t>
            </a:r>
            <a:r>
              <a:rPr lang="en-US" dirty="0">
                <a:solidFill>
                  <a:srgbClr val="000000"/>
                </a:solidFill>
              </a:rPr>
              <a:t>]),</a:t>
            </a:r>
          </a:p>
          <a:p>
            <a:r>
              <a:rPr lang="en-US" dirty="0">
                <a:solidFill>
                  <a:srgbClr val="000000"/>
                </a:solidFill>
              </a:rPr>
              <a:t>    providers: [</a:t>
            </a:r>
            <a:r>
              <a:rPr lang="en-US" dirty="0" err="1"/>
              <a:t>AccountService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] </a:t>
            </a:r>
            <a:r>
              <a:rPr lang="en-US" dirty="0">
                <a:solidFill>
                  <a:srgbClr val="008000"/>
                </a:solidFill>
              </a:rPr>
              <a:t>// dependency injection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})</a:t>
            </a:r>
          </a:p>
          <a:p>
            <a:r>
              <a:rPr lang="en-US" dirty="0">
                <a:solidFill>
                  <a:srgbClr val="0000FF"/>
                </a:solidFill>
              </a:rPr>
              <a:t>export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class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2B91AF"/>
                </a:solidFill>
              </a:rPr>
              <a:t>AppModule</a:t>
            </a:r>
            <a:r>
              <a:rPr lang="en-US" dirty="0">
                <a:solidFill>
                  <a:srgbClr val="000000"/>
                </a:solidFill>
              </a:rPr>
              <a:t> { }</a:t>
            </a:r>
            <a:endParaRPr lang="en-US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3117850" y="5035551"/>
            <a:ext cx="5362271" cy="3111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3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– ASP.NET </a:t>
            </a:r>
            <a:r>
              <a:rPr lang="en-US" dirty="0" err="1"/>
              <a:t>WebApi</a:t>
            </a:r>
            <a:r>
              <a:rPr lang="en-US" dirty="0"/>
              <a:t> Controller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0" y="1343869"/>
            <a:ext cx="9872871" cy="5079416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2B91AF"/>
                </a:solidFill>
              </a:rPr>
              <a:t>Route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api</a:t>
            </a:r>
            <a:r>
              <a:rPr lang="en-US" dirty="0">
                <a:solidFill>
                  <a:srgbClr val="A31515"/>
                </a:solidFill>
              </a:rPr>
              <a:t>/[controller]"</a:t>
            </a:r>
            <a:r>
              <a:rPr lang="en-US" dirty="0">
                <a:solidFill>
                  <a:srgbClr val="000000"/>
                </a:solidFill>
              </a:rPr>
              <a:t>)]</a:t>
            </a:r>
          </a:p>
          <a:p>
            <a:r>
              <a:rPr lang="en-US" dirty="0">
                <a:solidFill>
                  <a:srgbClr val="0000FF"/>
                </a:solidFill>
              </a:rPr>
              <a:t>public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class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2B91AF"/>
                </a:solidFill>
              </a:rPr>
              <a:t>BankController</a:t>
            </a:r>
            <a:r>
              <a:rPr lang="en-US" dirty="0">
                <a:solidFill>
                  <a:srgbClr val="000000"/>
                </a:solidFill>
              </a:rPr>
              <a:t> : </a:t>
            </a:r>
            <a:r>
              <a:rPr lang="en-US" dirty="0">
                <a:solidFill>
                  <a:srgbClr val="2B91AF"/>
                </a:solidFill>
              </a:rPr>
              <a:t>Controller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0000FF"/>
                </a:solidFill>
              </a:rPr>
              <a:t>private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static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2B91AF"/>
                </a:solidFill>
              </a:rPr>
              <a:t>AccountSummary</a:t>
            </a:r>
            <a:r>
              <a:rPr lang="en-US" dirty="0">
                <a:solidFill>
                  <a:srgbClr val="000000"/>
                </a:solidFill>
              </a:rPr>
              <a:t>[] _</a:t>
            </a:r>
            <a:r>
              <a:rPr lang="en-US" dirty="0" err="1">
                <a:solidFill>
                  <a:srgbClr val="000000"/>
                </a:solidFill>
              </a:rPr>
              <a:t>accountSummaries</a:t>
            </a:r>
            <a:r>
              <a:rPr lang="en-US" dirty="0">
                <a:solidFill>
                  <a:srgbClr val="000000"/>
                </a:solidFill>
              </a:rPr>
              <a:t> = </a:t>
            </a:r>
          </a:p>
          <a:p>
            <a:r>
              <a:rPr lang="en-US" dirty="0">
                <a:solidFill>
                  <a:srgbClr val="000000"/>
                </a:solidFill>
              </a:rPr>
              <a:t>                     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2B91AF"/>
                </a:solidFill>
              </a:rPr>
              <a:t>AccountSummary</a:t>
            </a:r>
            <a:r>
              <a:rPr lang="en-US" dirty="0">
                <a:solidFill>
                  <a:srgbClr val="000000"/>
                </a:solidFill>
              </a:rPr>
              <a:t>[] </a:t>
            </a:r>
          </a:p>
          <a:p>
            <a:r>
              <a:rPr lang="en-US" dirty="0">
                <a:solidFill>
                  <a:srgbClr val="000000"/>
                </a:solidFill>
              </a:rPr>
              <a:t>                        { 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2B91AF"/>
                </a:solidFill>
              </a:rPr>
              <a:t>AccountSummary</a:t>
            </a:r>
            <a:r>
              <a:rPr lang="en-US" dirty="0">
                <a:solidFill>
                  <a:srgbClr val="000000"/>
                </a:solidFill>
              </a:rPr>
              <a:t>{ </a:t>
            </a:r>
            <a:r>
              <a:rPr lang="en-US" dirty="0">
                <a:solidFill>
                  <a:srgbClr val="008000"/>
                </a:solidFill>
              </a:rPr>
              <a:t>// static data </a:t>
            </a:r>
            <a:r>
              <a:rPr lang="en-US" dirty="0">
                <a:solidFill>
                  <a:srgbClr val="000000"/>
                </a:solidFill>
              </a:rPr>
              <a:t>} };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   [</a:t>
            </a:r>
            <a:r>
              <a:rPr lang="en-US" dirty="0" err="1">
                <a:solidFill>
                  <a:srgbClr val="2B91AF"/>
                </a:solidFill>
              </a:rPr>
              <a:t>HttpGet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A31515"/>
                </a:solidFill>
              </a:rPr>
              <a:t>"[action]"</a:t>
            </a:r>
            <a:r>
              <a:rPr lang="en-US" dirty="0">
                <a:solidFill>
                  <a:srgbClr val="000000"/>
                </a:solidFill>
              </a:rPr>
              <a:t>)]</a:t>
            </a: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0000FF"/>
                </a:solidFill>
              </a:rPr>
              <a:t>public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2B91AF"/>
                </a:solidFill>
              </a:rPr>
              <a:t>IActionResult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GetAccountSummaries</a:t>
            </a:r>
            <a:r>
              <a:rPr lang="en-US" dirty="0">
                <a:solidFill>
                  <a:srgbClr val="000000"/>
                </a:solidFill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2B91AF"/>
                </a:solidFill>
              </a:rPr>
              <a:t>ObjectResult</a:t>
            </a:r>
            <a:r>
              <a:rPr lang="en-US" dirty="0">
                <a:solidFill>
                  <a:srgbClr val="000000"/>
                </a:solidFill>
              </a:rPr>
              <a:t>(_</a:t>
            </a:r>
            <a:r>
              <a:rPr lang="en-US" dirty="0" err="1">
                <a:solidFill>
                  <a:srgbClr val="000000"/>
                </a:solidFill>
              </a:rPr>
              <a:t>accountSummaries</a:t>
            </a:r>
            <a:r>
              <a:rPr lang="en-US" dirty="0">
                <a:solidFill>
                  <a:srgbClr val="000000"/>
                </a:solidFill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58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Demonstrated bindings</a:t>
            </a:r>
          </a:p>
          <a:p>
            <a:r>
              <a:rPr lang="en-US" dirty="0"/>
              <a:t>Created a custom pipe component</a:t>
            </a:r>
          </a:p>
          <a:p>
            <a:r>
              <a:rPr lang="en-US" dirty="0"/>
              <a:t>Showed how to use structural directives (*</a:t>
            </a:r>
            <a:r>
              <a:rPr lang="en-US" dirty="0" err="1"/>
              <a:t>ngIf</a:t>
            </a:r>
            <a:r>
              <a:rPr lang="en-US" dirty="0"/>
              <a:t>, *</a:t>
            </a:r>
            <a:r>
              <a:rPr lang="en-US" dirty="0" err="1"/>
              <a:t>ngFor</a:t>
            </a:r>
            <a:r>
              <a:rPr lang="en-US" dirty="0"/>
              <a:t>) to build templates</a:t>
            </a:r>
          </a:p>
          <a:p>
            <a:r>
              <a:rPr lang="en-US" dirty="0"/>
              <a:t>Created a service component and used DI</a:t>
            </a:r>
          </a:p>
          <a:p>
            <a:r>
              <a:rPr lang="en-US" dirty="0"/>
              <a:t>Leverage http to call a </a:t>
            </a:r>
            <a:r>
              <a:rPr lang="en-US" dirty="0" err="1"/>
              <a:t>WepApi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698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Deploying to azure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4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DevOps and </a:t>
            </a:r>
            <a:r>
              <a:rPr lang="en-US" dirty="0" err="1"/>
              <a:t>Continous</a:t>
            </a:r>
            <a:r>
              <a:rPr lang="en-US" dirty="0"/>
              <a:t> Integration (CI) builds</a:t>
            </a:r>
          </a:p>
          <a:p>
            <a:r>
              <a:rPr lang="en-US" dirty="0"/>
              <a:t>Publish direct from Visual Studio 2017</a:t>
            </a:r>
          </a:p>
        </p:txBody>
      </p:sp>
    </p:spTree>
    <p:extLst>
      <p:ext uri="{BB962C8B-B14F-4D97-AF65-F5344CB8AC3E}">
        <p14:creationId xmlns:p14="http://schemas.microsoft.com/office/powerpoint/2010/main" val="316295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Publish to Azure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8419" y="1608137"/>
            <a:ext cx="6981825" cy="4438650"/>
          </a:xfrm>
          <a:prstGeom prst="rect">
            <a:avLst/>
          </a:prstGeom>
        </p:spPr>
      </p:pic>
      <p:sp>
        <p:nvSpPr>
          <p:cNvPr id="6" name="Rectangle: Rounded Corners 5"/>
          <p:cNvSpPr/>
          <p:nvPr/>
        </p:nvSpPr>
        <p:spPr>
          <a:xfrm>
            <a:off x="3911600" y="3752850"/>
            <a:ext cx="1841500" cy="3619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9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Publishing Profile and Chose a target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1785" y="1558925"/>
            <a:ext cx="6915092" cy="4537075"/>
          </a:xfrm>
          <a:prstGeom prst="rect">
            <a:avLst/>
          </a:prstGeom>
        </p:spPr>
      </p:pic>
      <p:sp>
        <p:nvSpPr>
          <p:cNvPr id="9" name="Rectangle: Rounded Corners 8"/>
          <p:cNvSpPr/>
          <p:nvPr/>
        </p:nvSpPr>
        <p:spPr>
          <a:xfrm>
            <a:off x="2933700" y="3105150"/>
            <a:ext cx="1466850" cy="1422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6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 in… and choose options on Azure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4615" y="1558925"/>
            <a:ext cx="6049433" cy="453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3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 in… and choose options on Azure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4615" y="1558925"/>
            <a:ext cx="6049433" cy="453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83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634580"/>
            <a:ext cx="9872663" cy="438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400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1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3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Deploy</a:t>
            </a:r>
          </a:p>
        </p:txBody>
      </p:sp>
    </p:spTree>
    <p:extLst>
      <p:ext uri="{BB962C8B-B14F-4D97-AF65-F5344CB8AC3E}">
        <p14:creationId xmlns:p14="http://schemas.microsoft.com/office/powerpoint/2010/main" val="401511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Demonstrated simple publish to Azure</a:t>
            </a:r>
          </a:p>
        </p:txBody>
      </p:sp>
    </p:spTree>
    <p:extLst>
      <p:ext uri="{BB962C8B-B14F-4D97-AF65-F5344CB8AC3E}">
        <p14:creationId xmlns:p14="http://schemas.microsoft.com/office/powerpoint/2010/main" val="174032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4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Getting Started</a:t>
            </a:r>
          </a:p>
          <a:p>
            <a:pPr lvl="1"/>
            <a:r>
              <a:rPr lang="en-US" sz="2800" dirty="0"/>
              <a:t>Essential Tools</a:t>
            </a:r>
          </a:p>
          <a:p>
            <a:pPr lvl="1"/>
            <a:r>
              <a:rPr lang="en-US" sz="2800" dirty="0"/>
              <a:t>Create an App</a:t>
            </a:r>
          </a:p>
          <a:p>
            <a:r>
              <a:rPr lang="en-US" sz="3200" dirty="0"/>
              <a:t>Explore the Sample</a:t>
            </a:r>
          </a:p>
          <a:p>
            <a:r>
              <a:rPr lang="en-US" sz="3200" dirty="0"/>
              <a:t>Starting Fresh</a:t>
            </a:r>
          </a:p>
          <a:p>
            <a:pPr lvl="1"/>
            <a:r>
              <a:rPr lang="en-US" sz="3000" dirty="0"/>
              <a:t>Setup for your app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Html Mock to Angular </a:t>
            </a:r>
          </a:p>
          <a:p>
            <a:r>
              <a:rPr lang="en-US" sz="3200" dirty="0"/>
              <a:t>Incorporating Data Services</a:t>
            </a:r>
          </a:p>
          <a:p>
            <a:r>
              <a:rPr lang="en-US" sz="3200" dirty="0"/>
              <a:t>Deploy to Azure</a:t>
            </a:r>
          </a:p>
          <a:p>
            <a:r>
              <a:rPr lang="en-US" sz="3200" dirty="0"/>
              <a:t>Wrap Up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205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Session Source</a:t>
            </a:r>
          </a:p>
          <a:p>
            <a:pPr lvl="1"/>
            <a:r>
              <a:rPr lang="en-US" dirty="0">
                <a:hlinkClick r:id="rId2"/>
              </a:rPr>
              <a:t>https://github.com/CRANK211/vs17-ng2-dnc</a:t>
            </a:r>
            <a:endParaRPr lang="en-US" dirty="0"/>
          </a:p>
          <a:p>
            <a:r>
              <a:rPr lang="en-US" dirty="0"/>
              <a:t>Microsoft Resources	</a:t>
            </a:r>
          </a:p>
          <a:p>
            <a:pPr lvl="1"/>
            <a:r>
              <a:rPr lang="en-US" dirty="0">
                <a:hlinkClick r:id="rId3"/>
              </a:rPr>
              <a:t>https://www.asp.net/core</a:t>
            </a:r>
            <a:r>
              <a:rPr lang="en-US" dirty="0"/>
              <a:t>	</a:t>
            </a:r>
          </a:p>
          <a:p>
            <a:pPr lvl="1"/>
            <a:r>
              <a:rPr lang="en-US" dirty="0">
                <a:hlinkClick r:id="rId4"/>
              </a:rPr>
              <a:t>https://blogs.msdn.microsoft.com/webdev/2017/02/14/building-single-page-applications-on-asp-net-core-with-javascriptservices/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5"/>
              </a:rPr>
              <a:t>https://github.com/aspnet/JavaScriptServices</a:t>
            </a:r>
            <a:r>
              <a:rPr lang="en-US" dirty="0"/>
              <a:t> 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Resource</a:t>
            </a:r>
          </a:p>
          <a:p>
            <a:pPr lvl="1"/>
            <a:r>
              <a:rPr lang="en-US" dirty="0">
                <a:hlinkClick r:id="rId6"/>
              </a:rPr>
              <a:t>https://nodejs.org/en/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26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586" y="-135475"/>
            <a:ext cx="3135414" cy="31354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064" y="609600"/>
            <a:ext cx="6993914" cy="1356360"/>
          </a:xfrm>
        </p:spPr>
        <p:txBody>
          <a:bodyPr>
            <a:normAutofit/>
          </a:bodyPr>
          <a:lstStyle/>
          <a:p>
            <a:r>
              <a:rPr lang="en-US" dirty="0"/>
              <a:t>Essential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064" y="2057400"/>
            <a:ext cx="6993914" cy="4038600"/>
          </a:xfrm>
        </p:spPr>
        <p:txBody>
          <a:bodyPr>
            <a:normAutofit/>
          </a:bodyPr>
          <a:lstStyle/>
          <a:p>
            <a:r>
              <a:rPr lang="en-US" dirty="0"/>
              <a:t>Visual Studio 2017!</a:t>
            </a:r>
          </a:p>
          <a:p>
            <a:pPr lvl="2"/>
            <a:r>
              <a:rPr lang="en-US" dirty="0"/>
              <a:t>Include: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Node.js version 6 or later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653" y="2999939"/>
            <a:ext cx="76485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4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Project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8372" y="1857337"/>
            <a:ext cx="6973294" cy="4834883"/>
          </a:xfrm>
          <a:prstGeom prst="rect">
            <a:avLst/>
          </a:prstGeom>
        </p:spPr>
      </p:pic>
      <p:sp>
        <p:nvSpPr>
          <p:cNvPr id="6" name="Flowchart: Summing Junction 5"/>
          <p:cNvSpPr/>
          <p:nvPr/>
        </p:nvSpPr>
        <p:spPr>
          <a:xfrm>
            <a:off x="4123469" y="1991360"/>
            <a:ext cx="4483100" cy="4279900"/>
          </a:xfrm>
          <a:prstGeom prst="flowChartSummingJunction">
            <a:avLst/>
          </a:prstGeom>
          <a:noFill/>
          <a:ln w="155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Installing the SPA Templates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C:\Users\Daren&gt;node --version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v7.5.0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C:\Users\Daren&gt;dotnet new --install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Microsoft.AspNetCore.SpaTemplates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::*</a:t>
            </a:r>
          </a:p>
          <a:p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Restoring packages for C:\Users\Daren\.templateengine\dotnetcli\v1.0.0-rc4-004771\scratch\restore.csproj...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 Installing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System.Xml.XPath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4.0.1.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 Installing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runtime.native.System.IO.Compression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4.1.0.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 Installing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Microsoft.NETCore.DotNetHost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1.0.1.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 Installing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Microsoft.NETCore.Targets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1.0.1.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 Installing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System.Xml.XPath.XDocument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4.0.1.</a:t>
            </a:r>
          </a:p>
          <a:p>
            <a:pPr>
              <a:spcBef>
                <a:spcPts val="0"/>
              </a:spcBef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(and many more!!!!)</a:t>
            </a:r>
          </a:p>
          <a:p>
            <a:pPr>
              <a:spcBef>
                <a:spcPts val="0"/>
              </a:spcBef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341675" y="2794764"/>
            <a:ext cx="7270178" cy="4444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341676" y="1990366"/>
            <a:ext cx="1948782" cy="35063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6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an App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C:\Users\Daren&gt;mkdir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CrankBank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C:\Users\Daren&gt;cd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CrankBank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C:\Users\Daren\CrankBank&gt;dotnet new angular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Content generation time: 1426.9369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ms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The template "MVC ASP.NET Core with Angular" created successfully.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C:\Users\Daren\CrankBank&gt;</a:t>
            </a:r>
            <a:r>
              <a:rPr lang="en-US" sz="1800">
                <a:solidFill>
                  <a:schemeClr val="bg1"/>
                </a:solidFill>
                <a:latin typeface="Consolas" panose="020B0609020204030204" pitchFamily="49" charset="0"/>
              </a:rPr>
              <a:t>start crank-bank.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csproj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78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is">
  <a:themeElements>
    <a:clrScheme name="Custom 1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00B0F0"/>
      </a:hlink>
      <a:folHlink>
        <a:srgbClr val="00B0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4221</TotalTime>
  <Words>2184</Words>
  <Application>Microsoft Office PowerPoint</Application>
  <PresentationFormat>Widescreen</PresentationFormat>
  <Paragraphs>433</Paragraphs>
  <Slides>54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Consolas</vt:lpstr>
      <vt:lpstr>Corbel</vt:lpstr>
      <vt:lpstr>Segoe UI</vt:lpstr>
      <vt:lpstr>Basis</vt:lpstr>
      <vt:lpstr>Building Web Apps Powered by Angular 2 using Visual Studio 2017</vt:lpstr>
      <vt:lpstr>Building web apps  powered by Angular 2 using Visual Studio 2017</vt:lpstr>
      <vt:lpstr>Who Am I?</vt:lpstr>
      <vt:lpstr>Agenda</vt:lpstr>
      <vt:lpstr>Getting started</vt:lpstr>
      <vt:lpstr>Essential Tools</vt:lpstr>
      <vt:lpstr>Creating a Project</vt:lpstr>
      <vt:lpstr>Installing the SPA Templates</vt:lpstr>
      <vt:lpstr>Creating an App</vt:lpstr>
      <vt:lpstr>demo</vt:lpstr>
      <vt:lpstr>Summary</vt:lpstr>
      <vt:lpstr>Explore the Sample</vt:lpstr>
      <vt:lpstr>demo</vt:lpstr>
      <vt:lpstr>Summary</vt:lpstr>
      <vt:lpstr>Starting fresh</vt:lpstr>
      <vt:lpstr>Preparing for our App</vt:lpstr>
      <vt:lpstr>demo</vt:lpstr>
      <vt:lpstr>Summary</vt:lpstr>
      <vt:lpstr>Html Mock to Angular </vt:lpstr>
      <vt:lpstr>Objective</vt:lpstr>
      <vt:lpstr>Crank Bank</vt:lpstr>
      <vt:lpstr>Account Summary - Breakdown</vt:lpstr>
      <vt:lpstr>Useful Extensions</vt:lpstr>
      <vt:lpstr>demo</vt:lpstr>
      <vt:lpstr>Account Detail - Breakdown</vt:lpstr>
      <vt:lpstr>demo</vt:lpstr>
      <vt:lpstr>Recap – app-module</vt:lpstr>
      <vt:lpstr>Recap – app-component</vt:lpstr>
      <vt:lpstr>Recap – index.cshtml</vt:lpstr>
      <vt:lpstr>Recap – simple output binding</vt:lpstr>
      <vt:lpstr>Summary</vt:lpstr>
      <vt:lpstr>Incorporating data</vt:lpstr>
      <vt:lpstr>Objective</vt:lpstr>
      <vt:lpstr>demo</vt:lpstr>
      <vt:lpstr>Recap - binding</vt:lpstr>
      <vt:lpstr>Recap - pipes</vt:lpstr>
      <vt:lpstr>Recap – templates</vt:lpstr>
      <vt:lpstr>Recap – encapsulating data access in services</vt:lpstr>
      <vt:lpstr>Recap – leveraging services</vt:lpstr>
      <vt:lpstr>Recap – app-module</vt:lpstr>
      <vt:lpstr>Recap – ASP.NET WebApi Controller</vt:lpstr>
      <vt:lpstr>Summary</vt:lpstr>
      <vt:lpstr>Deploying to azure</vt:lpstr>
      <vt:lpstr>Deployment Options</vt:lpstr>
      <vt:lpstr>Publish to Azure</vt:lpstr>
      <vt:lpstr>Create Publishing Profile and Chose a target</vt:lpstr>
      <vt:lpstr>Sign in… and choose options on Azure</vt:lpstr>
      <vt:lpstr>Sign in… and choose options on Azure</vt:lpstr>
      <vt:lpstr>Publish</vt:lpstr>
      <vt:lpstr>demo</vt:lpstr>
      <vt:lpstr>Summary</vt:lpstr>
      <vt:lpstr>Wrap up</vt:lpstr>
      <vt:lpstr>Agenda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UWP Composition</dc:title>
  <dc:creator>Daren May</dc:creator>
  <cp:lastModifiedBy>Daren May</cp:lastModifiedBy>
  <cp:revision>198</cp:revision>
  <dcterms:created xsi:type="dcterms:W3CDTF">2016-10-25T20:33:15Z</dcterms:created>
  <dcterms:modified xsi:type="dcterms:W3CDTF">2017-03-06T17:48:16Z</dcterms:modified>
</cp:coreProperties>
</file>