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62"/>
  </p:notesMasterIdLst>
  <p:sldIdLst>
    <p:sldId id="256" r:id="rId2"/>
    <p:sldId id="260" r:id="rId3"/>
    <p:sldId id="395" r:id="rId4"/>
    <p:sldId id="415" r:id="rId5"/>
    <p:sldId id="261" r:id="rId6"/>
    <p:sldId id="328" r:id="rId7"/>
    <p:sldId id="362" r:id="rId8"/>
    <p:sldId id="363" r:id="rId9"/>
    <p:sldId id="364" r:id="rId10"/>
    <p:sldId id="413" r:id="rId11"/>
    <p:sldId id="365" r:id="rId12"/>
    <p:sldId id="367" r:id="rId13"/>
    <p:sldId id="267" r:id="rId14"/>
    <p:sldId id="268" r:id="rId15"/>
    <p:sldId id="369" r:id="rId16"/>
    <p:sldId id="329" r:id="rId17"/>
    <p:sldId id="317" r:id="rId18"/>
    <p:sldId id="274" r:id="rId19"/>
    <p:sldId id="275" r:id="rId20"/>
    <p:sldId id="321" r:id="rId21"/>
    <p:sldId id="322" r:id="rId22"/>
    <p:sldId id="374" r:id="rId23"/>
    <p:sldId id="276" r:id="rId24"/>
    <p:sldId id="370" r:id="rId25"/>
    <p:sldId id="371" r:id="rId26"/>
    <p:sldId id="373" r:id="rId27"/>
    <p:sldId id="280" r:id="rId28"/>
    <p:sldId id="397" r:id="rId29"/>
    <p:sldId id="375" r:id="rId30"/>
    <p:sldId id="264" r:id="rId31"/>
    <p:sldId id="377" r:id="rId32"/>
    <p:sldId id="414" r:id="rId33"/>
    <p:sldId id="283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79" r:id="rId43"/>
    <p:sldId id="389" r:id="rId44"/>
    <p:sldId id="390" r:id="rId45"/>
    <p:sldId id="393" r:id="rId46"/>
    <p:sldId id="394" r:id="rId47"/>
    <p:sldId id="399" r:id="rId48"/>
    <p:sldId id="402" r:id="rId49"/>
    <p:sldId id="296" r:id="rId50"/>
    <p:sldId id="400" r:id="rId51"/>
    <p:sldId id="401" r:id="rId52"/>
    <p:sldId id="403" r:id="rId53"/>
    <p:sldId id="398" r:id="rId54"/>
    <p:sldId id="405" r:id="rId55"/>
    <p:sldId id="406" r:id="rId56"/>
    <p:sldId id="407" r:id="rId57"/>
    <p:sldId id="408" r:id="rId58"/>
    <p:sldId id="410" r:id="rId59"/>
    <p:sldId id="411" r:id="rId60"/>
    <p:sldId id="40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6320" autoAdjust="0"/>
  </p:normalViewPr>
  <p:slideViewPr>
    <p:cSldViewPr>
      <p:cViewPr varScale="1">
        <p:scale>
          <a:sx n="84" d="100"/>
          <a:sy n="84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9048-C3B9-C94E-BF1D-8DA89C8E5D0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01AF-7CEB-8546-A578-FFFAB94A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0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9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5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3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3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5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01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3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762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4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124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3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49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9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327B2-C209-4E4A-8EAA-B38958A9C3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55AA08-D56D-B246-BA5D-4F58219E7A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27DB-E990-6140-9C23-D8194F85D6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b="1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58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A701F7-2A2C-254E-B660-8CFF06C536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A06E5E-41CB-7543-B286-A2D5814030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4E8D6F-348D-B842-8383-F72969700A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B636EC-CE01-6C4A-825C-C7F6297254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532785-702E-7A4E-819F-DB360D4F36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3905C7-22BB-2A40-9C44-6B9013D7DA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EDE745-50B4-F049-A26E-C3D5F70517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D39B8-6D5C-B541-AF57-EA1902D199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3C253F0E-7A75-E645-AA95-68BDD68B152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KeG_i8CWE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gif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org/papers/volume15/srivastava14a/srivastava14a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hyperlink" Target="http://josephpcohen.com/w/visualizing-cnn-architectures-side-by-side-with-mx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arxiv.org/pdf/1301.3781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qypM7jb5Y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206.5533v2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reading-list/" TargetMode="External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ft6266h13.wordpress.com/home/resourc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Blanks</a:t>
            </a:r>
          </a:p>
          <a:p>
            <a:r>
              <a:rPr lang="en-US" dirty="0" smtClean="0"/>
              <a:t>MIT 15.003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890" y="5144246"/>
            <a:ext cx="2908258" cy="13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Predict Boston House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Understand intuitively how neural networks operate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r>
              <a:rPr lang="en-US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4290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Perceptron: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weights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";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activation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1143000" y="2362200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362200"/>
                <a:ext cx="838200" cy="838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 bwMode="auto">
              <a:xfrm>
                <a:off x="1143000" y="4343400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343400"/>
                <a:ext cx="838200" cy="838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3429000" y="3276600"/>
                <a:ext cx="1295400" cy="1143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</a:rPr>
                        <m:t>𝜎</m:t>
                      </m:r>
                      <m:d>
                        <m:dPr>
                          <m:ctrlP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3276600"/>
                <a:ext cx="1295400" cy="1143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5" idx="7"/>
            <a:endCxn id="6" idx="1"/>
          </p:cNvCxnSpPr>
          <p:nvPr/>
        </p:nvCxnSpPr>
        <p:spPr bwMode="auto">
          <a:xfrm flipV="1">
            <a:off x="1858448" y="3848100"/>
            <a:ext cx="1570552" cy="61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4" idx="6"/>
            <a:endCxn id="6" idx="1"/>
          </p:cNvCxnSpPr>
          <p:nvPr/>
        </p:nvCxnSpPr>
        <p:spPr bwMode="auto">
          <a:xfrm>
            <a:off x="1981200" y="2781300"/>
            <a:ext cx="1447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 bwMode="auto">
              <a:xfrm>
                <a:off x="1143000" y="5486400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</a:rPr>
                        <m:t>1</m:t>
                      </m:r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5486400"/>
                <a:ext cx="838200" cy="838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7"/>
            <a:endCxn id="6" idx="1"/>
          </p:cNvCxnSpPr>
          <p:nvPr/>
        </p:nvCxnSpPr>
        <p:spPr bwMode="auto">
          <a:xfrm flipV="1">
            <a:off x="1858448" y="3848100"/>
            <a:ext cx="1570552" cy="1761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 bwMode="auto">
              <a:xfrm>
                <a:off x="6400800" y="3429000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3429000"/>
                <a:ext cx="838200" cy="838200"/>
              </a:xfrm>
              <a:prstGeom prst="ellipse">
                <a:avLst/>
              </a:prstGeom>
              <a:blipFill>
                <a:blip r:embed="rId6"/>
                <a:stretch>
                  <a:fillRect r="-571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 bwMode="auto">
          <a:xfrm>
            <a:off x="4724400" y="38481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2272498">
                <a:off x="2262726" y="28520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72498">
                <a:off x="2262726" y="2852039"/>
                <a:ext cx="838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20346120">
                <a:off x="2037708" y="3790527"/>
                <a:ext cx="8382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6120">
                <a:off x="2037708" y="3790527"/>
                <a:ext cx="838200" cy="3907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8856834">
                <a:off x="2209800" y="485298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6834">
                <a:off x="2209800" y="4852985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309980" y="3349079"/>
                <a:ext cx="5164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80" y="3349079"/>
                <a:ext cx="516488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01" y="1828800"/>
            <a:ext cx="640459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Issue with Perceptrons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data is not linearly separable?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0" y="3124200"/>
            <a:ext cx="2578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1143000" y="23622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36220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 bwMode="auto">
              <a:xfrm>
                <a:off x="1143000" y="38100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81000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 bwMode="auto">
              <a:xfrm>
                <a:off x="1143000" y="48006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</a:rPr>
                        <m:t>1</m:t>
                      </m:r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80060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2895600" y="2705100"/>
            <a:ext cx="990600" cy="723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95600" y="4076700"/>
            <a:ext cx="990600" cy="723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27656" y="3040559"/>
                <a:ext cx="5164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56" y="3040559"/>
                <a:ext cx="516488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 bwMode="auto">
          <a:xfrm>
            <a:off x="4800600" y="3429000"/>
            <a:ext cx="990600" cy="723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7391400" y="34671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346710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 r="-175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0" idx="3"/>
            <a:endCxn id="11" idx="2"/>
          </p:cNvCxnSpPr>
          <p:nvPr/>
        </p:nvCxnSpPr>
        <p:spPr bwMode="auto">
          <a:xfrm>
            <a:off x="5791200" y="3790950"/>
            <a:ext cx="16002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 bwMode="auto">
          <a:xfrm>
            <a:off x="3886200" y="3067050"/>
            <a:ext cx="91440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 bwMode="auto">
          <a:xfrm flipV="1">
            <a:off x="3886200" y="3790950"/>
            <a:ext cx="914400" cy="647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4" idx="6"/>
            <a:endCxn id="7" idx="1"/>
          </p:cNvCxnSpPr>
          <p:nvPr/>
        </p:nvCxnSpPr>
        <p:spPr bwMode="auto">
          <a:xfrm>
            <a:off x="1828800" y="2705100"/>
            <a:ext cx="1066800" cy="361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4" idx="6"/>
            <a:endCxn id="8" idx="1"/>
          </p:cNvCxnSpPr>
          <p:nvPr/>
        </p:nvCxnSpPr>
        <p:spPr bwMode="auto">
          <a:xfrm>
            <a:off x="1828800" y="2705100"/>
            <a:ext cx="1066800" cy="173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5" idx="6"/>
            <a:endCxn id="7" idx="1"/>
          </p:cNvCxnSpPr>
          <p:nvPr/>
        </p:nvCxnSpPr>
        <p:spPr bwMode="auto">
          <a:xfrm flipV="1">
            <a:off x="1828800" y="3067050"/>
            <a:ext cx="1066800" cy="1085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5" idx="6"/>
            <a:endCxn id="8" idx="1"/>
          </p:cNvCxnSpPr>
          <p:nvPr/>
        </p:nvCxnSpPr>
        <p:spPr bwMode="auto">
          <a:xfrm>
            <a:off x="1828800" y="4152900"/>
            <a:ext cx="1066800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6" idx="6"/>
            <a:endCxn id="7" idx="1"/>
          </p:cNvCxnSpPr>
          <p:nvPr/>
        </p:nvCxnSpPr>
        <p:spPr bwMode="auto">
          <a:xfrm flipV="1">
            <a:off x="1828800" y="3067050"/>
            <a:ext cx="1066800" cy="2076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6" idx="6"/>
            <a:endCxn id="8" idx="1"/>
          </p:cNvCxnSpPr>
          <p:nvPr/>
        </p:nvCxnSpPr>
        <p:spPr bwMode="auto">
          <a:xfrm flipV="1">
            <a:off x="1828800" y="4438650"/>
            <a:ext cx="1066800" cy="704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2179883">
                <a:off x="4003259" y="301271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79883">
                <a:off x="4003259" y="3012717"/>
                <a:ext cx="76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19295110">
                <a:off x="3974063" y="4053531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5110">
                <a:off x="3974063" y="4053531"/>
                <a:ext cx="762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223020">
                <a:off x="2087693" y="252118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23020">
                <a:off x="2087693" y="2521188"/>
                <a:ext cx="457200" cy="369332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Activation Functions</a:t>
            </a:r>
            <a:endParaRPr lang="en-US" sz="4000" dirty="0"/>
          </a:p>
        </p:txBody>
      </p:sp>
      <p:cxnSp>
        <p:nvCxnSpPr>
          <p:cNvPr id="25" name="Shape 253"/>
          <p:cNvCxnSpPr/>
          <p:nvPr/>
        </p:nvCxnSpPr>
        <p:spPr>
          <a:xfrm>
            <a:off x="4377576" y="2297907"/>
            <a:ext cx="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4"/>
          <p:cNvCxnSpPr/>
          <p:nvPr/>
        </p:nvCxnSpPr>
        <p:spPr>
          <a:xfrm>
            <a:off x="3204026" y="3256223"/>
            <a:ext cx="23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260"/>
          <p:cNvSpPr/>
          <p:nvPr/>
        </p:nvSpPr>
        <p:spPr>
          <a:xfrm>
            <a:off x="5551230" y="3170881"/>
            <a:ext cx="170699" cy="1706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63"/>
          <p:cNvSpPr/>
          <p:nvPr/>
        </p:nvSpPr>
        <p:spPr>
          <a:xfrm>
            <a:off x="4292230" y="2215280"/>
            <a:ext cx="170699" cy="170699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266"/>
          <p:cNvSpPr txBox="1"/>
          <p:nvPr/>
        </p:nvSpPr>
        <p:spPr>
          <a:xfrm>
            <a:off x="3204036" y="4613592"/>
            <a:ext cx="2557200" cy="12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 smtClean="0"/>
              <a:t>STEP FUNCTION</a:t>
            </a:r>
            <a:endParaRPr lang="en" b="1" dirty="0"/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/>
              <a:t>Used in good old-fashioned perceptron</a:t>
            </a:r>
            <a:endParaRPr lang="en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352800" y="32766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flipV="1">
            <a:off x="4419600" y="2438400"/>
            <a:ext cx="0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4419600" y="2438400"/>
            <a:ext cx="1371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Activation Functions</a:t>
            </a:r>
            <a:endParaRPr lang="en-US" sz="4000" dirty="0"/>
          </a:p>
        </p:txBody>
      </p:sp>
      <p:cxnSp>
        <p:nvCxnSpPr>
          <p:cNvPr id="23" name="Shape 251"/>
          <p:cNvCxnSpPr/>
          <p:nvPr/>
        </p:nvCxnSpPr>
        <p:spPr>
          <a:xfrm>
            <a:off x="1321476" y="2312932"/>
            <a:ext cx="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252"/>
          <p:cNvCxnSpPr/>
          <p:nvPr/>
        </p:nvCxnSpPr>
        <p:spPr>
          <a:xfrm>
            <a:off x="147926" y="3271248"/>
            <a:ext cx="23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253"/>
          <p:cNvCxnSpPr/>
          <p:nvPr/>
        </p:nvCxnSpPr>
        <p:spPr>
          <a:xfrm>
            <a:off x="4377576" y="2297907"/>
            <a:ext cx="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4"/>
          <p:cNvCxnSpPr/>
          <p:nvPr/>
        </p:nvCxnSpPr>
        <p:spPr>
          <a:xfrm>
            <a:off x="3204026" y="3256223"/>
            <a:ext cx="23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255"/>
          <p:cNvCxnSpPr/>
          <p:nvPr/>
        </p:nvCxnSpPr>
        <p:spPr>
          <a:xfrm>
            <a:off x="7582101" y="2312932"/>
            <a:ext cx="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256"/>
          <p:cNvCxnSpPr/>
          <p:nvPr/>
        </p:nvCxnSpPr>
        <p:spPr>
          <a:xfrm>
            <a:off x="6408551" y="3271248"/>
            <a:ext cx="23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257"/>
          <p:cNvCxnSpPr/>
          <p:nvPr/>
        </p:nvCxnSpPr>
        <p:spPr>
          <a:xfrm rot="10800000" flipH="1">
            <a:off x="147926" y="2273682"/>
            <a:ext cx="2454599" cy="18875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" name="Shape 258"/>
          <p:cNvSpPr/>
          <p:nvPr/>
        </p:nvSpPr>
        <p:spPr>
          <a:xfrm>
            <a:off x="3365426" y="2508507"/>
            <a:ext cx="2220000" cy="1466950"/>
          </a:xfrm>
          <a:custGeom>
            <a:avLst/>
            <a:gdLst/>
            <a:ahLst/>
            <a:cxnLst/>
            <a:rect l="0" t="0" r="0" b="0"/>
            <a:pathLst>
              <a:path w="88800" h="58678" extrusionOk="0">
                <a:moveTo>
                  <a:pt x="0" y="58678"/>
                </a:moveTo>
                <a:cubicBezTo>
                  <a:pt x="4759" y="57504"/>
                  <a:pt x="19168" y="60373"/>
                  <a:pt x="28557" y="51637"/>
                </a:cubicBezTo>
                <a:cubicBezTo>
                  <a:pt x="37945" y="42900"/>
                  <a:pt x="46290" y="14865"/>
                  <a:pt x="56331" y="6259"/>
                </a:cubicBezTo>
                <a:cubicBezTo>
                  <a:pt x="66371" y="-2347"/>
                  <a:pt x="83388" y="1043"/>
                  <a:pt x="88800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1" name="Shape 259"/>
          <p:cNvSpPr/>
          <p:nvPr/>
        </p:nvSpPr>
        <p:spPr>
          <a:xfrm>
            <a:off x="2495130" y="3185906"/>
            <a:ext cx="170699" cy="1706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60"/>
          <p:cNvSpPr/>
          <p:nvPr/>
        </p:nvSpPr>
        <p:spPr>
          <a:xfrm>
            <a:off x="5551230" y="3170881"/>
            <a:ext cx="170699" cy="1706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61"/>
          <p:cNvSpPr/>
          <p:nvPr/>
        </p:nvSpPr>
        <p:spPr>
          <a:xfrm>
            <a:off x="8670629" y="3185906"/>
            <a:ext cx="170699" cy="1706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262"/>
          <p:cNvSpPr/>
          <p:nvPr/>
        </p:nvSpPr>
        <p:spPr>
          <a:xfrm>
            <a:off x="1236130" y="2215280"/>
            <a:ext cx="170699" cy="170699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63"/>
          <p:cNvSpPr/>
          <p:nvPr/>
        </p:nvSpPr>
        <p:spPr>
          <a:xfrm>
            <a:off x="4292230" y="2215280"/>
            <a:ext cx="170699" cy="170699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264"/>
          <p:cNvSpPr/>
          <p:nvPr/>
        </p:nvSpPr>
        <p:spPr>
          <a:xfrm>
            <a:off x="7496754" y="2215280"/>
            <a:ext cx="170699" cy="170699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265"/>
          <p:cNvSpPr txBox="1"/>
          <p:nvPr/>
        </p:nvSpPr>
        <p:spPr>
          <a:xfrm>
            <a:off x="135876" y="4639732"/>
            <a:ext cx="2371200" cy="114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LINEAR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like linear regression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(only used for final layer)</a:t>
            </a:r>
          </a:p>
        </p:txBody>
      </p:sp>
      <p:cxnSp>
        <p:nvCxnSpPr>
          <p:cNvPr id="38" name="Shape 267"/>
          <p:cNvCxnSpPr/>
          <p:nvPr/>
        </p:nvCxnSpPr>
        <p:spPr>
          <a:xfrm rot="10800000" flipH="1">
            <a:off x="7600026" y="2327582"/>
            <a:ext cx="1139700" cy="9632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268"/>
          <p:cNvCxnSpPr/>
          <p:nvPr/>
        </p:nvCxnSpPr>
        <p:spPr>
          <a:xfrm rot="10800000">
            <a:off x="6436200" y="3280982"/>
            <a:ext cx="1173600" cy="98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" name="Shape 269"/>
          <p:cNvSpPr txBox="1"/>
          <p:nvPr/>
        </p:nvSpPr>
        <p:spPr>
          <a:xfrm>
            <a:off x="6555201" y="4639732"/>
            <a:ext cx="2053799" cy="114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RECTIFIED LINEAR (ReLU)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Cheap to compute, popular lately</a:t>
            </a:r>
          </a:p>
        </p:txBody>
      </p:sp>
      <p:sp>
        <p:nvSpPr>
          <p:cNvPr id="41" name="Shape 266"/>
          <p:cNvSpPr txBox="1"/>
          <p:nvPr/>
        </p:nvSpPr>
        <p:spPr>
          <a:xfrm>
            <a:off x="3204036" y="4613592"/>
            <a:ext cx="2557200" cy="12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/>
              <a:t>LOGISTIC / SIGMOIDAL / TANH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Smooth, differentiable, saturating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8310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97136"/>
          </a:xfrm>
        </p:spPr>
        <p:txBody>
          <a:bodyPr/>
          <a:lstStyle/>
          <a:p>
            <a:r>
              <a:rPr lang="en-US" dirty="0" smtClean="0"/>
              <a:t>Output can be multi-dimensional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254838" y="3200636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51730" y="3923172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38780" y="4713566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>
            <a:stCxn id="4" idx="6"/>
            <a:endCxn id="11" idx="1"/>
          </p:cNvCxnSpPr>
          <p:nvPr/>
        </p:nvCxnSpPr>
        <p:spPr bwMode="auto">
          <a:xfrm>
            <a:off x="2695434" y="3420934"/>
            <a:ext cx="1072408" cy="463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5" idx="6"/>
            <a:endCxn id="9" idx="1"/>
          </p:cNvCxnSpPr>
          <p:nvPr/>
        </p:nvCxnSpPr>
        <p:spPr bwMode="auto">
          <a:xfrm flipV="1">
            <a:off x="2692326" y="3058149"/>
            <a:ext cx="1078624" cy="1085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3770950" y="283788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 bwMode="auto">
          <a:xfrm flipV="1">
            <a:off x="2679376" y="3058149"/>
            <a:ext cx="1091574" cy="1875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3767842" y="366409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7684" y="443850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77684" y="5164152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25372" y="3492492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stCxn id="6" idx="6"/>
            <a:endCxn id="11" idx="1"/>
          </p:cNvCxnSpPr>
          <p:nvPr/>
        </p:nvCxnSpPr>
        <p:spPr bwMode="auto">
          <a:xfrm flipV="1">
            <a:off x="2679376" y="3884359"/>
            <a:ext cx="1088466" cy="1049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6"/>
            <a:endCxn id="11" idx="1"/>
          </p:cNvCxnSpPr>
          <p:nvPr/>
        </p:nvCxnSpPr>
        <p:spPr bwMode="auto">
          <a:xfrm flipV="1">
            <a:off x="2692326" y="3884359"/>
            <a:ext cx="1075516" cy="259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5" idx="6"/>
            <a:endCxn id="12" idx="1"/>
          </p:cNvCxnSpPr>
          <p:nvPr/>
        </p:nvCxnSpPr>
        <p:spPr bwMode="auto">
          <a:xfrm>
            <a:off x="2692326" y="4143470"/>
            <a:ext cx="1085358" cy="515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5" idx="6"/>
            <a:endCxn id="13" idx="1"/>
          </p:cNvCxnSpPr>
          <p:nvPr/>
        </p:nvCxnSpPr>
        <p:spPr bwMode="auto">
          <a:xfrm>
            <a:off x="2692326" y="4143470"/>
            <a:ext cx="1085358" cy="1240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4" idx="6"/>
            <a:endCxn id="9" idx="1"/>
          </p:cNvCxnSpPr>
          <p:nvPr/>
        </p:nvCxnSpPr>
        <p:spPr bwMode="auto">
          <a:xfrm flipV="1">
            <a:off x="2695434" y="3058149"/>
            <a:ext cx="1075516" cy="36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6" idx="6"/>
            <a:endCxn id="12" idx="1"/>
          </p:cNvCxnSpPr>
          <p:nvPr/>
        </p:nvCxnSpPr>
        <p:spPr bwMode="auto">
          <a:xfrm flipV="1">
            <a:off x="2679376" y="4658769"/>
            <a:ext cx="1098308" cy="275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6" idx="6"/>
            <a:endCxn id="13" idx="1"/>
          </p:cNvCxnSpPr>
          <p:nvPr/>
        </p:nvCxnSpPr>
        <p:spPr bwMode="auto">
          <a:xfrm>
            <a:off x="2679376" y="4933864"/>
            <a:ext cx="1098308" cy="450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4" idx="6"/>
            <a:endCxn id="12" idx="1"/>
          </p:cNvCxnSpPr>
          <p:nvPr/>
        </p:nvCxnSpPr>
        <p:spPr bwMode="auto">
          <a:xfrm>
            <a:off x="2695434" y="3420934"/>
            <a:ext cx="1082250" cy="1237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4" idx="6"/>
            <a:endCxn id="13" idx="1"/>
          </p:cNvCxnSpPr>
          <p:nvPr/>
        </p:nvCxnSpPr>
        <p:spPr bwMode="auto">
          <a:xfrm>
            <a:off x="2695434" y="3420934"/>
            <a:ext cx="1082250" cy="1963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 bwMode="auto">
          <a:xfrm>
            <a:off x="4380044" y="3058149"/>
            <a:ext cx="745328" cy="65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1" idx="3"/>
            <a:endCxn id="14" idx="1"/>
          </p:cNvCxnSpPr>
          <p:nvPr/>
        </p:nvCxnSpPr>
        <p:spPr bwMode="auto">
          <a:xfrm flipV="1">
            <a:off x="4376936" y="3712753"/>
            <a:ext cx="748436" cy="17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2" idx="3"/>
            <a:endCxn id="14" idx="1"/>
          </p:cNvCxnSpPr>
          <p:nvPr/>
        </p:nvCxnSpPr>
        <p:spPr bwMode="auto">
          <a:xfrm flipV="1">
            <a:off x="4386778" y="3712753"/>
            <a:ext cx="738594" cy="946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 bwMode="auto">
          <a:xfrm flipV="1">
            <a:off x="4386778" y="3712753"/>
            <a:ext cx="738594" cy="167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6511984" y="3492418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5708566" y="3699766"/>
            <a:ext cx="832426" cy="1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5135214" y="482404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5" name="Straight Arrow Connector 34"/>
          <p:cNvCxnSpPr>
            <a:stCxn id="9" idx="3"/>
            <a:endCxn id="34" idx="1"/>
          </p:cNvCxnSpPr>
          <p:nvPr/>
        </p:nvCxnSpPr>
        <p:spPr bwMode="auto">
          <a:xfrm>
            <a:off x="4380044" y="3058149"/>
            <a:ext cx="755170" cy="198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1" idx="3"/>
            <a:endCxn id="34" idx="1"/>
          </p:cNvCxnSpPr>
          <p:nvPr/>
        </p:nvCxnSpPr>
        <p:spPr bwMode="auto">
          <a:xfrm>
            <a:off x="4376936" y="3884359"/>
            <a:ext cx="758278" cy="1159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2" idx="3"/>
            <a:endCxn id="34" idx="1"/>
          </p:cNvCxnSpPr>
          <p:nvPr/>
        </p:nvCxnSpPr>
        <p:spPr bwMode="auto">
          <a:xfrm>
            <a:off x="4386778" y="4658769"/>
            <a:ext cx="748436" cy="385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3" idx="3"/>
            <a:endCxn id="34" idx="1"/>
          </p:cNvCxnSpPr>
          <p:nvPr/>
        </p:nvCxnSpPr>
        <p:spPr bwMode="auto">
          <a:xfrm flipV="1">
            <a:off x="4386778" y="5044309"/>
            <a:ext cx="748436" cy="340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5731358" y="5044346"/>
            <a:ext cx="832426" cy="1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6534776" y="4823974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97136"/>
          </a:xfrm>
        </p:spPr>
        <p:txBody>
          <a:bodyPr/>
          <a:lstStyle/>
          <a:p>
            <a:r>
              <a:rPr lang="en-US" sz="2400" u="sng" dirty="0" smtClean="0"/>
              <a:t>Theorem</a:t>
            </a:r>
            <a:r>
              <a:rPr lang="en-US" sz="2400" dirty="0" smtClean="0"/>
              <a:t>: 2-layer NNs with </a:t>
            </a:r>
            <a:r>
              <a:rPr lang="en-US" sz="2400" i="1" dirty="0" smtClean="0"/>
              <a:t>sigmoid</a:t>
            </a:r>
            <a:r>
              <a:rPr lang="en-US" sz="2400" dirty="0" smtClean="0"/>
              <a:t> activation functions can approximate any other function</a:t>
            </a:r>
          </a:p>
          <a:p>
            <a:pPr lvl="1"/>
            <a:r>
              <a:rPr lang="en-US" sz="800" dirty="0" smtClean="0"/>
              <a:t>(Kurt </a:t>
            </a:r>
            <a:r>
              <a:rPr lang="en-US" sz="800" dirty="0" err="1" smtClean="0"/>
              <a:t>Hornik</a:t>
            </a:r>
            <a:r>
              <a:rPr lang="en-US" sz="800" dirty="0" smtClean="0"/>
              <a:t>: Approximation Capabilities of </a:t>
            </a:r>
            <a:r>
              <a:rPr lang="en-US" sz="800" dirty="0" err="1" smtClean="0"/>
              <a:t>MultiLayer</a:t>
            </a:r>
            <a:r>
              <a:rPr lang="en-US" sz="800" dirty="0" smtClean="0"/>
              <a:t> </a:t>
            </a:r>
            <a:r>
              <a:rPr lang="en-US" sz="800" dirty="0" err="1" smtClean="0"/>
              <a:t>FeedForward</a:t>
            </a:r>
            <a:r>
              <a:rPr lang="en-US" sz="800" dirty="0" smtClean="0"/>
              <a:t> Networks, 1991)</a:t>
            </a:r>
            <a:endParaRPr lang="en-US" sz="800" dirty="0"/>
          </a:p>
        </p:txBody>
      </p:sp>
      <p:sp>
        <p:nvSpPr>
          <p:cNvPr id="4" name="Oval 3"/>
          <p:cNvSpPr/>
          <p:nvPr/>
        </p:nvSpPr>
        <p:spPr bwMode="auto">
          <a:xfrm>
            <a:off x="2254838" y="3796706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51730" y="4519242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38780" y="5309636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>
            <a:stCxn id="4" idx="6"/>
            <a:endCxn id="11" idx="1"/>
          </p:cNvCxnSpPr>
          <p:nvPr/>
        </p:nvCxnSpPr>
        <p:spPr bwMode="auto">
          <a:xfrm>
            <a:off x="2695434" y="4017004"/>
            <a:ext cx="1072408" cy="463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5" idx="6"/>
            <a:endCxn id="9" idx="1"/>
          </p:cNvCxnSpPr>
          <p:nvPr/>
        </p:nvCxnSpPr>
        <p:spPr bwMode="auto">
          <a:xfrm flipV="1">
            <a:off x="2692326" y="3654219"/>
            <a:ext cx="1078624" cy="1085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3770950" y="343395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 bwMode="auto">
          <a:xfrm flipV="1">
            <a:off x="2679376" y="3654219"/>
            <a:ext cx="1091574" cy="1875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3767842" y="426016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7684" y="503457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77684" y="5760222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25372" y="4088562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stCxn id="6" idx="6"/>
            <a:endCxn id="11" idx="1"/>
          </p:cNvCxnSpPr>
          <p:nvPr/>
        </p:nvCxnSpPr>
        <p:spPr bwMode="auto">
          <a:xfrm flipV="1">
            <a:off x="2679376" y="4480429"/>
            <a:ext cx="1088466" cy="1049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6"/>
            <a:endCxn id="11" idx="1"/>
          </p:cNvCxnSpPr>
          <p:nvPr/>
        </p:nvCxnSpPr>
        <p:spPr bwMode="auto">
          <a:xfrm flipV="1">
            <a:off x="2692326" y="4480429"/>
            <a:ext cx="1075516" cy="259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5" idx="6"/>
            <a:endCxn id="12" idx="1"/>
          </p:cNvCxnSpPr>
          <p:nvPr/>
        </p:nvCxnSpPr>
        <p:spPr bwMode="auto">
          <a:xfrm>
            <a:off x="2692326" y="4739540"/>
            <a:ext cx="1085358" cy="515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5" idx="6"/>
            <a:endCxn id="13" idx="1"/>
          </p:cNvCxnSpPr>
          <p:nvPr/>
        </p:nvCxnSpPr>
        <p:spPr bwMode="auto">
          <a:xfrm>
            <a:off x="2692326" y="4739540"/>
            <a:ext cx="1085358" cy="1240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4" idx="6"/>
            <a:endCxn id="9" idx="1"/>
          </p:cNvCxnSpPr>
          <p:nvPr/>
        </p:nvCxnSpPr>
        <p:spPr bwMode="auto">
          <a:xfrm flipV="1">
            <a:off x="2695434" y="3654219"/>
            <a:ext cx="1075516" cy="36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6" idx="6"/>
            <a:endCxn id="12" idx="1"/>
          </p:cNvCxnSpPr>
          <p:nvPr/>
        </p:nvCxnSpPr>
        <p:spPr bwMode="auto">
          <a:xfrm flipV="1">
            <a:off x="2679376" y="5254839"/>
            <a:ext cx="1098308" cy="275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6" idx="6"/>
            <a:endCxn id="13" idx="1"/>
          </p:cNvCxnSpPr>
          <p:nvPr/>
        </p:nvCxnSpPr>
        <p:spPr bwMode="auto">
          <a:xfrm>
            <a:off x="2679376" y="5529934"/>
            <a:ext cx="1098308" cy="450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4" idx="6"/>
            <a:endCxn id="12" idx="1"/>
          </p:cNvCxnSpPr>
          <p:nvPr/>
        </p:nvCxnSpPr>
        <p:spPr bwMode="auto">
          <a:xfrm>
            <a:off x="2695434" y="4017004"/>
            <a:ext cx="1082250" cy="1237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4" idx="6"/>
            <a:endCxn id="13" idx="1"/>
          </p:cNvCxnSpPr>
          <p:nvPr/>
        </p:nvCxnSpPr>
        <p:spPr bwMode="auto">
          <a:xfrm>
            <a:off x="2695434" y="4017004"/>
            <a:ext cx="1082250" cy="1963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 bwMode="auto">
          <a:xfrm>
            <a:off x="4380044" y="3654219"/>
            <a:ext cx="745328" cy="65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1" idx="3"/>
            <a:endCxn id="14" idx="1"/>
          </p:cNvCxnSpPr>
          <p:nvPr/>
        </p:nvCxnSpPr>
        <p:spPr bwMode="auto">
          <a:xfrm flipV="1">
            <a:off x="4376936" y="4308823"/>
            <a:ext cx="748436" cy="17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2" idx="3"/>
            <a:endCxn id="14" idx="1"/>
          </p:cNvCxnSpPr>
          <p:nvPr/>
        </p:nvCxnSpPr>
        <p:spPr bwMode="auto">
          <a:xfrm flipV="1">
            <a:off x="4386778" y="4308823"/>
            <a:ext cx="738594" cy="946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 bwMode="auto">
          <a:xfrm flipV="1">
            <a:off x="4386778" y="4308823"/>
            <a:ext cx="738594" cy="167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6511984" y="4088488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5708566" y="4295836"/>
            <a:ext cx="832426" cy="1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5135214" y="542011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5" name="Straight Arrow Connector 34"/>
          <p:cNvCxnSpPr>
            <a:stCxn id="9" idx="3"/>
            <a:endCxn id="34" idx="1"/>
          </p:cNvCxnSpPr>
          <p:nvPr/>
        </p:nvCxnSpPr>
        <p:spPr bwMode="auto">
          <a:xfrm>
            <a:off x="4380044" y="3654219"/>
            <a:ext cx="755170" cy="198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1" idx="3"/>
            <a:endCxn id="34" idx="1"/>
          </p:cNvCxnSpPr>
          <p:nvPr/>
        </p:nvCxnSpPr>
        <p:spPr bwMode="auto">
          <a:xfrm>
            <a:off x="4376936" y="4480429"/>
            <a:ext cx="758278" cy="1159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2" idx="3"/>
            <a:endCxn id="34" idx="1"/>
          </p:cNvCxnSpPr>
          <p:nvPr/>
        </p:nvCxnSpPr>
        <p:spPr bwMode="auto">
          <a:xfrm>
            <a:off x="4386778" y="5254839"/>
            <a:ext cx="748436" cy="385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3" idx="3"/>
            <a:endCxn id="34" idx="1"/>
          </p:cNvCxnSpPr>
          <p:nvPr/>
        </p:nvCxnSpPr>
        <p:spPr bwMode="auto">
          <a:xfrm flipV="1">
            <a:off x="4386778" y="5640379"/>
            <a:ext cx="748436" cy="340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5731358" y="5640416"/>
            <a:ext cx="832426" cy="1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6534776" y="5420044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8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deep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what </a:t>
            </a:r>
            <a:r>
              <a:rPr lang="en-US" i="1" dirty="0" smtClean="0"/>
              <a:t>is</a:t>
            </a:r>
            <a:r>
              <a:rPr lang="en-US" dirty="0" smtClean="0"/>
              <a:t> a neural network?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Image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Sentiment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40677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</a:t>
            </a:r>
            <a:r>
              <a:rPr lang="en-US" dirty="0" err="1"/>
              <a:t>S</a:t>
            </a:r>
            <a:r>
              <a:rPr lang="en-US" dirty="0" err="1" smtClean="0"/>
              <a:t>oftmax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Generalization of logistic function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	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Used for multi-class prediction</a:t>
                </a:r>
              </a:p>
              <a:p>
                <a:r>
                  <a:rPr lang="en-US" dirty="0" smtClean="0"/>
                  <a:t>Another activation function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 b="-10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</a:t>
            </a:r>
            <a:r>
              <a:rPr lang="en-US" dirty="0" smtClean="0"/>
              <a:t>One-Hot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to a multi-class matrix</a:t>
                </a:r>
              </a:p>
              <a:p>
                <a:r>
                  <a:rPr lang="en-US" dirty="0" smtClean="0"/>
                  <a:t>Ex: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goes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Every row is a sample</a:t>
                </a:r>
              </a:p>
              <a:p>
                <a:r>
                  <a:rPr lang="en-US" dirty="0" smtClean="0"/>
                  <a:t>Every column represents a given class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38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4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Cross-Entropy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Extension of log loss to multi-class setting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08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MLPs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optimize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Define: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Goal: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038" b="-2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2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return to our simple perceptron</a:t>
                </a:r>
              </a:p>
              <a:p>
                <a:r>
                  <a:rPr lang="en-US" dirty="0" smtClean="0"/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we want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⋯,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 b="-22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5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using the chain rule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 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7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	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≡"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learning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Iterate until convergence</a:t>
                </a:r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 b="-23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3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80" y="1579518"/>
            <a:ext cx="8229600" cy="3886200"/>
          </a:xfrm>
        </p:spPr>
        <p:txBody>
          <a:bodyPr/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Backbone of deep learning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Opportunities for </a:t>
            </a:r>
            <a:r>
              <a:rPr lang="en" b="1" dirty="0" smtClean="0"/>
              <a:t>parallelism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endParaRPr lang="en" b="1" dirty="0" smtClean="0"/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Painful to implement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www.youtube.com/watch?v=6KeG_i8CWE8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with </a:t>
            </a:r>
            <a:r>
              <a:rPr lang="en-US" dirty="0" err="1" smtClean="0"/>
              <a:t>ConvNets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Based on:</a:t>
            </a:r>
          </a:p>
          <a:p>
            <a:r>
              <a:rPr lang="en-US" sz="1600" dirty="0" smtClean="0">
                <a:hlinkClick r:id="rId3"/>
              </a:rPr>
              <a:t>https://adeshpande3.github.io/adeshpande3.github.io/A-Beginner's-Guide-To-Understanding-Convolutional-Neural-Networks/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78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De-mystify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common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techniques to real-world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Highlight additional resources for further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0" y="1782426"/>
            <a:ext cx="1927961" cy="1444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4" y="5014746"/>
            <a:ext cx="1920166" cy="1451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218" y="3350116"/>
            <a:ext cx="1935569" cy="141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88" y="3447796"/>
            <a:ext cx="1975048" cy="1307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868" y="1845918"/>
            <a:ext cx="2079014" cy="137847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 flipV="1">
            <a:off x="2695582" y="2567751"/>
            <a:ext cx="544122" cy="24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2718448" y="4106655"/>
            <a:ext cx="544122" cy="24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705424" y="5713417"/>
            <a:ext cx="544122" cy="24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6644888" y="2564643"/>
            <a:ext cx="544122" cy="24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6447382" y="4051673"/>
            <a:ext cx="544122" cy="24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8818" y="5020666"/>
            <a:ext cx="2172001" cy="1445368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3"/>
          </p:cNvCxnSpPr>
          <p:nvPr/>
        </p:nvCxnSpPr>
        <p:spPr bwMode="auto">
          <a:xfrm flipV="1">
            <a:off x="6740819" y="5740390"/>
            <a:ext cx="671597" cy="2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529040" y="5481242"/>
            <a:ext cx="161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tell me: cat or dog?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263420" y="4872222"/>
            <a:ext cx="4763956" cy="176223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39704" y="234749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Dog=1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276600" y="388620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Cat=0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200400" y="548640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Dog=1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162800" y="236220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Cat=0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6973504" y="381000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Dog=1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for Image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s-IS" dirty="0" smtClean="0"/>
                  <a:t>Input dimension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256×256×3≈200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s-IS" dirty="0" smtClean="0"/>
              </a:p>
              <a:p>
                <a:r>
                  <a:rPr lang="en-US" dirty="0" smtClean="0"/>
                  <a:t>Challenges: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omputationally intensive</a:t>
                </a:r>
              </a:p>
              <a:p>
                <a:pPr lvl="1"/>
                <a:r>
                  <a:rPr lang="en-US" dirty="0" smtClean="0"/>
                  <a:t>Prone to over-fitting</a:t>
                </a:r>
              </a:p>
              <a:p>
                <a:pPr lvl="1"/>
                <a:r>
                  <a:rPr lang="en-US" dirty="0" smtClean="0"/>
                  <a:t>Would require enormous amount of data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</a:t>
            </a:r>
            <a:endParaRPr lang="en-US" dirty="0"/>
          </a:p>
        </p:txBody>
      </p:sp>
      <p:pic>
        <p:nvPicPr>
          <p:cNvPr id="1026" name="Picture 2" descr="Image result for mn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66" y="1981200"/>
            <a:ext cx="639446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1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</a:t>
            </a:r>
            <a:r>
              <a:rPr lang="en" dirty="0" smtClean="0"/>
              <a:t>2 </a:t>
            </a:r>
            <a:r>
              <a:rPr lang="en" dirty="0"/>
              <a:t>- </a:t>
            </a:r>
            <a:r>
              <a:rPr lang="en-US" dirty="0" smtClean="0"/>
              <a:t>MNIST</a:t>
            </a:r>
            <a:endParaRPr lang="en" dirty="0"/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333472" y="1676400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40000"/>
              </a:lnSpc>
              <a:spcBef>
                <a:spcPts val="0"/>
              </a:spcBef>
            </a:pPr>
            <a:r>
              <a:rPr lang="en" b="1" dirty="0"/>
              <a:t>Goal</a:t>
            </a:r>
            <a:r>
              <a:rPr lang="en" dirty="0" smtClean="0"/>
              <a:t>: Identify hand-written digits from an image</a:t>
            </a:r>
          </a:p>
          <a:p>
            <a:pPr marL="457200" lvl="0" indent="-228600" rtl="0">
              <a:lnSpc>
                <a:spcPct val="140000"/>
              </a:lnSpc>
              <a:spcBef>
                <a:spcPts val="0"/>
              </a:spcBef>
            </a:pPr>
            <a:r>
              <a:rPr lang="en" dirty="0" smtClean="0"/>
              <a:t>Understand intuitively how convolutional networks operate</a:t>
            </a:r>
          </a:p>
        </p:txBody>
      </p:sp>
    </p:spTree>
    <p:extLst>
      <p:ext uri="{BB962C8B-B14F-4D97-AF65-F5344CB8AC3E}">
        <p14:creationId xmlns:p14="http://schemas.microsoft.com/office/powerpoint/2010/main" val="26797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86000"/>
            <a:ext cx="1612900" cy="14605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86000"/>
            <a:ext cx="939800" cy="8001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6858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7244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86000"/>
            <a:ext cx="1612900" cy="14605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86000"/>
            <a:ext cx="939800" cy="800100"/>
          </a:xfrm>
          <a:prstGeom prst="rect">
            <a:avLst/>
          </a:prstGeom>
        </p:spPr>
      </p:pic>
      <p:pic>
        <p:nvPicPr>
          <p:cNvPr id="146" name="Picture 145" descr="convolution_schematic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14800"/>
            <a:ext cx="3403600" cy="24892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6858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7244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The intuition</a:t>
            </a:r>
            <a:endParaRPr lang="en-US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" y="2259800"/>
            <a:ext cx="7924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the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curve detector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8" y="3225426"/>
            <a:ext cx="8191500" cy="2908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4250470" y="4548250"/>
            <a:ext cx="881192" cy="145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043122" y="6232786"/>
            <a:ext cx="449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matrix will have a large value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the intuition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464" y="2333208"/>
            <a:ext cx="2971800" cy="18161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615476" y="3369060"/>
            <a:ext cx="881192" cy="145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343378" y="4898122"/>
            <a:ext cx="431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Conversely, the output matrix will have a </a:t>
            </a:r>
          </a:p>
          <a:p>
            <a:r>
              <a:rPr lang="en-US" dirty="0"/>
              <a:t>z</a:t>
            </a:r>
            <a:r>
              <a:rPr lang="en-US" dirty="0" smtClean="0"/>
              <a:t>ero value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sz="2400" dirty="0" smtClean="0"/>
              <a:t>Different filters (each acting as a feature detector) produce a feature map</a:t>
            </a:r>
          </a:p>
          <a:p>
            <a:r>
              <a:rPr lang="en-US" sz="2400" i="1" dirty="0" smtClean="0"/>
              <a:t>Shallow</a:t>
            </a:r>
            <a:r>
              <a:rPr lang="en-US" sz="2400" dirty="0" smtClean="0"/>
              <a:t> layers detect </a:t>
            </a:r>
            <a:r>
              <a:rPr lang="en-US" sz="2400" i="1" dirty="0" smtClean="0"/>
              <a:t>low-level </a:t>
            </a:r>
            <a:r>
              <a:rPr lang="en-US" sz="2400" dirty="0" smtClean="0"/>
              <a:t>features</a:t>
            </a:r>
          </a:p>
          <a:p>
            <a:r>
              <a:rPr lang="en-US" sz="2400" i="1" dirty="0" smtClean="0"/>
              <a:t>Deeper</a:t>
            </a:r>
            <a:r>
              <a:rPr lang="en-US" sz="2400" dirty="0" smtClean="0"/>
              <a:t> layers learn more </a:t>
            </a:r>
            <a:r>
              <a:rPr lang="en-US" sz="2400" i="1" dirty="0" smtClean="0"/>
              <a:t>complicated</a:t>
            </a:r>
            <a:r>
              <a:rPr lang="en-US" sz="2400" dirty="0" smtClean="0"/>
              <a:t> features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44" y="3340100"/>
            <a:ext cx="3429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ush finding nemo exit budd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80" y="1981200"/>
            <a:ext cx="617004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Pooling layers in CNN, deep structures</a:t>
            </a:r>
          </a:p>
        </p:txBody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311672" y="2158642"/>
            <a:ext cx="8520599" cy="198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Maybe a filter learns to detect </a:t>
            </a:r>
            <a:r>
              <a:rPr lang="en" sz="2400" b="1" dirty="0"/>
              <a:t>eyes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Precise location of eye is maybe unimportant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400" dirty="0"/>
              <a:t>Use a </a:t>
            </a:r>
            <a:r>
              <a:rPr lang="en" sz="2400" b="1" dirty="0"/>
              <a:t>pooling</a:t>
            </a:r>
            <a:r>
              <a:rPr lang="en" sz="2400" dirty="0"/>
              <a:t> layer to downsample</a:t>
            </a:r>
          </a:p>
        </p:txBody>
      </p:sp>
      <p:sp>
        <p:nvSpPr>
          <p:cNvPr id="886" name="Shape 886"/>
          <p:cNvSpPr/>
          <p:nvPr/>
        </p:nvSpPr>
        <p:spPr>
          <a:xfrm>
            <a:off x="7367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736700" y="40986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736700" y="45174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736700" y="49362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736700" y="53550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736700" y="57738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10508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050800" y="40986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050800" y="45174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050800" y="49362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050800" y="53550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1050800" y="5773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3649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1364900" y="40986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1364900" y="45174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1364900" y="49362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1364900" y="53550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364900" y="57738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1679000" y="36798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1679000" y="40986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1679000" y="45174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1679000" y="49362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1679000" y="53550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679000" y="5773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19931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993100" y="40986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1993100" y="45174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1993100" y="49362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1993100" y="53550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1993100" y="5773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23072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2307200" y="40986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2307200" y="45174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2307200" y="49362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2307200" y="53550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2307200" y="57738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2" name="Shape 922"/>
          <p:cNvSpPr txBox="1"/>
          <p:nvPr/>
        </p:nvSpPr>
        <p:spPr>
          <a:xfrm>
            <a:off x="736700" y="6192672"/>
            <a:ext cx="1884599" cy="88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CONVOLUTION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OUTPUT</a:t>
            </a:r>
          </a:p>
        </p:txBody>
      </p:sp>
      <p:sp>
        <p:nvSpPr>
          <p:cNvPr id="923" name="Shape 923"/>
          <p:cNvSpPr/>
          <p:nvPr/>
        </p:nvSpPr>
        <p:spPr>
          <a:xfrm>
            <a:off x="4128037" y="4511872"/>
            <a:ext cx="314099" cy="4187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4128037" y="4930672"/>
            <a:ext cx="314099" cy="4187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4442137" y="4511872"/>
            <a:ext cx="314099" cy="4187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4442137" y="4930672"/>
            <a:ext cx="314099" cy="4187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 txBox="1"/>
          <p:nvPr/>
        </p:nvSpPr>
        <p:spPr>
          <a:xfrm>
            <a:off x="3476687" y="6192672"/>
            <a:ext cx="1884599" cy="88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2x2 MAX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POOL</a:t>
            </a:r>
          </a:p>
        </p:txBody>
      </p:sp>
      <p:sp>
        <p:nvSpPr>
          <p:cNvPr id="928" name="Shape 928"/>
          <p:cNvSpPr/>
          <p:nvPr/>
        </p:nvSpPr>
        <p:spPr>
          <a:xfrm>
            <a:off x="2970699" y="4517472"/>
            <a:ext cx="732600" cy="826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5309086" y="4517472"/>
            <a:ext cx="732600" cy="826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6530774" y="3679871"/>
            <a:ext cx="674400" cy="8375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6530774" y="4517472"/>
            <a:ext cx="674400" cy="8375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6530774" y="5355072"/>
            <a:ext cx="674400" cy="8375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7205290" y="3679871"/>
            <a:ext cx="674400" cy="8375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7205290" y="4517472"/>
            <a:ext cx="674400" cy="8375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7205290" y="5355072"/>
            <a:ext cx="674400" cy="8375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7879807" y="3679871"/>
            <a:ext cx="674400" cy="8375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7879807" y="4517472"/>
            <a:ext cx="674400" cy="8375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7879807" y="5355072"/>
            <a:ext cx="674400" cy="8375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 txBox="1"/>
          <p:nvPr/>
        </p:nvSpPr>
        <p:spPr>
          <a:xfrm>
            <a:off x="6530775" y="6192672"/>
            <a:ext cx="2023499" cy="88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POOLING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123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Dropout - cheap regularization for ANN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311701" y="6271501"/>
            <a:ext cx="8832299" cy="5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http://jmlr.org/papers/volume15/srivastava14a/srivastava14a.pdf</a:t>
            </a:r>
          </a:p>
        </p:txBody>
      </p:sp>
      <p:pic>
        <p:nvPicPr>
          <p:cNvPr id="3" name="Picture 2" descr="Screen Shot 2017-01-23 at 4.20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4153120" cy="3200400"/>
          </a:xfrm>
          <a:prstGeom prst="rect">
            <a:avLst/>
          </a:prstGeom>
        </p:spPr>
      </p:pic>
      <p:pic>
        <p:nvPicPr>
          <p:cNvPr id="1026" name="Picture 2" descr="Image result for dropout neural net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27" y="3078361"/>
            <a:ext cx="4467673" cy="222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ingredients of </a:t>
            </a:r>
            <a:r>
              <a:rPr lang="en-US" dirty="0" err="1" smtClean="0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Lots of layers... more usually perform better!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Most commonly used: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Fully Connected Layers </a:t>
            </a:r>
            <a:endParaRPr lang="en-US" sz="2400" dirty="0" smtClean="0"/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Convolution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9716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Early ConvNet: “LeNet-5”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2070301" y="6173433"/>
            <a:ext cx="50033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http://deeplearning.net/tutorial/lenet.html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600"/>
            <a:ext cx="9144000" cy="21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16" y="945930"/>
            <a:ext cx="7832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493"/>
          <p:cNvSpPr txBox="1"/>
          <p:nvPr/>
        </p:nvSpPr>
        <p:spPr>
          <a:xfrm>
            <a:off x="-189832" y="3259155"/>
            <a:ext cx="1279200" cy="91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“LeNet”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1998:</a:t>
            </a:r>
          </a:p>
        </p:txBody>
      </p:sp>
      <p:sp>
        <p:nvSpPr>
          <p:cNvPr id="4" name="Shape 494"/>
          <p:cNvSpPr txBox="1"/>
          <p:nvPr/>
        </p:nvSpPr>
        <p:spPr>
          <a:xfrm>
            <a:off x="1640668" y="3259155"/>
            <a:ext cx="1609499" cy="91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“AlexNet”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/>
              <a:t>2012:</a:t>
            </a:r>
          </a:p>
        </p:txBody>
      </p:sp>
      <p:pic>
        <p:nvPicPr>
          <p:cNvPr id="5" name="Shape 4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187" y="945930"/>
            <a:ext cx="3753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96"/>
          <p:cNvSpPr txBox="1"/>
          <p:nvPr/>
        </p:nvSpPr>
        <p:spPr>
          <a:xfrm>
            <a:off x="3529118" y="3259155"/>
            <a:ext cx="2094000" cy="91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“GoogLeNet”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/>
              <a:t>2014:</a:t>
            </a:r>
          </a:p>
        </p:txBody>
      </p:sp>
      <p:pic>
        <p:nvPicPr>
          <p:cNvPr id="7" name="Shape 4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116" y="945930"/>
            <a:ext cx="356353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98"/>
          <p:cNvSpPr txBox="1"/>
          <p:nvPr/>
        </p:nvSpPr>
        <p:spPr>
          <a:xfrm>
            <a:off x="6544918" y="3259155"/>
            <a:ext cx="2094000" cy="91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“Inception v3”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/>
              <a:t>2015:</a:t>
            </a:r>
          </a:p>
        </p:txBody>
      </p:sp>
      <p:pic>
        <p:nvPicPr>
          <p:cNvPr id="9" name="Shape 4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4749" y="945930"/>
            <a:ext cx="215587" cy="51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500"/>
          <p:cNvSpPr txBox="1"/>
          <p:nvPr/>
        </p:nvSpPr>
        <p:spPr>
          <a:xfrm>
            <a:off x="6106918" y="4869830"/>
            <a:ext cx="2531999" cy="110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Source: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http://josephpcohen.com/w/visualizing-cnn-architectures-side-by-side-with-mxnet/</a:t>
            </a:r>
          </a:p>
        </p:txBody>
      </p:sp>
    </p:spTree>
    <p:extLst>
      <p:ext uri="{BB962C8B-B14F-4D97-AF65-F5344CB8AC3E}">
        <p14:creationId xmlns:p14="http://schemas.microsoft.com/office/powerpoint/2010/main" val="3067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with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90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Natural Language Processing (NLP)?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of computers to understand human language</a:t>
            </a:r>
          </a:p>
          <a:p>
            <a:r>
              <a:rPr lang="en-US" dirty="0" smtClean="0"/>
              <a:t>Abundant quantities of data</a:t>
            </a:r>
          </a:p>
          <a:p>
            <a:r>
              <a:rPr lang="en-US" dirty="0" smtClean="0"/>
              <a:t>Wide range of use cases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</a:p>
          <a:p>
            <a:r>
              <a:rPr lang="en-US" dirty="0" smtClean="0"/>
              <a:t>Hard-coded rules</a:t>
            </a:r>
          </a:p>
          <a:p>
            <a:r>
              <a:rPr lang="en-US" dirty="0" smtClean="0"/>
              <a:t>One-hot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Breakthrough: Word2Vec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800" dirty="0"/>
                  <a:t>Given a text corpus, embed words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" sz="2800" dirty="0"/>
              </a:p>
              <a:p>
                <a:pPr marL="457200" lvl="0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800" dirty="0"/>
                  <a:t>“Similar” words should be “close” in this space</a:t>
                </a:r>
              </a:p>
              <a:p>
                <a:pPr marL="457200" lvl="0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800" dirty="0"/>
                  <a:t>Use a (fairly simple) neural network to </a:t>
                </a:r>
                <a:r>
                  <a:rPr lang="en" sz="2800" dirty="0" smtClean="0"/>
                  <a:t>encode</a:t>
                </a:r>
              </a:p>
              <a:p>
                <a:pPr marL="457200" lvl="0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800" dirty="0" smtClean="0"/>
                  <a:t>Results:</a:t>
                </a:r>
              </a:p>
              <a:p>
                <a:pPr marL="857250" lvl="1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400" dirty="0" smtClean="0"/>
                  <a:t>Paper: </a:t>
                </a:r>
                <a:r>
                  <a:rPr lang="en" sz="2400" dirty="0"/>
                  <a:t>: </a:t>
                </a:r>
                <a:r>
                  <a:rPr lang="en" sz="2400" u="sng" dirty="0">
                    <a:solidFill>
                      <a:schemeClr val="hlink"/>
                    </a:solidFill>
                    <a:hlinkClick r:id="rId2"/>
                  </a:rPr>
                  <a:t>http://arxiv.org/pdf/1301.3781.pdf</a:t>
                </a:r>
                <a:endParaRPr lang="en" sz="2400" dirty="0" smtClean="0"/>
              </a:p>
              <a:p>
                <a:pPr marL="857250" lvl="1" indent="-228600">
                  <a:lnSpc>
                    <a:spcPct val="150000"/>
                  </a:lnSpc>
                  <a:spcBef>
                    <a:spcPts val="0"/>
                  </a:spcBef>
                </a:pPr>
                <a:endParaRPr lang="e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00" y="64167"/>
            <a:ext cx="8115300" cy="3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139051" y="4268567"/>
            <a:ext cx="8490599" cy="25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PARIS  -  FRANCE  +  ITALY  =  ROME</a:t>
            </a: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JAPAN  -  SUSHI  +  GERMANY  =  BRATWURST</a:t>
            </a: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BIG  -  BIGGER  +  COLD  =  COLDER</a:t>
            </a:r>
          </a:p>
        </p:txBody>
      </p:sp>
    </p:spTree>
    <p:extLst>
      <p:ext uri="{BB962C8B-B14F-4D97-AF65-F5344CB8AC3E}">
        <p14:creationId xmlns:p14="http://schemas.microsoft.com/office/powerpoint/2010/main" val="26089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words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-dimensional vectors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Number of words in vocabulary</a:t>
                </a:r>
              </a:p>
              <a:p>
                <a:pPr lvl="1"/>
                <a:r>
                  <a:rPr lang="en-US" dirty="0" smtClean="0"/>
                  <a:t>Similar to principal component analysis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Learn representation via gradient descent</a:t>
                </a:r>
              </a:p>
              <a:p>
                <a:endParaRPr lang="en-US" dirty="0"/>
              </a:p>
              <a:p>
                <a:r>
                  <a:rPr lang="en-US" dirty="0" smtClean="0"/>
                  <a:t>Use embedding for other various tasks</a:t>
                </a:r>
              </a:p>
              <a:p>
                <a:pPr lvl="1"/>
                <a:r>
                  <a:rPr lang="en-US" dirty="0" smtClean="0"/>
                  <a:t>Sentiment analysis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30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 emotion from text</a:t>
            </a:r>
            <a:endParaRPr lang="en-US" dirty="0"/>
          </a:p>
          <a:p>
            <a:r>
              <a:rPr lang="en-US" dirty="0" smtClean="0"/>
              <a:t>Wide number of use cases:</a:t>
            </a:r>
          </a:p>
          <a:p>
            <a:pPr lvl="1"/>
            <a:r>
              <a:rPr lang="en-US" dirty="0" smtClean="0"/>
              <a:t>Product reviews</a:t>
            </a:r>
          </a:p>
          <a:p>
            <a:pPr lvl="1"/>
            <a:r>
              <a:rPr lang="en-US" dirty="0" smtClean="0"/>
              <a:t>Market analysis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990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3: IMDB Sentiment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2285999"/>
                <a:ext cx="8520599" cy="38058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0,000</m:t>
                    </m:r>
                  </m:oMath>
                </a14:m>
                <a:r>
                  <a:rPr lang="en-US" dirty="0" smtClean="0"/>
                  <a:t> reviews of polarizing movies</a:t>
                </a:r>
              </a:p>
              <a:p>
                <a:r>
                  <a:rPr lang="en-US" dirty="0" smtClean="0"/>
                  <a:t>Goal: classify review as positive or negative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2285999"/>
                <a:ext cx="8520599" cy="3805833"/>
              </a:xfrm>
              <a:blipFill>
                <a:blip r:embed="rId2"/>
                <a:stretch>
                  <a:fillRect l="-930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2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www.youtube.com/watch?v=iRqypM7jb5Y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89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Enormous hyper-parameter space</a:t>
            </a:r>
          </a:p>
          <a:p>
            <a:r>
              <a:rPr lang="en-US" dirty="0" smtClean="0"/>
              <a:t>Where to start?</a:t>
            </a:r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arxiv.org/pdf/1206.5533v2.pdf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consensus in the field</a:t>
            </a:r>
          </a:p>
          <a:p>
            <a:r>
              <a:rPr lang="en-US" dirty="0" smtClean="0"/>
              <a:t>Often problem dependent</a:t>
            </a:r>
          </a:p>
          <a:p>
            <a:r>
              <a:rPr lang="en-US" dirty="0" smtClean="0"/>
              <a:t>Difficult to know beforehand</a:t>
            </a:r>
          </a:p>
          <a:p>
            <a:r>
              <a:rPr lang="en-US" dirty="0" smtClean="0"/>
              <a:t>General thoughts: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Number of layers</a:t>
            </a:r>
          </a:p>
          <a:p>
            <a:pPr lvl="1"/>
            <a:r>
              <a:rPr lang="en-US" dirty="0" smtClean="0"/>
              <a:t>Number of hidden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 vs. random search?</a:t>
            </a:r>
          </a:p>
          <a:p>
            <a:pPr lvl="1"/>
            <a:r>
              <a:rPr lang="en-US" dirty="0" smtClean="0"/>
              <a:t>Almost always random search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Explore more values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Coarse to fine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courses:</a:t>
            </a:r>
          </a:p>
          <a:p>
            <a:pPr lvl="1"/>
            <a:r>
              <a:rPr lang="en-US" dirty="0" smtClean="0"/>
              <a:t>Andrew Ng: Coursera – five classes on neural networks</a:t>
            </a:r>
          </a:p>
          <a:p>
            <a:pPr lvl="1"/>
            <a:r>
              <a:rPr lang="en-US" dirty="0" smtClean="0"/>
              <a:t>Geoffrey Hinton: Coursera</a:t>
            </a:r>
          </a:p>
          <a:p>
            <a:pPr lvl="1"/>
            <a:r>
              <a:rPr lang="en-US" dirty="0" smtClean="0"/>
              <a:t>Fast AI</a:t>
            </a:r>
          </a:p>
          <a:p>
            <a:pPr lvl="1"/>
            <a:r>
              <a:rPr lang="en-US" dirty="0" err="1" smtClean="0"/>
              <a:t>Kaggle</a:t>
            </a:r>
            <a:endParaRPr lang="en-US" dirty="0" smtClean="0"/>
          </a:p>
          <a:p>
            <a:pPr lvl="2"/>
            <a:r>
              <a:rPr lang="en-US" dirty="0" smtClean="0"/>
              <a:t>Code and winners’ write-ups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Books/Papers/Videos:</a:t>
            </a:r>
          </a:p>
          <a:p>
            <a:pPr lvl="1"/>
            <a:r>
              <a:rPr lang="en-US" dirty="0">
                <a:hlinkClick r:id="rId2"/>
              </a:rPr>
              <a:t>http://www.deeplearningbook.org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http://deeplearning.net/reading-list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https://ift6266h13.wordpress.com/home/resources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3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12" y="2819400"/>
            <a:ext cx="3998976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networks are not magical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Wide range of applications for unstructured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Tons of resources available for further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Rapidly changing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pic>
        <p:nvPicPr>
          <p:cNvPr id="1028" name="Picture 4" descr="https://cdn-images-1.medium.com/max/840/1*uviv-FBuNKSbOiGwVSyvK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76" y="1981200"/>
            <a:ext cx="569704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pic>
        <p:nvPicPr>
          <p:cNvPr id="2050" name="Picture 2" descr="https://cdn.wccftech.com/wp-content/uploads/2013/01/GeForce-Titan-GP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99" y="2362200"/>
            <a:ext cx="454360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84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TM10203784</Template>
  <TotalTime>21358</TotalTime>
  <Words>855</Words>
  <Application>Microsoft Office PowerPoint</Application>
  <PresentationFormat>On-screen Show (4:3)</PresentationFormat>
  <Paragraphs>296</Paragraphs>
  <Slides>60</Slides>
  <Notes>26</Notes>
  <HiddenSlides>14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ＭＳ Ｐゴシック</vt:lpstr>
      <vt:lpstr>Arial</vt:lpstr>
      <vt:lpstr>Arial Black</vt:lpstr>
      <vt:lpstr>Calibri</vt:lpstr>
      <vt:lpstr>Cambria Math</vt:lpstr>
      <vt:lpstr>Times New Roman</vt:lpstr>
      <vt:lpstr>Trebuchet MS</vt:lpstr>
      <vt:lpstr>Wingdings</vt:lpstr>
      <vt:lpstr>TM10203784</vt:lpstr>
      <vt:lpstr>Neural Networks and Deep Learning</vt:lpstr>
      <vt:lpstr>Overview</vt:lpstr>
      <vt:lpstr>Goals</vt:lpstr>
      <vt:lpstr>PowerPoint Presentation</vt:lpstr>
      <vt:lpstr>Why Deep Learning?</vt:lpstr>
      <vt:lpstr>Why deep learning?</vt:lpstr>
      <vt:lpstr>Why deep learning?</vt:lpstr>
      <vt:lpstr>Why deep learning?</vt:lpstr>
      <vt:lpstr>Intro to Neural Networks</vt:lpstr>
      <vt:lpstr>Project 1: Predict Boston House Prices</vt:lpstr>
      <vt:lpstr>Perceptron</vt:lpstr>
      <vt:lpstr>Perceptron</vt:lpstr>
      <vt:lpstr>Perceptron</vt:lpstr>
      <vt:lpstr>Main Issue with Perceptrons</vt:lpstr>
      <vt:lpstr>Multi-Layer Perceptrons</vt:lpstr>
      <vt:lpstr>Activation Functions</vt:lpstr>
      <vt:lpstr>Activation Functions</vt:lpstr>
      <vt:lpstr>MLP Generalization</vt:lpstr>
      <vt:lpstr>MLP Theorem</vt:lpstr>
      <vt:lpstr>Project 1: Softmax Layer</vt:lpstr>
      <vt:lpstr>Project 1: One-Hot Encoding</vt:lpstr>
      <vt:lpstr>Project 1: Cross-Entropy Loss</vt:lpstr>
      <vt:lpstr>Optimizing MLPs</vt:lpstr>
      <vt:lpstr>Neural Network Basics</vt:lpstr>
      <vt:lpstr>Backpropagation Algorithm</vt:lpstr>
      <vt:lpstr>Backpropagation Algorithm</vt:lpstr>
      <vt:lpstr>Backpropagation Algorithm</vt:lpstr>
      <vt:lpstr>Quick break… </vt:lpstr>
      <vt:lpstr>Deep Learning with ConvNets</vt:lpstr>
      <vt:lpstr>Supervised Learning</vt:lpstr>
      <vt:lpstr>Deep Learning for Image Processing</vt:lpstr>
      <vt:lpstr>MNIST</vt:lpstr>
      <vt:lpstr>Project 2 - MNIST</vt:lpstr>
      <vt:lpstr>Convolution</vt:lpstr>
      <vt:lpstr>Convolution</vt:lpstr>
      <vt:lpstr>Convolution – The intuition</vt:lpstr>
      <vt:lpstr>Convolution – the intuition</vt:lpstr>
      <vt:lpstr>Convolution – the intuition</vt:lpstr>
      <vt:lpstr>Convolution</vt:lpstr>
      <vt:lpstr>Pooling layers in CNN, deep structures</vt:lpstr>
      <vt:lpstr>Dropout - cheap regularization for ANN</vt:lpstr>
      <vt:lpstr>Basic ingredients of ConvNets</vt:lpstr>
      <vt:lpstr>Early ConvNet: “LeNet-5”</vt:lpstr>
      <vt:lpstr>PowerPoint Presentation</vt:lpstr>
      <vt:lpstr>Natural Language Processing with Neural Networks</vt:lpstr>
      <vt:lpstr>What is Natural Language Processing (NLP)?</vt:lpstr>
      <vt:lpstr>First Attempts</vt:lpstr>
      <vt:lpstr>Big Breakthrough: Word2Vec</vt:lpstr>
      <vt:lpstr>PowerPoint Presentation</vt:lpstr>
      <vt:lpstr>Word Embedding</vt:lpstr>
      <vt:lpstr>Sentiment Analysis</vt:lpstr>
      <vt:lpstr>Project 3: IMDB Sentiment Analysis</vt:lpstr>
      <vt:lpstr>Quick break…</vt:lpstr>
      <vt:lpstr>Final Thoughts</vt:lpstr>
      <vt:lpstr>Hyper-parameter Tuning</vt:lpstr>
      <vt:lpstr>Hyper-parameter Priority</vt:lpstr>
      <vt:lpstr>Hyper-parameter Search</vt:lpstr>
      <vt:lpstr>Additional Resources</vt:lpstr>
      <vt:lpstr>Additional Resources</vt:lpstr>
      <vt:lpstr>Key Takeaways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</dc:title>
  <dc:subject/>
  <dc:creator>Blanks, Zachary D.</dc:creator>
  <cp:keywords/>
  <dc:description/>
  <cp:lastModifiedBy>Blanks, Zachary D.</cp:lastModifiedBy>
  <cp:revision>357</cp:revision>
  <cp:lastPrinted>1601-01-01T00:00:00Z</cp:lastPrinted>
  <dcterms:created xsi:type="dcterms:W3CDTF">1601-01-01T00:00:00Z</dcterms:created>
  <dcterms:modified xsi:type="dcterms:W3CDTF">2019-01-07T21:31:04Z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