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  <p:sldMasterId id="2147483662" r:id="rId2"/>
  </p:sldMasterIdLst>
  <p:notesMasterIdLst>
    <p:notesMasterId r:id="rId4"/>
  </p:notesMasterIdLst>
  <p:sldIdLst>
    <p:sldId id="257" r:id="rId3"/>
  </p:sldIdLst>
  <p:sldSz cx="7772400" cy="10058400"/>
  <p:notesSz cx="6858000" cy="9144000"/>
  <p:embeddedFontLst>
    <p:embeddedFont>
      <p:font typeface="Work Sans" panose="020B0604020202020204" charset="0"/>
      <p:regular r:id="rId5"/>
      <p:bold r:id="rId6"/>
      <p:italic r:id="rId7"/>
      <p:boldItalic r:id="rId8"/>
    </p:embeddedFont>
    <p:embeddedFont>
      <p:font typeface="Roboto" panose="020B0604020202020204" charset="0"/>
      <p:regular r:id="rId9"/>
      <p:bold r:id="rId10"/>
      <p:italic r:id="rId11"/>
      <p:boldItalic r:id="rId12"/>
    </p:embeddedFont>
    <p:embeddedFont>
      <p:font typeface="Google Sans" panose="020B0604020202020204" charset="0"/>
      <p:regular r:id="rId13"/>
      <p:bold r:id="rId14"/>
      <p:italic r:id="rId15"/>
      <p:boldItalic r:id="rId16"/>
    </p:embeddedFont>
    <p:embeddedFont>
      <p:font typeface="Google Sans SemiBold" panose="020B0604020202020204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PT Sans Narrow" panose="020B0604020202020204" charset="0"/>
      <p:regular r:id="rId25"/>
      <p:bold r:id="rId26"/>
    </p:embeddedFont>
    <p:embeddedFont>
      <p:font typeface="Lat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172" y="1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font" Target="fonts/font22.fntdata"/><Relationship Id="rId3" Type="http://schemas.openxmlformats.org/officeDocument/2006/relationships/slide" Target="slides/slide1.xml"/><Relationship Id="rId21" Type="http://schemas.openxmlformats.org/officeDocument/2006/relationships/font" Target="fonts/font17.fntdata"/><Relationship Id="rId34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font" Target="fonts/font2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29" Type="http://schemas.openxmlformats.org/officeDocument/2006/relationships/font" Target="fonts/font25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font" Target="fonts/font20.fntdata"/><Relationship Id="rId32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font" Target="fonts/font19.fntdata"/><Relationship Id="rId28" Type="http://schemas.openxmlformats.org/officeDocument/2006/relationships/font" Target="fonts/font24.fntdata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31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font" Target="fonts/font18.fntdata"/><Relationship Id="rId27" Type="http://schemas.openxmlformats.org/officeDocument/2006/relationships/font" Target="fonts/font23.fntdata"/><Relationship Id="rId30" Type="http://schemas.openxmlformats.org/officeDocument/2006/relationships/font" Target="fonts/font2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8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52626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3a6309cc6_3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3a6309cc6_3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270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11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17" name="Google Shape;17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18" name="Google Shape;18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2" name="Google Shape;22;p2"/>
          <p:cNvCxnSpPr>
            <a:stCxn id="12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Google Shape;23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24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5" name="Google Shape;25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8" name="Google Shape;28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31" name="Google Shape;31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3" name="Google Shape;33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4" name="Google Shape;34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35" name="Google Shape;35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36" name="Google Shape;36;p2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37" name="Google Shape;37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41" name="Google Shape;41;p2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42" name="Google Shape;42;p2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43" name="Google Shape;43;p2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47" name="Google Shape;47;p2"/>
          <p:cNvCxnSpPr>
            <a:stCxn id="37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Google Shape;48;p2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" name="Google Shape;49;p2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50" name="Google Shape;50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53" name="Google Shape;53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56" name="Google Shape;56;p2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58" name="Google Shape;58;p2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0" name="Google Shape;60;p2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3" name="Google Shape;63;p2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"/>
          <p:cNvSpPr txBox="1"/>
          <p:nvPr/>
        </p:nvSpPr>
        <p:spPr>
          <a:xfrm>
            <a:off x="4541175" y="5895125"/>
            <a:ext cx="30744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2">
  <p:cSld name="TITLE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3"/>
          <p:cNvCxnSpPr/>
          <p:nvPr/>
        </p:nvCxnSpPr>
        <p:spPr>
          <a:xfrm>
            <a:off x="3049395" y="901911"/>
            <a:ext cx="0" cy="592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3"/>
          <p:cNvCxnSpPr>
            <a:stCxn id="68" idx="0"/>
          </p:cNvCxnSpPr>
          <p:nvPr/>
        </p:nvCxnSpPr>
        <p:spPr>
          <a:xfrm flipH="1">
            <a:off x="172045" y="903711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" name="Google Shape;69;p3"/>
          <p:cNvGrpSpPr/>
          <p:nvPr/>
        </p:nvGrpSpPr>
        <p:grpSpPr>
          <a:xfrm>
            <a:off x="190345" y="900758"/>
            <a:ext cx="7581747" cy="5906"/>
            <a:chOff x="1890075" y="5241175"/>
            <a:chExt cx="4240556" cy="257700"/>
          </a:xfrm>
        </p:grpSpPr>
        <p:sp>
          <p:nvSpPr>
            <p:cNvPr id="68" name="Google Shape;68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74" name="Google Shape;7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78" name="Google Shape;78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79" name="Google Shape;79;p3"/>
          <p:cNvSpPr>
            <a:spLocks noGrp="1"/>
          </p:cNvSpPr>
          <p:nvPr>
            <p:ph type="pic" idx="2"/>
          </p:nvPr>
        </p:nvSpPr>
        <p:spPr>
          <a:xfrm>
            <a:off x="3552088" y="1473363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"/>
          <p:cNvSpPr txBox="1"/>
          <p:nvPr/>
        </p:nvSpPr>
        <p:spPr>
          <a:xfrm>
            <a:off x="510050" y="96599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90350" y="7617450"/>
            <a:ext cx="7581600" cy="2264100"/>
          </a:xfrm>
          <a:prstGeom prst="rect">
            <a:avLst/>
          </a:prstGeom>
          <a:solidFill>
            <a:srgbClr val="CCCC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" name="Google Shape;82;p3"/>
          <p:cNvCxnSpPr/>
          <p:nvPr/>
        </p:nvCxnSpPr>
        <p:spPr>
          <a:xfrm flipH="1">
            <a:off x="3028995" y="901911"/>
            <a:ext cx="20400" cy="88344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3"/>
          <p:cNvCxnSpPr>
            <a:stCxn id="84" idx="0"/>
          </p:cNvCxnSpPr>
          <p:nvPr/>
        </p:nvCxnSpPr>
        <p:spPr>
          <a:xfrm flipH="1">
            <a:off x="172020" y="903608"/>
            <a:ext cx="18300" cy="91872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5" name="Google Shape;85;p3"/>
          <p:cNvGrpSpPr/>
          <p:nvPr/>
        </p:nvGrpSpPr>
        <p:grpSpPr>
          <a:xfrm>
            <a:off x="190320" y="900657"/>
            <a:ext cx="7581691" cy="5901"/>
            <a:chOff x="1890075" y="5241175"/>
            <a:chExt cx="4240556" cy="257700"/>
          </a:xfrm>
        </p:grpSpPr>
        <p:sp>
          <p:nvSpPr>
            <p:cNvPr id="84" name="Google Shape;84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90320" y="931759"/>
            <a:ext cx="7581691" cy="5901"/>
            <a:chOff x="1890075" y="5241175"/>
            <a:chExt cx="4240556" cy="257700"/>
          </a:xfrm>
        </p:grpSpPr>
        <p:sp>
          <p:nvSpPr>
            <p:cNvPr id="90" name="Google Shape;90;p3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93" name="Google Shape;93;p3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94" name="Google Shape;94;p3"/>
          <p:cNvSpPr/>
          <p:nvPr/>
        </p:nvSpPr>
        <p:spPr>
          <a:xfrm rot="248910">
            <a:off x="7469568" y="-16320"/>
            <a:ext cx="1791494" cy="10540289"/>
          </a:xfrm>
          <a:prstGeom prst="rtTriangle">
            <a:avLst/>
          </a:prstGeom>
          <a:solidFill>
            <a:srgbClr val="B7B7B7"/>
          </a:solidFill>
          <a:ln w="9525" cap="flat" cmpd="sng">
            <a:solidFill>
              <a:srgbClr val="CFB99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B991"/>
              </a:solidFill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290394" y="9345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ISSUE / PROBLEM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172024" y="1040825"/>
            <a:ext cx="137818" cy="187200"/>
            <a:chOff x="507100" y="1997600"/>
            <a:chExt cx="158375" cy="187200"/>
          </a:xfrm>
        </p:grpSpPr>
        <p:sp>
          <p:nvSpPr>
            <p:cNvPr id="97" name="Google Shape;97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3"/>
          <p:cNvSpPr txBox="1"/>
          <p:nvPr/>
        </p:nvSpPr>
        <p:spPr>
          <a:xfrm>
            <a:off x="308719" y="2801400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RESPONSE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0" name="Google Shape;100;p3"/>
          <p:cNvGrpSpPr/>
          <p:nvPr/>
        </p:nvGrpSpPr>
        <p:grpSpPr>
          <a:xfrm>
            <a:off x="190349" y="2907725"/>
            <a:ext cx="137818" cy="187200"/>
            <a:chOff x="507100" y="1540400"/>
            <a:chExt cx="158375" cy="187200"/>
          </a:xfrm>
        </p:grpSpPr>
        <p:sp>
          <p:nvSpPr>
            <p:cNvPr id="101" name="Google Shape;101;p3"/>
            <p:cNvSpPr/>
            <p:nvPr/>
          </p:nvSpPr>
          <p:spPr>
            <a:xfrm>
              <a:off x="529575" y="15404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507100" y="15598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3"/>
          <p:cNvSpPr txBox="1"/>
          <p:nvPr/>
        </p:nvSpPr>
        <p:spPr>
          <a:xfrm>
            <a:off x="290394" y="5399875"/>
            <a:ext cx="225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IMPACT  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172024" y="5506200"/>
            <a:ext cx="137818" cy="187200"/>
            <a:chOff x="507100" y="1997600"/>
            <a:chExt cx="158375" cy="187200"/>
          </a:xfrm>
        </p:grpSpPr>
        <p:sp>
          <p:nvSpPr>
            <p:cNvPr id="105" name="Google Shape;105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FFFF00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3"/>
          <p:cNvSpPr txBox="1"/>
          <p:nvPr/>
        </p:nvSpPr>
        <p:spPr>
          <a:xfrm>
            <a:off x="-2480800" y="9126503"/>
            <a:ext cx="30816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5596" y="7502355"/>
            <a:ext cx="627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KEY INSIGHTS</a:t>
            </a:r>
            <a:endParaRPr sz="1500"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172024" y="7607808"/>
            <a:ext cx="137818" cy="187200"/>
            <a:chOff x="507100" y="1997600"/>
            <a:chExt cx="158375" cy="187200"/>
          </a:xfrm>
        </p:grpSpPr>
        <p:sp>
          <p:nvSpPr>
            <p:cNvPr id="110" name="Google Shape;110;p3"/>
            <p:cNvSpPr/>
            <p:nvPr/>
          </p:nvSpPr>
          <p:spPr>
            <a:xfrm>
              <a:off x="529575" y="1997600"/>
              <a:ext cx="135900" cy="1872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507100" y="2017025"/>
              <a:ext cx="135900" cy="146700"/>
            </a:xfrm>
            <a:prstGeom prst="chevron">
              <a:avLst>
                <a:gd name="adj" fmla="val 50000"/>
              </a:avLst>
            </a:prstGeom>
            <a:solidFill>
              <a:srgbClr val="38761D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>
            <a:spLocks noGrp="1"/>
          </p:cNvSpPr>
          <p:nvPr>
            <p:ph type="pic" idx="3"/>
          </p:nvPr>
        </p:nvSpPr>
        <p:spPr>
          <a:xfrm>
            <a:off x="4054775" y="465995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3"/>
          <p:cNvSpPr txBox="1"/>
          <p:nvPr/>
        </p:nvSpPr>
        <p:spPr>
          <a:xfrm>
            <a:off x="159875" y="60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4" name="Google Shape;114;p3"/>
          <p:cNvSpPr txBox="1"/>
          <p:nvPr/>
        </p:nvSpPr>
        <p:spPr>
          <a:xfrm>
            <a:off x="1763100" y="4908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483688" y="403875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3"/>
          <p:cNvSpPr txBox="1"/>
          <p:nvPr/>
        </p:nvSpPr>
        <p:spPr>
          <a:xfrm>
            <a:off x="3986375" y="71865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3">
  <p:cSld name="CUSTOM_2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4"/>
          <p:cNvCxnSpPr/>
          <p:nvPr/>
        </p:nvCxnSpPr>
        <p:spPr>
          <a:xfrm>
            <a:off x="417963" y="3110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4"/>
          <p:cNvGrpSpPr/>
          <p:nvPr/>
        </p:nvGrpSpPr>
        <p:grpSpPr>
          <a:xfrm>
            <a:off x="404725" y="1300475"/>
            <a:ext cx="6908400" cy="72025"/>
            <a:chOff x="404725" y="1681475"/>
            <a:chExt cx="6908400" cy="72025"/>
          </a:xfrm>
        </p:grpSpPr>
        <p:cxnSp>
          <p:nvCxnSpPr>
            <p:cNvPr id="120" name="Google Shape;120;p4"/>
            <p:cNvCxnSpPr/>
            <p:nvPr/>
          </p:nvCxnSpPr>
          <p:spPr>
            <a:xfrm rot="10800000" flipH="1">
              <a:off x="404725" y="1681475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4"/>
            <p:cNvCxnSpPr/>
            <p:nvPr/>
          </p:nvCxnSpPr>
          <p:spPr>
            <a:xfrm rot="10800000" flipH="1">
              <a:off x="404725" y="1736700"/>
              <a:ext cx="6908400" cy="16800"/>
            </a:xfrm>
            <a:prstGeom prst="straightConnector1">
              <a:avLst/>
            </a:prstGeom>
            <a:noFill/>
            <a:ln w="3810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2" name="Google Shape;122;p4"/>
          <p:cNvCxnSpPr/>
          <p:nvPr/>
        </p:nvCxnSpPr>
        <p:spPr>
          <a:xfrm>
            <a:off x="7326238" y="6225"/>
            <a:ext cx="28200" cy="87771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4"/>
          <p:cNvCxnSpPr/>
          <p:nvPr/>
        </p:nvCxnSpPr>
        <p:spPr>
          <a:xfrm rot="10800000">
            <a:off x="438150" y="3276600"/>
            <a:ext cx="68961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4"/>
          <p:cNvCxnSpPr/>
          <p:nvPr/>
        </p:nvCxnSpPr>
        <p:spPr>
          <a:xfrm>
            <a:off x="3861475" y="3505200"/>
            <a:ext cx="0" cy="561180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5" name="Google Shape;125;p4"/>
          <p:cNvGrpSpPr/>
          <p:nvPr/>
        </p:nvGrpSpPr>
        <p:grpSpPr>
          <a:xfrm>
            <a:off x="417975" y="1504250"/>
            <a:ext cx="2357775" cy="410125"/>
            <a:chOff x="417975" y="1885250"/>
            <a:chExt cx="2357775" cy="410125"/>
          </a:xfrm>
        </p:grpSpPr>
        <p:sp>
          <p:nvSpPr>
            <p:cNvPr id="126" name="Google Shape;126;p4"/>
            <p:cNvSpPr/>
            <p:nvPr/>
          </p:nvSpPr>
          <p:spPr>
            <a:xfrm>
              <a:off x="417975" y="18852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2236350" y="18858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46175" y="19053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10800000">
              <a:off x="2198100" y="19060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130;p4"/>
          <p:cNvGrpSpPr/>
          <p:nvPr/>
        </p:nvGrpSpPr>
        <p:grpSpPr>
          <a:xfrm>
            <a:off x="417975" y="3276600"/>
            <a:ext cx="2357775" cy="410125"/>
            <a:chOff x="265575" y="3352800"/>
            <a:chExt cx="2357775" cy="410125"/>
          </a:xfrm>
        </p:grpSpPr>
        <p:sp>
          <p:nvSpPr>
            <p:cNvPr id="131" name="Google Shape;131;p4"/>
            <p:cNvSpPr/>
            <p:nvPr/>
          </p:nvSpPr>
          <p:spPr>
            <a:xfrm>
              <a:off x="265575" y="33528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10800000">
              <a:off x="2083950" y="33534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293775" y="33728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>
              <a:off x="2045700" y="337355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3872044" y="3276600"/>
            <a:ext cx="2747987" cy="410125"/>
            <a:chOff x="3567313" y="3200400"/>
            <a:chExt cx="2357775" cy="410125"/>
          </a:xfrm>
        </p:grpSpPr>
        <p:sp>
          <p:nvSpPr>
            <p:cNvPr id="136" name="Google Shape;136;p4"/>
            <p:cNvSpPr/>
            <p:nvPr/>
          </p:nvSpPr>
          <p:spPr>
            <a:xfrm>
              <a:off x="3567313" y="320040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>
              <a:off x="5385688" y="320102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595513" y="322045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>
              <a:off x="5393639" y="3221150"/>
              <a:ext cx="4734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417963" y="6597750"/>
            <a:ext cx="2357775" cy="410125"/>
            <a:chOff x="-39237" y="6140550"/>
            <a:chExt cx="2357775" cy="410125"/>
          </a:xfrm>
        </p:grpSpPr>
        <p:sp>
          <p:nvSpPr>
            <p:cNvPr id="141" name="Google Shape;141;p4"/>
            <p:cNvSpPr/>
            <p:nvPr/>
          </p:nvSpPr>
          <p:spPr>
            <a:xfrm>
              <a:off x="-39237" y="6140550"/>
              <a:ext cx="2020800" cy="410100"/>
            </a:xfrm>
            <a:prstGeom prst="rect">
              <a:avLst/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>
              <a:off x="1779138" y="6141175"/>
              <a:ext cx="539400" cy="40950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-11037" y="6160600"/>
              <a:ext cx="1946700" cy="364200"/>
            </a:xfrm>
            <a:prstGeom prst="rect">
              <a:avLst/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10800000">
              <a:off x="1740888" y="6161300"/>
              <a:ext cx="519600" cy="36360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4"/>
          <p:cNvSpPr txBox="1"/>
          <p:nvPr/>
        </p:nvSpPr>
        <p:spPr>
          <a:xfrm>
            <a:off x="402100" y="1527525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OVERVIEW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476200" y="3276599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PROJECT STATUS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23225" y="6602713"/>
            <a:ext cx="1947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8" name="Google Shape;148;p4"/>
          <p:cNvSpPr txBox="1"/>
          <p:nvPr/>
        </p:nvSpPr>
        <p:spPr>
          <a:xfrm>
            <a:off x="3848750" y="3276600"/>
            <a:ext cx="167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oogle Sans"/>
                <a:ea typeface="Google Sans"/>
                <a:cs typeface="Google Sans"/>
                <a:sym typeface="Google Sans"/>
              </a:rPr>
              <a:t>KEY INSIGHTS </a:t>
            </a:r>
            <a:endParaRPr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49" name="Google Shape;149;p4"/>
          <p:cNvSpPr txBox="1"/>
          <p:nvPr/>
        </p:nvSpPr>
        <p:spPr>
          <a:xfrm>
            <a:off x="413425" y="1939675"/>
            <a:ext cx="6896100" cy="10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0" name="Google Shape;150;p4"/>
          <p:cNvSpPr txBox="1"/>
          <p:nvPr/>
        </p:nvSpPr>
        <p:spPr>
          <a:xfrm>
            <a:off x="438138" y="3915350"/>
            <a:ext cx="3108300" cy="23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38150" y="7050750"/>
            <a:ext cx="3108300" cy="22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3905525" y="4039263"/>
            <a:ext cx="3219000" cy="26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3" name="Google Shape;153;p4"/>
          <p:cNvSpPr txBox="1"/>
          <p:nvPr/>
        </p:nvSpPr>
        <p:spPr>
          <a:xfrm>
            <a:off x="4183575" y="9228125"/>
            <a:ext cx="30867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100" i="1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4" name="Google Shape;154;p4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4"/>
          <p:cNvSpPr>
            <a:spLocks noGrp="1"/>
          </p:cNvSpPr>
          <p:nvPr>
            <p:ph type="pic" idx="2"/>
          </p:nvPr>
        </p:nvSpPr>
        <p:spPr>
          <a:xfrm>
            <a:off x="4076163" y="61997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4"/>
          <p:cNvSpPr txBox="1"/>
          <p:nvPr/>
        </p:nvSpPr>
        <p:spPr>
          <a:xfrm>
            <a:off x="4007763" y="86954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55">
          <p15:clr>
            <a:srgbClr val="FA7B17"/>
          </p15:clr>
        </p15:guide>
        <p15:guide id="2" orient="horz" pos="2922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4">
  <p:cSld name="CUSTOM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 flipH="1">
            <a:off x="2748900" y="9168075"/>
            <a:ext cx="5023500" cy="890400"/>
          </a:xfrm>
          <a:prstGeom prst="rtTriangle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60" name="Google Shape;160;p5"/>
          <p:cNvSpPr/>
          <p:nvPr/>
        </p:nvSpPr>
        <p:spPr>
          <a:xfrm>
            <a:off x="0" y="9168075"/>
            <a:ext cx="4138800" cy="890400"/>
          </a:xfrm>
          <a:prstGeom prst="rtTriangle">
            <a:avLst/>
          </a:prstGeom>
          <a:solidFill>
            <a:srgbClr val="DB4437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95351" y="1392509"/>
            <a:ext cx="7581691" cy="5901"/>
            <a:chOff x="1890075" y="5241175"/>
            <a:chExt cx="4240556" cy="257700"/>
          </a:xfrm>
        </p:grpSpPr>
        <p:sp>
          <p:nvSpPr>
            <p:cNvPr id="162" name="Google Shape;162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166" name="Google Shape;166;p5"/>
          <p:cNvGrpSpPr/>
          <p:nvPr/>
        </p:nvGrpSpPr>
        <p:grpSpPr>
          <a:xfrm>
            <a:off x="95351" y="4542984"/>
            <a:ext cx="7581691" cy="5901"/>
            <a:chOff x="1890075" y="5241175"/>
            <a:chExt cx="4240556" cy="257700"/>
          </a:xfrm>
        </p:grpSpPr>
        <p:sp>
          <p:nvSpPr>
            <p:cNvPr id="167" name="Google Shape;16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71" name="Google Shape;171;p5"/>
          <p:cNvSpPr/>
          <p:nvPr/>
        </p:nvSpPr>
        <p:spPr>
          <a:xfrm>
            <a:off x="432000" y="162435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EEEEEE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Overview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432000" y="2620004"/>
            <a:ext cx="1598400" cy="285000"/>
          </a:xfrm>
          <a:prstGeom prst="rect">
            <a:avLst/>
          </a:prstGeom>
          <a:solidFill>
            <a:srgbClr val="DB4437"/>
          </a:solidFill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Problem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432000" y="3615673"/>
            <a:ext cx="1598400" cy="269100"/>
          </a:xfrm>
          <a:prstGeom prst="rect">
            <a:avLst/>
          </a:prstGeom>
          <a:solidFill>
            <a:srgbClr val="F4B400"/>
          </a:solidFill>
          <a:ln w="9525" cap="flat" cmpd="sng">
            <a:solidFill>
              <a:srgbClr val="F4B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Solution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432000" y="4676196"/>
            <a:ext cx="1598400" cy="285000"/>
          </a:xfrm>
          <a:prstGeom prst="rect">
            <a:avLst/>
          </a:prstGeom>
          <a:solidFill>
            <a:srgbClr val="0F9D58"/>
          </a:solidFill>
          <a:ln w="9525" cap="flat" cmpd="sng">
            <a:solidFill>
              <a:srgbClr val="0F9D5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Details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432000" y="8296570"/>
            <a:ext cx="1598400" cy="269100"/>
          </a:xfrm>
          <a:prstGeom prst="rect">
            <a:avLst/>
          </a:prstGeom>
          <a:solidFill>
            <a:srgbClr val="4285F4"/>
          </a:solidFill>
          <a:ln w="9525" cap="flat" cmpd="sng">
            <a:solidFill>
              <a:srgbClr val="4285F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Next Steps </a:t>
            </a:r>
            <a:endParaRPr b="1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grpSp>
        <p:nvGrpSpPr>
          <p:cNvPr id="176" name="Google Shape;176;p5"/>
          <p:cNvGrpSpPr/>
          <p:nvPr/>
        </p:nvGrpSpPr>
        <p:grpSpPr>
          <a:xfrm>
            <a:off x="95351" y="8200359"/>
            <a:ext cx="7581691" cy="5901"/>
            <a:chOff x="1890075" y="5241175"/>
            <a:chExt cx="4240556" cy="257700"/>
          </a:xfrm>
        </p:grpSpPr>
        <p:sp>
          <p:nvSpPr>
            <p:cNvPr id="177" name="Google Shape;177;p5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79" name="Google Shape;179;p5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181" name="Google Shape;181;p5"/>
          <p:cNvSpPr txBox="1"/>
          <p:nvPr/>
        </p:nvSpPr>
        <p:spPr>
          <a:xfrm>
            <a:off x="159875" y="441000"/>
            <a:ext cx="7458900" cy="5079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latin typeface="Google Sans"/>
                <a:ea typeface="Google Sans"/>
                <a:cs typeface="Google Sans"/>
                <a:sym typeface="Google Sans"/>
              </a:rPr>
              <a:t>Click here to edit title</a:t>
            </a:r>
            <a:endParaRPr sz="2100" b="1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2" name="Google Shape;182;p5"/>
          <p:cNvSpPr txBox="1"/>
          <p:nvPr/>
        </p:nvSpPr>
        <p:spPr>
          <a:xfrm>
            <a:off x="1763100" y="948050"/>
            <a:ext cx="424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Click here to edit subtitle</a:t>
            </a:r>
            <a:endParaRPr sz="1200">
              <a:solidFill>
                <a:srgbClr val="00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3" name="Google Shape;183;p5"/>
          <p:cNvSpPr>
            <a:spLocks noGrp="1"/>
          </p:cNvSpPr>
          <p:nvPr>
            <p:ph type="pic" idx="2"/>
          </p:nvPr>
        </p:nvSpPr>
        <p:spPr>
          <a:xfrm>
            <a:off x="4394725" y="49612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5"/>
          <p:cNvSpPr txBox="1"/>
          <p:nvPr/>
        </p:nvSpPr>
        <p:spPr>
          <a:xfrm>
            <a:off x="4326325" y="7456900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T USE ">
  <p:cSld name="TITLE_2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/>
        </p:nvSpPr>
        <p:spPr>
          <a:xfrm>
            <a:off x="3993321" y="9367991"/>
            <a:ext cx="3693900" cy="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Source:  Lorem ipsum dolor sit amet, consectetur adipiscing elit. Duis non erat sem</a:t>
            </a:r>
            <a:endParaRPr sz="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7" name="Google Shape;187;p6"/>
          <p:cNvGrpSpPr/>
          <p:nvPr/>
        </p:nvGrpSpPr>
        <p:grpSpPr>
          <a:xfrm>
            <a:off x="-16250" y="9048087"/>
            <a:ext cx="7804900" cy="1072407"/>
            <a:chOff x="-19118" y="4617750"/>
            <a:chExt cx="9182236" cy="548378"/>
          </a:xfrm>
        </p:grpSpPr>
        <p:sp>
          <p:nvSpPr>
            <p:cNvPr id="188" name="Google Shape;188;p6"/>
            <p:cNvSpPr/>
            <p:nvPr/>
          </p:nvSpPr>
          <p:spPr>
            <a:xfrm flipH="1">
              <a:off x="19244" y="4617750"/>
              <a:ext cx="9143874" cy="548378"/>
            </a:xfrm>
            <a:custGeom>
              <a:avLst/>
              <a:gdLst/>
              <a:ahLst/>
              <a:cxnLst/>
              <a:rect l="l" t="t" r="r" b="b"/>
              <a:pathLst>
                <a:path w="367556" h="19840" extrusionOk="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>
              <a:noFill/>
            </a:ln>
          </p:spPr>
        </p:sp>
        <p:sp>
          <p:nvSpPr>
            <p:cNvPr id="189" name="Google Shape;189;p6"/>
            <p:cNvSpPr/>
            <p:nvPr/>
          </p:nvSpPr>
          <p:spPr>
            <a:xfrm flipH="1">
              <a:off x="-19118" y="4677825"/>
              <a:ext cx="4769786" cy="473975"/>
            </a:xfrm>
            <a:custGeom>
              <a:avLst/>
              <a:gdLst/>
              <a:ahLst/>
              <a:cxnLst/>
              <a:rect l="l" t="t" r="r" b="b"/>
              <a:pathLst>
                <a:path w="366343" h="18959" extrusionOk="0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O NOT USE">
  <p:cSld name="CUSTOM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1" type="title">
  <p:cSld name="TITLE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198" name="Google Shape;198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02" name="Google Shape;202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pSp>
        <p:nvGrpSpPr>
          <p:cNvPr id="203" name="Google Shape;203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04" name="Google Shape;204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5" name="Google Shape;205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6" name="Google Shape;206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07" name="Google Shape;207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cxnSp>
        <p:nvCxnSpPr>
          <p:cNvPr id="208" name="Google Shape;208;p9"/>
          <p:cNvCxnSpPr>
            <a:stCxn id="198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0" name="Google Shape;210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11" name="Google Shape;211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14" name="Google Shape;214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17" name="Google Shape;217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219" name="Google Shape;219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2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chemeClr val="lt2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grpSp>
        <p:nvGrpSpPr>
          <p:cNvPr id="222" name="Google Shape;222;p9"/>
          <p:cNvGrpSpPr/>
          <p:nvPr/>
        </p:nvGrpSpPr>
        <p:grpSpPr>
          <a:xfrm>
            <a:off x="172055" y="1468890"/>
            <a:ext cx="7434543" cy="62982"/>
            <a:chOff x="1890075" y="5241175"/>
            <a:chExt cx="4240556" cy="257700"/>
          </a:xfrm>
        </p:grpSpPr>
        <p:sp>
          <p:nvSpPr>
            <p:cNvPr id="223" name="Google Shape;223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27" name="Google Shape;227;p9"/>
          <p:cNvSpPr/>
          <p:nvPr/>
        </p:nvSpPr>
        <p:spPr>
          <a:xfrm>
            <a:off x="172050" y="2765600"/>
            <a:ext cx="3076800" cy="7293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595959"/>
              </a:solidFill>
            </a:endParaRPr>
          </a:p>
        </p:txBody>
      </p:sp>
      <p:grpSp>
        <p:nvGrpSpPr>
          <p:cNvPr id="228" name="Google Shape;228;p9"/>
          <p:cNvGrpSpPr/>
          <p:nvPr/>
        </p:nvGrpSpPr>
        <p:grpSpPr>
          <a:xfrm>
            <a:off x="168930" y="2702615"/>
            <a:ext cx="7434543" cy="62982"/>
            <a:chOff x="1890075" y="5241175"/>
            <a:chExt cx="4240556" cy="257700"/>
          </a:xfrm>
        </p:grpSpPr>
        <p:sp>
          <p:nvSpPr>
            <p:cNvPr id="229" name="Google Shape;229;p9"/>
            <p:cNvSpPr/>
            <p:nvPr/>
          </p:nvSpPr>
          <p:spPr>
            <a:xfrm rot="-5400000">
              <a:off x="2291325" y="4839925"/>
              <a:ext cx="257700" cy="1060200"/>
            </a:xfrm>
            <a:prstGeom prst="rect">
              <a:avLst/>
            </a:prstGeom>
            <a:solidFill>
              <a:srgbClr val="4285F4"/>
            </a:solidFill>
            <a:ln w="9525" cap="flat" cmpd="sng">
              <a:solidFill>
                <a:srgbClr val="4285F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3351444" y="4839925"/>
              <a:ext cx="257700" cy="1060200"/>
            </a:xfrm>
            <a:prstGeom prst="rect">
              <a:avLst/>
            </a:prstGeom>
            <a:solidFill>
              <a:srgbClr val="DB4437"/>
            </a:solidFill>
            <a:ln w="9525" cap="flat" cmpd="sng">
              <a:solidFill>
                <a:srgbClr val="DB443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4411563" y="4839925"/>
              <a:ext cx="257700" cy="1060200"/>
            </a:xfrm>
            <a:prstGeom prst="rect">
              <a:avLst/>
            </a:prstGeom>
            <a:solidFill>
              <a:srgbClr val="F4B400"/>
            </a:solidFill>
            <a:ln w="9525" cap="flat" cmpd="sng">
              <a:solidFill>
                <a:srgbClr val="F4B4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5471681" y="4839925"/>
              <a:ext cx="257700" cy="1060200"/>
            </a:xfrm>
            <a:prstGeom prst="rect">
              <a:avLst/>
            </a:prstGeom>
            <a:solidFill>
              <a:srgbClr val="0F9D58"/>
            </a:solidFill>
            <a:ln w="9525" cap="flat" cmpd="sng">
              <a:solidFill>
                <a:srgbClr val="0F9D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cxnSp>
        <p:nvCxnSpPr>
          <p:cNvPr id="233" name="Google Shape;233;p9"/>
          <p:cNvCxnSpPr>
            <a:stCxn id="223" idx="0"/>
          </p:cNvCxnSpPr>
          <p:nvPr/>
        </p:nvCxnSpPr>
        <p:spPr>
          <a:xfrm>
            <a:off x="172055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9"/>
          <p:cNvCxnSpPr/>
          <p:nvPr/>
        </p:nvCxnSpPr>
        <p:spPr>
          <a:xfrm>
            <a:off x="7603480" y="1500381"/>
            <a:ext cx="0" cy="85905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5" name="Google Shape;235;p9"/>
          <p:cNvGrpSpPr/>
          <p:nvPr/>
        </p:nvGrpSpPr>
        <p:grpSpPr>
          <a:xfrm>
            <a:off x="0" y="3413775"/>
            <a:ext cx="3530025" cy="746350"/>
            <a:chOff x="0" y="3156075"/>
            <a:chExt cx="3530025" cy="746350"/>
          </a:xfrm>
        </p:grpSpPr>
        <p:sp>
          <p:nvSpPr>
            <p:cNvPr id="236" name="Google Shape;236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3248850" y="2867100"/>
            <a:ext cx="4936034" cy="746350"/>
            <a:chOff x="0" y="3156075"/>
            <a:chExt cx="3530025" cy="746350"/>
          </a:xfrm>
        </p:grpSpPr>
        <p:sp>
          <p:nvSpPr>
            <p:cNvPr id="239" name="Google Shape;239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41" name="Google Shape;241;p9"/>
          <p:cNvGrpSpPr/>
          <p:nvPr/>
        </p:nvGrpSpPr>
        <p:grpSpPr>
          <a:xfrm>
            <a:off x="3248850" y="7166275"/>
            <a:ext cx="4936034" cy="746350"/>
            <a:chOff x="0" y="3156075"/>
            <a:chExt cx="3530025" cy="746350"/>
          </a:xfrm>
        </p:grpSpPr>
        <p:sp>
          <p:nvSpPr>
            <p:cNvPr id="242" name="Google Shape;242;p9"/>
            <p:cNvSpPr/>
            <p:nvPr/>
          </p:nvSpPr>
          <p:spPr>
            <a:xfrm rot="5400000">
              <a:off x="3097725" y="3470125"/>
              <a:ext cx="583500" cy="2811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0" y="3156075"/>
              <a:ext cx="3529800" cy="453000"/>
            </a:xfrm>
            <a:prstGeom prst="rect">
              <a:avLst/>
            </a:prstGeom>
            <a:solidFill>
              <a:srgbClr val="666666"/>
            </a:solidFill>
            <a:ln w="9525" cap="flat" cmpd="sng">
              <a:solidFill>
                <a:srgbClr val="57575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44" name="Google Shape;244;p9"/>
          <p:cNvSpPr txBox="1"/>
          <p:nvPr/>
        </p:nvSpPr>
        <p:spPr>
          <a:xfrm>
            <a:off x="188700" y="3410750"/>
            <a:ext cx="3074400" cy="463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Key Insights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5" name="Google Shape;245;p9"/>
          <p:cNvSpPr txBox="1"/>
          <p:nvPr/>
        </p:nvSpPr>
        <p:spPr>
          <a:xfrm>
            <a:off x="3263100" y="2852500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Details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6" name="Google Shape;246;p9"/>
          <p:cNvSpPr txBox="1"/>
          <p:nvPr/>
        </p:nvSpPr>
        <p:spPr>
          <a:xfrm>
            <a:off x="3263100" y="7164075"/>
            <a:ext cx="4334100" cy="4500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EEEEE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rPr>
              <a:t>Next Steps </a:t>
            </a:r>
            <a:endParaRPr sz="1900">
              <a:solidFill>
                <a:srgbClr val="EEEEEE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47" name="Google Shape;247;p9"/>
          <p:cNvSpPr>
            <a:spLocks noGrp="1"/>
          </p:cNvSpPr>
          <p:nvPr>
            <p:ph type="pic" idx="2"/>
          </p:nvPr>
        </p:nvSpPr>
        <p:spPr>
          <a:xfrm>
            <a:off x="4583375" y="3389400"/>
            <a:ext cx="3035400" cy="24957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ogle Sans SemiBold"/>
              <a:buNone/>
              <a:defRPr sz="2800">
                <a:solidFill>
                  <a:schemeClr val="dk1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8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Char char="●"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●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○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"/>
              <a:buChar char="■"/>
              <a:defRPr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194" name="Google Shape;194;p8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8"/>
          <p:cNvSpPr txBox="1"/>
          <p:nvPr/>
        </p:nvSpPr>
        <p:spPr>
          <a:xfrm>
            <a:off x="3247350" y="1195375"/>
            <a:ext cx="4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7"/>
          <p:cNvSpPr txBox="1"/>
          <p:nvPr/>
        </p:nvSpPr>
        <p:spPr>
          <a:xfrm>
            <a:off x="188700" y="1533300"/>
            <a:ext cx="36975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800" dirty="0">
                <a:latin typeface="Google Sans SemiBold"/>
                <a:ea typeface="Google Sans SemiBold"/>
                <a:cs typeface="Google Sans SemiBold"/>
                <a:sym typeface="Google Sans SemiBold"/>
              </a:rPr>
              <a:t>Project</a:t>
            </a:r>
            <a:r>
              <a:rPr lang="en" dirty="0">
                <a:latin typeface="Google Sans SemiBold"/>
                <a:ea typeface="Google Sans SemiBold"/>
                <a:cs typeface="Google Sans SemiBold"/>
                <a:sym typeface="Google Sans SemiBold"/>
              </a:rPr>
              <a:t> Overview</a:t>
            </a:r>
            <a:endParaRPr dirty="0">
              <a:solidFill>
                <a:srgbClr val="000000"/>
              </a:solidFill>
              <a:latin typeface="Google Sans SemiBold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421" name="Google Shape;421;p17"/>
          <p:cNvSpPr txBox="1"/>
          <p:nvPr/>
        </p:nvSpPr>
        <p:spPr>
          <a:xfrm>
            <a:off x="188700" y="1772840"/>
            <a:ext cx="73095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/>
            <a:r>
              <a:rPr lang="en-US" sz="1800" dirty="0"/>
              <a:t>The NYC Taxi and Limousine Commission (TLC) has collected detailed taxi and rideshare trip data. Our objective is to create a regression model to predict taxi </a:t>
            </a:r>
            <a:r>
              <a:rPr lang="en-US" sz="1800" dirty="0" smtClean="0"/>
              <a:t>fares.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0" r="21070"/>
          <a:stretch>
            <a:fillRect/>
          </a:stretch>
        </p:blipFill>
        <p:spPr>
          <a:xfrm>
            <a:off x="3505234" y="3338834"/>
            <a:ext cx="4048595" cy="3175019"/>
          </a:xfrm>
          <a:prstGeom prst="rect">
            <a:avLst/>
          </a:prstGeom>
        </p:spPr>
      </p:pic>
      <p:sp>
        <p:nvSpPr>
          <p:cNvPr id="423" name="Google Shape;423;p17"/>
          <p:cNvSpPr txBox="1"/>
          <p:nvPr/>
        </p:nvSpPr>
        <p:spPr>
          <a:xfrm>
            <a:off x="4583375" y="5956025"/>
            <a:ext cx="31722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latin typeface="Lato"/>
                <a:ea typeface="Lato"/>
                <a:cs typeface="Lato"/>
                <a:sym typeface="Lato"/>
              </a:rPr>
              <a:t>Image Alt-Text Here</a:t>
            </a:r>
            <a:endParaRPr sz="1100" i="1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24" name="Google Shape;424;p17"/>
          <p:cNvGrpSpPr/>
          <p:nvPr/>
        </p:nvGrpSpPr>
        <p:grpSpPr>
          <a:xfrm>
            <a:off x="1103100" y="197007"/>
            <a:ext cx="5850150" cy="858383"/>
            <a:chOff x="188700" y="665125"/>
            <a:chExt cx="5850150" cy="858383"/>
          </a:xfrm>
        </p:grpSpPr>
        <p:sp>
          <p:nvSpPr>
            <p:cNvPr id="425" name="Google Shape;425;p17"/>
            <p:cNvSpPr txBox="1"/>
            <p:nvPr/>
          </p:nvSpPr>
          <p:spPr>
            <a:xfrm>
              <a:off x="188700" y="665125"/>
              <a:ext cx="5850150" cy="771300"/>
            </a:xfrm>
            <a:prstGeom prst="rect">
              <a:avLst/>
            </a:prstGeom>
            <a:noFill/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rmAutofit/>
            </a:bodyPr>
            <a:lstStyle/>
            <a:p>
              <a:pPr algn="ctr">
                <a:lnSpc>
                  <a:spcPct val="95000"/>
                </a:lnSpc>
              </a:pPr>
              <a:r>
                <a:rPr lang="en-US" sz="2000" b="1" dirty="0"/>
                <a:t>Exploratory Data Analysis for NYC TLC Data</a:t>
              </a:r>
              <a:endParaRPr lang="en-US" sz="2000" dirty="0"/>
            </a:p>
            <a:p>
              <a:pPr marL="0" lvl="0" indent="0" algn="l" rtl="0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dirty="0">
                <a:solidFill>
                  <a:srgbClr val="000000"/>
                </a:solidFill>
                <a:latin typeface="Google Sans SemiBold"/>
                <a:ea typeface="Google Sans SemiBold"/>
                <a:cs typeface="Google Sans SemiBold"/>
                <a:sym typeface="Google Sans SemiBold"/>
              </a:endParaRPr>
            </a:p>
          </p:txBody>
        </p:sp>
        <p:sp>
          <p:nvSpPr>
            <p:cNvPr id="426" name="Google Shape;426;p17"/>
            <p:cNvSpPr txBox="1"/>
            <p:nvPr/>
          </p:nvSpPr>
          <p:spPr>
            <a:xfrm>
              <a:off x="1025250" y="1123308"/>
              <a:ext cx="3516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r>
                <a:rPr lang="en-US" sz="1600" b="1" dirty="0"/>
                <a:t>Executive Summary Report</a:t>
              </a:r>
              <a:endParaRPr lang="en-US" sz="1600" dirty="0"/>
            </a:p>
            <a:p>
              <a:pPr algn="ctr"/>
              <a:r>
                <a:rPr lang="en-US" sz="1600" b="1" dirty="0"/>
                <a:t>Commission Prepared by Automatidata</a:t>
              </a:r>
              <a:endParaRPr lang="en-US" sz="1600" dirty="0"/>
            </a:p>
            <a:p>
              <a:pPr marL="0" lvl="0" indent="0" algn="ctr" rtl="0">
                <a:spcBef>
                  <a:spcPts val="0"/>
                </a:spcBef>
                <a:spcAft>
                  <a:spcPts val="1200"/>
                </a:spcAft>
                <a:buNone/>
              </a:pPr>
              <a:endParaRPr sz="16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98100" y="6513853"/>
            <a:ext cx="3502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 smtClean="0"/>
              <a:t>Scatter Plot Between ‘total_distance’ and ‘total_amount’.</a:t>
            </a:r>
            <a:endParaRPr lang="en-US" sz="1200" i="1" dirty="0"/>
          </a:p>
        </p:txBody>
      </p:sp>
      <p:sp>
        <p:nvSpPr>
          <p:cNvPr id="4" name="Rectangle 3"/>
          <p:cNvSpPr/>
          <p:nvPr/>
        </p:nvSpPr>
        <p:spPr>
          <a:xfrm>
            <a:off x="3313801" y="7663672"/>
            <a:ext cx="41197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ts val="440"/>
              </a:spcBef>
              <a:buSzPts val="1700"/>
              <a:buFont typeface="Arial" panose="020B0604020202020204" pitchFamily="34" charset="0"/>
              <a:buChar char="•"/>
              <a:tabLst>
                <a:tab pos="3161030" algn="l"/>
              </a:tabLst>
            </a:pPr>
            <a:r>
              <a:rPr lang="en-US" sz="2000" spc="-10" dirty="0" smtClean="0">
                <a:latin typeface="Arial" panose="020B0604020202020204" pitchFamily="34" charset="0"/>
                <a:ea typeface="Arial" panose="020B0604020202020204" pitchFamily="34" charset="0"/>
              </a:rPr>
              <a:t>Clean</a:t>
            </a:r>
            <a:r>
              <a:rPr lang="en-US" sz="2000" spc="-20" dirty="0" smtClean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10" dirty="0">
                <a:latin typeface="Arial" panose="020B0604020202020204" pitchFamily="34" charset="0"/>
                <a:ea typeface="Arial" panose="020B0604020202020204" pitchFamily="34" charset="0"/>
              </a:rPr>
              <a:t>data and</a:t>
            </a:r>
            <a:r>
              <a:rPr lang="en-US" sz="2000" spc="-2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10" dirty="0">
                <a:latin typeface="Arial" panose="020B0604020202020204" pitchFamily="34" charset="0"/>
                <a:ea typeface="Arial" panose="020B0604020202020204" pitchFamily="34" charset="0"/>
              </a:rPr>
              <a:t>remove</a:t>
            </a:r>
            <a:r>
              <a:rPr lang="en-US" sz="2000" spc="-15" dirty="0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US" sz="2000" spc="-10" dirty="0">
                <a:latin typeface="Arial" panose="020B0604020202020204" pitchFamily="34" charset="0"/>
                <a:ea typeface="Arial" panose="020B0604020202020204" pitchFamily="34" charset="0"/>
              </a:rPr>
              <a:t>outliers.</a:t>
            </a:r>
            <a:endParaRPr lang="en-US" sz="2000" spc="-1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13800" y="8063782"/>
            <a:ext cx="44585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variables that have the largest impact on trip fares.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8700" y="4056521"/>
            <a:ext cx="3011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 smtClean="0"/>
              <a:t>Problem:</a:t>
            </a:r>
          </a:p>
          <a:p>
            <a:pPr algn="just"/>
            <a:r>
              <a:rPr lang="en-US" sz="2000" dirty="0" smtClean="0"/>
              <a:t>After conducting initial EDA it is observed that some data points will be hurdle for predicting accurate ride fair prediction.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78808" y="6580429"/>
            <a:ext cx="31658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solution:</a:t>
            </a:r>
            <a:r>
              <a:rPr lang="en-US" sz="2000" b="1" dirty="0">
                <a:solidFill>
                  <a:srgbClr val="2121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 smtClean="0">
              <a:solidFill>
                <a:srgbClr val="2121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recommend removing outliers with total distance of 0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13801" y="8764974"/>
            <a:ext cx="4285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Conduct statistical analysis and parameter tuning, and run regression to filter relevant columns.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128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Work Sans</vt:lpstr>
      <vt:lpstr>Roboto</vt:lpstr>
      <vt:lpstr>Google Sans</vt:lpstr>
      <vt:lpstr>Google Sans SemiBold</vt:lpstr>
      <vt:lpstr>Calibri</vt:lpstr>
      <vt:lpstr>PT Sans Narrow</vt:lpstr>
      <vt:lpstr>Lato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BiTS</cp:lastModifiedBy>
  <cp:revision>3</cp:revision>
  <dcterms:modified xsi:type="dcterms:W3CDTF">2025-08-16T10:13:45Z</dcterms:modified>
</cp:coreProperties>
</file>