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e6f72ea8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e6f72ea8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e6f72ea8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e6f72ea8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f41740d5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f41740d5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f41740d5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f41740d5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f41740d5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f41740d5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e6f72ea8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e6f72ea8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e6f72ea8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e6f72ea8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e6f72ea8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e6f72ea8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e6f72ea8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e6f72ea8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e6f72ea8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e6f72ea8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f41740d5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f41740d5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e6f72ea8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e6f72ea8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f41740d5d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f41740d5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f41740d5d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f41740d5d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f41740d5d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f41740d5d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Digital Dive Log Signature System (DDLS)</a:t>
            </a:r>
            <a:endParaRPr sz="48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Aaron Suchovsky and Vince Augustine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a:t>
            </a:r>
            <a:endParaRPr/>
          </a:p>
        </p:txBody>
      </p:sp>
      <p:sp>
        <p:nvSpPr>
          <p:cNvPr id="109" name="Google Shape;109;p22"/>
          <p:cNvSpPr txBox="1"/>
          <p:nvPr>
            <p:ph idx="1" type="body"/>
          </p:nvPr>
        </p:nvSpPr>
        <p:spPr>
          <a:xfrm>
            <a:off x="311700" y="1152475"/>
            <a:ext cx="8520600" cy="352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Studio - the main application used to create the DDLS App</a:t>
            </a:r>
            <a:endParaRPr/>
          </a:p>
          <a:p>
            <a:pPr indent="0" lvl="0" marL="0" rtl="0" algn="l">
              <a:spcBef>
                <a:spcPts val="1600"/>
              </a:spcBef>
              <a:spcAft>
                <a:spcPts val="0"/>
              </a:spcAft>
              <a:buNone/>
            </a:pPr>
            <a:r>
              <a:rPr lang="en"/>
              <a:t>Amazon Web Service - this is the main service in which the MySQL server is stored on as well as PHP scripts, phpmyadmin, and Apache2 </a:t>
            </a:r>
            <a:r>
              <a:rPr lang="en"/>
              <a:t>web services</a:t>
            </a:r>
            <a:r>
              <a:rPr lang="en"/>
              <a:t>.</a:t>
            </a:r>
            <a:endParaRPr/>
          </a:p>
          <a:p>
            <a:pPr indent="0" lvl="0" marL="0" rtl="0" algn="l">
              <a:spcBef>
                <a:spcPts val="1600"/>
              </a:spcBef>
              <a:spcAft>
                <a:spcPts val="0"/>
              </a:spcAft>
              <a:buNone/>
            </a:pPr>
            <a:r>
              <a:rPr lang="en"/>
              <a:t>MySQL - the database host that is used to store the Dive Master information and that can be </a:t>
            </a:r>
            <a:endParaRPr/>
          </a:p>
          <a:p>
            <a:pPr indent="0" lvl="0" marL="0" rtl="0" algn="l">
              <a:spcBef>
                <a:spcPts val="1600"/>
              </a:spcBef>
              <a:spcAft>
                <a:spcPts val="0"/>
              </a:spcAft>
              <a:buNone/>
            </a:pPr>
            <a:r>
              <a:rPr lang="en"/>
              <a:t>PHP - used to transfer information sent from DDLS to the the MySQL DB and back. These scripts are located on the AWS server. </a:t>
            </a:r>
            <a:endParaRPr/>
          </a:p>
          <a:p>
            <a:pPr indent="0" lvl="0" marL="0" rtl="0" algn="l">
              <a:spcBef>
                <a:spcPts val="1600"/>
              </a:spcBef>
              <a:spcAft>
                <a:spcPts val="0"/>
              </a:spcAft>
              <a:buNone/>
            </a:pPr>
            <a:r>
              <a:rPr lang="en"/>
              <a:t>Phpmyadmin - interface that makes monitoring MySQL databases more efficient</a:t>
            </a:r>
            <a:endParaRPr/>
          </a:p>
          <a:p>
            <a:pPr indent="0" lvl="0" marL="0" rtl="0" algn="l">
              <a:spcBef>
                <a:spcPts val="1600"/>
              </a:spcBef>
              <a:spcAft>
                <a:spcPts val="1600"/>
              </a:spcAft>
              <a:buNone/>
            </a:pPr>
            <a:r>
              <a:rPr lang="en"/>
              <a:t>Ubuntu 18.04 LTS - The operating system that the AWS server is running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290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Milestones</a:t>
            </a:r>
            <a:endParaRPr/>
          </a:p>
        </p:txBody>
      </p:sp>
      <p:sp>
        <p:nvSpPr>
          <p:cNvPr id="115" name="Google Shape;115;p23"/>
          <p:cNvSpPr txBox="1"/>
          <p:nvPr>
            <p:ph idx="1" type="body"/>
          </p:nvPr>
        </p:nvSpPr>
        <p:spPr>
          <a:xfrm>
            <a:off x="163175" y="615250"/>
            <a:ext cx="8882100" cy="3416400"/>
          </a:xfrm>
          <a:prstGeom prst="rect">
            <a:avLst/>
          </a:prstGeom>
        </p:spPr>
        <p:txBody>
          <a:bodyPr anchorCtr="0" anchor="t" bIns="91425" lIns="91425" spcFirstLastPara="1" rIns="91425" wrap="square" tIns="91425">
            <a:noAutofit/>
          </a:bodyPr>
          <a:lstStyle/>
          <a:p>
            <a:pPr indent="0" lvl="0" marL="0" rtl="0" algn="l">
              <a:lnSpc>
                <a:spcPct val="138000"/>
              </a:lnSpc>
              <a:spcBef>
                <a:spcPts val="1200"/>
              </a:spcBef>
              <a:spcAft>
                <a:spcPts val="0"/>
              </a:spcAft>
              <a:buClr>
                <a:schemeClr val="dk1"/>
              </a:buClr>
              <a:buSzPts val="1100"/>
              <a:buFont typeface="Arial"/>
              <a:buNone/>
            </a:pPr>
            <a:r>
              <a:rPr lang="en" sz="1400"/>
              <a:t>1.       All research gathered. This includes how and what to use for the database, refresh on how to use Android Studio, and how QR codes work. The deliverable for this is either in the form of notes or explanation of items that we used in our documents. This is a list of specific things either researched or decided on.</a:t>
            </a:r>
            <a:endParaRPr sz="1400"/>
          </a:p>
          <a:p>
            <a:pPr indent="0" lvl="0" marL="0" rtl="0" algn="l">
              <a:lnSpc>
                <a:spcPct val="138000"/>
              </a:lnSpc>
              <a:spcBef>
                <a:spcPts val="1200"/>
              </a:spcBef>
              <a:spcAft>
                <a:spcPts val="0"/>
              </a:spcAft>
              <a:buClr>
                <a:schemeClr val="dk1"/>
              </a:buClr>
              <a:buSzPts val="1100"/>
              <a:buFont typeface="Arial"/>
              <a:buNone/>
            </a:pPr>
            <a:r>
              <a:rPr lang="en" sz="1400"/>
              <a:t>2.       Start designing user interfaces and the SQL database. This will be in the form of how tables will interact with each other before coding the table so that we can link tables and have a visual representation of how this will look. Going in and making the SQL table without this could result in a lot of wasted time trying to fix issues. This goes with the interfaces as they will need to be designed before coded in order to reduce unforeseen issues that may arise in the design and transition from pages of the App.</a:t>
            </a:r>
            <a:endParaRPr sz="1400"/>
          </a:p>
          <a:p>
            <a:pPr indent="0" lvl="0" marL="0" rtl="0" algn="l">
              <a:lnSpc>
                <a:spcPct val="138000"/>
              </a:lnSpc>
              <a:spcBef>
                <a:spcPts val="1200"/>
              </a:spcBef>
              <a:spcAft>
                <a:spcPts val="0"/>
              </a:spcAft>
              <a:buClr>
                <a:schemeClr val="dk1"/>
              </a:buClr>
              <a:buSzPts val="1100"/>
              <a:buFont typeface="Arial"/>
              <a:buNone/>
            </a:pPr>
            <a:r>
              <a:rPr lang="en" sz="1400"/>
              <a:t>3.       Start coding the Database. The deliverable for this will be a fully functioning SQL database that can both send and receive information. This will be made with SQL and will have all parts from the design implemented.</a:t>
            </a:r>
            <a:endParaRPr sz="1400"/>
          </a:p>
          <a:p>
            <a:pPr indent="0" lvl="0" marL="0" rtl="0" algn="l">
              <a:lnSpc>
                <a:spcPct val="138000"/>
              </a:lnSpc>
              <a:spcBef>
                <a:spcPts val="1200"/>
              </a:spcBef>
              <a:spcAft>
                <a:spcPts val="0"/>
              </a:spcAft>
              <a:buClr>
                <a:schemeClr val="dk1"/>
              </a:buClr>
              <a:buSzPts val="1100"/>
              <a:buFont typeface="Arial"/>
              <a:buNone/>
            </a:pPr>
            <a:r>
              <a:rPr lang="en" sz="1400"/>
              <a:t>4.       Start coding Interface. This will take the longest and will need to be broken up further which is in the task list and Timeline. The deliverable for this will be actual code documents made and progression towards an actual App.</a:t>
            </a:r>
            <a:endParaRPr sz="14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1600"/>
              </a:spcAft>
              <a:buNone/>
            </a:pPr>
            <a:r>
              <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290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Milestones (cont.)</a:t>
            </a:r>
            <a:endParaRPr/>
          </a:p>
        </p:txBody>
      </p:sp>
      <p:sp>
        <p:nvSpPr>
          <p:cNvPr id="121" name="Google Shape;121;p24"/>
          <p:cNvSpPr txBox="1"/>
          <p:nvPr>
            <p:ph idx="1" type="body"/>
          </p:nvPr>
        </p:nvSpPr>
        <p:spPr>
          <a:xfrm>
            <a:off x="163175" y="707475"/>
            <a:ext cx="8882100" cy="3416400"/>
          </a:xfrm>
          <a:prstGeom prst="rect">
            <a:avLst/>
          </a:prstGeom>
        </p:spPr>
        <p:txBody>
          <a:bodyPr anchorCtr="0" anchor="t" bIns="91425" lIns="91425" spcFirstLastPara="1" rIns="91425" wrap="square" tIns="91425">
            <a:noAutofit/>
          </a:bodyPr>
          <a:lstStyle/>
          <a:p>
            <a:pPr indent="0" lvl="0" marL="0" rtl="0" algn="l">
              <a:lnSpc>
                <a:spcPct val="138000"/>
              </a:lnSpc>
              <a:spcBef>
                <a:spcPts val="1200"/>
              </a:spcBef>
              <a:spcAft>
                <a:spcPts val="0"/>
              </a:spcAft>
              <a:buNone/>
            </a:pPr>
            <a:r>
              <a:rPr lang="en" sz="1400"/>
              <a:t>5.       First prototype test. The deliverable for this will be the whole app and database doing the function of scanning a QR code and getting a response on the dive log. This will be the most basic form and will not have bells or whistles attached to it.</a:t>
            </a:r>
            <a:endParaRPr sz="1400"/>
          </a:p>
          <a:p>
            <a:pPr indent="0" lvl="0" marL="0" rtl="0" algn="l">
              <a:lnSpc>
                <a:spcPct val="138000"/>
              </a:lnSpc>
              <a:spcBef>
                <a:spcPts val="1200"/>
              </a:spcBef>
              <a:spcAft>
                <a:spcPts val="0"/>
              </a:spcAft>
              <a:buNone/>
            </a:pPr>
            <a:r>
              <a:rPr lang="en" sz="1400"/>
              <a:t>6.       Second prototype test. This will be after all the bugs from the first prototype are taken care of as well as any bells and whistles that have been decided to add on. The main deliverable here is the App without the bugs from the first prototype test. Any additions are more icing on the cake.</a:t>
            </a:r>
            <a:endParaRPr sz="1400"/>
          </a:p>
          <a:p>
            <a:pPr indent="0" lvl="0" marL="0" rtl="0" algn="l">
              <a:lnSpc>
                <a:spcPct val="138000"/>
              </a:lnSpc>
              <a:spcBef>
                <a:spcPts val="1200"/>
              </a:spcBef>
              <a:spcAft>
                <a:spcPts val="0"/>
              </a:spcAft>
              <a:buNone/>
            </a:pPr>
            <a:r>
              <a:rPr lang="en" sz="1400"/>
              <a:t>7.       Final Product with deliverable for senior design. The deliverable here will be everything we have previously done as well as a board to present in the Senior Design Fair. This will consist of the board and the third prototype or the second in a successful state.</a:t>
            </a:r>
            <a:endParaRPr sz="1400"/>
          </a:p>
          <a:p>
            <a:pPr indent="0" lvl="0" marL="0" rtl="0" algn="l">
              <a:spcBef>
                <a:spcPts val="0"/>
              </a:spcBef>
              <a:spcAft>
                <a:spcPts val="0"/>
              </a:spcAft>
              <a:buNone/>
            </a:pPr>
            <a:r>
              <a:t/>
            </a:r>
            <a:endParaRPr sz="1100">
              <a:solidFill>
                <a:schemeClr val="dk1"/>
              </a:solidFill>
            </a:endParaRPr>
          </a:p>
          <a:p>
            <a:pPr indent="0" lvl="0" marL="0" rtl="0" algn="l">
              <a:lnSpc>
                <a:spcPct val="138000"/>
              </a:lnSpc>
              <a:spcBef>
                <a:spcPts val="1200"/>
              </a:spcBef>
              <a:spcAft>
                <a:spcPts val="0"/>
              </a:spcAft>
              <a:buNone/>
            </a:pPr>
            <a:r>
              <a:t/>
            </a:r>
            <a:endParaRPr sz="1400"/>
          </a:p>
          <a:p>
            <a:pPr indent="0" lvl="0" marL="0" rtl="0" algn="l">
              <a:spcBef>
                <a:spcPts val="0"/>
              </a:spcBef>
              <a:spcAft>
                <a:spcPts val="0"/>
              </a:spcAft>
              <a:buNone/>
            </a:pPr>
            <a:r>
              <a:t/>
            </a:r>
            <a:endParaRPr sz="1200"/>
          </a:p>
          <a:p>
            <a:pPr indent="0" lvl="0" marL="0" rtl="0" algn="l">
              <a:spcBef>
                <a:spcPts val="0"/>
              </a:spcBef>
              <a:spcAft>
                <a:spcPts val="1600"/>
              </a:spcAft>
              <a:buNone/>
            </a:pPr>
            <a:r>
              <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253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Timeline</a:t>
            </a:r>
            <a:endParaRPr/>
          </a:p>
        </p:txBody>
      </p:sp>
      <p:pic>
        <p:nvPicPr>
          <p:cNvPr id="127" name="Google Shape;127;p25"/>
          <p:cNvPicPr preferRelativeResize="0"/>
          <p:nvPr/>
        </p:nvPicPr>
        <p:blipFill>
          <a:blip r:embed="rId3">
            <a:alphaModFix/>
          </a:blip>
          <a:stretch>
            <a:fillRect/>
          </a:stretch>
        </p:blipFill>
        <p:spPr>
          <a:xfrm>
            <a:off x="1973949" y="932850"/>
            <a:ext cx="5021024" cy="3955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253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Timeline (cont.)</a:t>
            </a:r>
            <a:endParaRPr/>
          </a:p>
        </p:txBody>
      </p:sp>
      <p:pic>
        <p:nvPicPr>
          <p:cNvPr id="133" name="Google Shape;133;p26"/>
          <p:cNvPicPr preferRelativeResize="0"/>
          <p:nvPr/>
        </p:nvPicPr>
        <p:blipFill>
          <a:blip r:embed="rId3">
            <a:alphaModFix/>
          </a:blip>
          <a:stretch>
            <a:fillRect/>
          </a:stretch>
        </p:blipFill>
        <p:spPr>
          <a:xfrm>
            <a:off x="1500900" y="1152475"/>
            <a:ext cx="5611257" cy="341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39" name="Google Shape;139;p27"/>
          <p:cNvSpPr txBox="1"/>
          <p:nvPr>
            <p:ph idx="1" type="body"/>
          </p:nvPr>
        </p:nvSpPr>
        <p:spPr>
          <a:xfrm>
            <a:off x="311700" y="1152475"/>
            <a:ext cx="8520600" cy="372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Achieved the UI creation of the App</a:t>
            </a:r>
            <a:endParaRPr/>
          </a:p>
          <a:p>
            <a:pPr indent="-342900" lvl="0" marL="457200" rtl="0" algn="l">
              <a:spcBef>
                <a:spcPts val="0"/>
              </a:spcBef>
              <a:spcAft>
                <a:spcPts val="0"/>
              </a:spcAft>
              <a:buSzPts val="1800"/>
              <a:buChar char="●"/>
            </a:pPr>
            <a:r>
              <a:rPr lang="en"/>
              <a:t>Creation of an online database</a:t>
            </a:r>
            <a:endParaRPr/>
          </a:p>
          <a:p>
            <a:pPr indent="-342900" lvl="0" marL="457200" rtl="0" algn="l">
              <a:spcBef>
                <a:spcPts val="0"/>
              </a:spcBef>
              <a:spcAft>
                <a:spcPts val="0"/>
              </a:spcAft>
              <a:buSzPts val="1800"/>
              <a:buChar char="●"/>
            </a:pPr>
            <a:r>
              <a:rPr lang="en"/>
              <a:t>A way to connect to database and retrieve data</a:t>
            </a:r>
            <a:endParaRPr/>
          </a:p>
          <a:p>
            <a:pPr indent="-342900" lvl="0" marL="457200" rtl="0" algn="l">
              <a:spcBef>
                <a:spcPts val="0"/>
              </a:spcBef>
              <a:spcAft>
                <a:spcPts val="0"/>
              </a:spcAft>
              <a:buSzPts val="1800"/>
              <a:buChar char="●"/>
            </a:pPr>
            <a:r>
              <a:rPr lang="en"/>
              <a:t>Creation of mysql database for user dive logs on local phone</a:t>
            </a:r>
            <a:endParaRPr/>
          </a:p>
          <a:p>
            <a:pPr indent="0" lvl="0" marL="0" rtl="0" algn="l">
              <a:spcBef>
                <a:spcPts val="1600"/>
              </a:spcBef>
              <a:spcAft>
                <a:spcPts val="0"/>
              </a:spcAft>
              <a:buNone/>
            </a:pPr>
            <a:r>
              <a:rPr lang="en"/>
              <a:t>Need to still accomplish:</a:t>
            </a:r>
            <a:endParaRPr/>
          </a:p>
          <a:p>
            <a:pPr indent="-342900" lvl="0" marL="457200" rtl="0" algn="l">
              <a:spcBef>
                <a:spcPts val="1600"/>
              </a:spcBef>
              <a:spcAft>
                <a:spcPts val="0"/>
              </a:spcAft>
              <a:buSzPts val="1800"/>
              <a:buChar char="●"/>
            </a:pPr>
            <a:r>
              <a:rPr lang="en"/>
              <a:t>Merging connection to online database into UI</a:t>
            </a:r>
            <a:endParaRPr/>
          </a:p>
          <a:p>
            <a:pPr indent="-342900" lvl="0" marL="457200" rtl="0" algn="l">
              <a:spcBef>
                <a:spcPts val="0"/>
              </a:spcBef>
              <a:spcAft>
                <a:spcPts val="0"/>
              </a:spcAft>
              <a:buSzPts val="1800"/>
              <a:buChar char="●"/>
            </a:pPr>
            <a:r>
              <a:rPr lang="en"/>
              <a:t>Merging creation of local dive log database into the UI</a:t>
            </a:r>
            <a:endParaRPr/>
          </a:p>
          <a:p>
            <a:pPr indent="-342900" lvl="0" marL="457200" rtl="0" algn="l">
              <a:spcBef>
                <a:spcPts val="0"/>
              </a:spcBef>
              <a:spcAft>
                <a:spcPts val="0"/>
              </a:spcAft>
              <a:buSzPts val="1800"/>
              <a:buChar char="●"/>
            </a:pPr>
            <a:r>
              <a:rPr lang="en"/>
              <a:t>Creation of QR code from </a:t>
            </a:r>
            <a:r>
              <a:rPr lang="en"/>
              <a:t>retrieved</a:t>
            </a:r>
            <a:r>
              <a:rPr lang="en"/>
              <a:t> data from online database when Dive Master logs in as well as merge it into the UI</a:t>
            </a:r>
            <a:endParaRPr/>
          </a:p>
          <a:p>
            <a:pPr indent="-342900" lvl="0" marL="457200" rtl="0" algn="l">
              <a:spcBef>
                <a:spcPts val="0"/>
              </a:spcBef>
              <a:spcAft>
                <a:spcPts val="0"/>
              </a:spcAft>
              <a:buSzPts val="1800"/>
              <a:buChar char="●"/>
            </a:pPr>
            <a:r>
              <a:rPr lang="en"/>
              <a:t>Ability to scan QR codes and fill in for the Dive Logs.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Creating the Database to store Dive Master information - This was originally on a Raspberry Pi 4 but due to some issues with connecting to it, an AWS server was created in its place making connecting to it easier and easier to manage.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Our goal is to create a well working automated version of the outdated dive log system</a:t>
            </a:r>
            <a:endParaRPr sz="1500"/>
          </a:p>
          <a:p>
            <a:pPr indent="-323850" lvl="1" marL="914400" rtl="0" algn="l">
              <a:spcBef>
                <a:spcPts val="0"/>
              </a:spcBef>
              <a:spcAft>
                <a:spcPts val="0"/>
              </a:spcAft>
              <a:buSzPts val="1500"/>
              <a:buChar char="○"/>
            </a:pPr>
            <a:r>
              <a:rPr lang="en" sz="1500"/>
              <a:t>It will allow dive masters and divers to collaborate on dive logs and signatures.</a:t>
            </a:r>
            <a:endParaRPr sz="1500"/>
          </a:p>
          <a:p>
            <a:pPr indent="-323850" lvl="1" marL="914400" rtl="0" algn="l">
              <a:spcBef>
                <a:spcPts val="0"/>
              </a:spcBef>
              <a:spcAft>
                <a:spcPts val="0"/>
              </a:spcAft>
              <a:buSzPts val="1500"/>
              <a:buChar char="○"/>
            </a:pPr>
            <a:r>
              <a:rPr lang="en" sz="1500"/>
              <a:t>Divers and Dive Masters can send logs via the app to get their logs signed digitally.</a:t>
            </a:r>
            <a:endParaRPr sz="1500"/>
          </a:p>
          <a:p>
            <a:pPr indent="-323850" lvl="1" marL="914400" rtl="0" algn="l">
              <a:spcBef>
                <a:spcPts val="0"/>
              </a:spcBef>
              <a:spcAft>
                <a:spcPts val="0"/>
              </a:spcAft>
              <a:buSzPts val="1500"/>
              <a:buChar char="○"/>
            </a:pPr>
            <a:r>
              <a:rPr lang="en" sz="1500"/>
              <a:t>This process will allow divers to not have to physically hand their logs to the master.</a:t>
            </a:r>
            <a:endParaRPr sz="1500"/>
          </a:p>
          <a:p>
            <a:pPr indent="-323850" lvl="0" marL="457200" rtl="0" algn="l">
              <a:spcBef>
                <a:spcPts val="0"/>
              </a:spcBef>
              <a:spcAft>
                <a:spcPts val="0"/>
              </a:spcAft>
              <a:buSzPts val="1500"/>
              <a:buChar char="●"/>
            </a:pPr>
            <a:r>
              <a:rPr lang="en" sz="1500"/>
              <a:t>Background of the app</a:t>
            </a:r>
            <a:endParaRPr sz="1500"/>
          </a:p>
          <a:p>
            <a:pPr indent="-323850" lvl="1" marL="914400" rtl="0" algn="l">
              <a:spcBef>
                <a:spcPts val="0"/>
              </a:spcBef>
              <a:spcAft>
                <a:spcPts val="0"/>
              </a:spcAft>
              <a:buSzPts val="1500"/>
              <a:buChar char="○"/>
            </a:pPr>
            <a:r>
              <a:rPr lang="en" sz="1500"/>
              <a:t>AJ is a ROTC student here at UC and he is a certified diver.</a:t>
            </a:r>
            <a:endParaRPr sz="1500"/>
          </a:p>
          <a:p>
            <a:pPr indent="-323850" lvl="1" marL="914400" rtl="0" algn="l">
              <a:spcBef>
                <a:spcPts val="0"/>
              </a:spcBef>
              <a:spcAft>
                <a:spcPts val="0"/>
              </a:spcAft>
              <a:buSzPts val="1500"/>
              <a:buChar char="○"/>
            </a:pPr>
            <a:r>
              <a:rPr lang="en" sz="1500"/>
              <a:t>One of his dive masters made a comment about an app that will automate the outdated “pen and paper” method of signing off on dive logs.</a:t>
            </a:r>
            <a:endParaRPr sz="1500"/>
          </a:p>
          <a:p>
            <a:pPr indent="0" lvl="0" marL="914400" rtl="0" algn="l">
              <a:spcBef>
                <a:spcPts val="1600"/>
              </a:spcBef>
              <a:spcAft>
                <a:spcPts val="1600"/>
              </a:spcAft>
              <a:buNone/>
            </a:pPr>
            <a:r>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33333"/>
                </a:solidFill>
                <a:highlight>
                  <a:srgbClr val="FFFFFF"/>
                </a:highlight>
              </a:rPr>
              <a:t>Intellectual Merits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This app is the process of taking an outdated system and making it automated and modern.</a:t>
            </a:r>
            <a:endParaRPr sz="1500"/>
          </a:p>
          <a:p>
            <a:pPr indent="-323850" lvl="0" marL="457200" rtl="0" algn="l">
              <a:spcBef>
                <a:spcPts val="0"/>
              </a:spcBef>
              <a:spcAft>
                <a:spcPts val="0"/>
              </a:spcAft>
              <a:buSzPts val="1500"/>
              <a:buChar char="●"/>
            </a:pPr>
            <a:r>
              <a:rPr lang="en" sz="1500"/>
              <a:t>An example of how software engineering can make the world a more automated and easy place to live.</a:t>
            </a:r>
            <a:endParaRPr sz="1500"/>
          </a:p>
          <a:p>
            <a:pPr indent="-323850" lvl="0" marL="457200" rtl="0" algn="l">
              <a:spcBef>
                <a:spcPts val="0"/>
              </a:spcBef>
              <a:spcAft>
                <a:spcPts val="0"/>
              </a:spcAft>
              <a:buSzPts val="1500"/>
              <a:buChar char="●"/>
            </a:pPr>
            <a:r>
              <a:rPr lang="en" sz="1500"/>
              <a:t>The proposed app demonstrates how the idea of a easier process of making a dive log can be executed through the development of an app. </a:t>
            </a:r>
            <a:endParaRPr sz="1500"/>
          </a:p>
          <a:p>
            <a:pPr indent="-323850" lvl="0" marL="457200" rtl="0" algn="l">
              <a:spcBef>
                <a:spcPts val="0"/>
              </a:spcBef>
              <a:spcAft>
                <a:spcPts val="0"/>
              </a:spcAft>
              <a:buSzPts val="1500"/>
              <a:buChar char="●"/>
            </a:pPr>
            <a:r>
              <a:rPr lang="en" sz="1500"/>
              <a:t>THis new method of dive log creation will allow divers and dive master have the power to create and share logs through the internet. This is a new process for divers and will be cutting edge based on the previous system of physical logs.</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Broader Impacts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app will impact the diving world in the most positive way.</a:t>
            </a:r>
            <a:endParaRPr/>
          </a:p>
          <a:p>
            <a:pPr indent="-342900" lvl="0" marL="457200" rtl="0" algn="l">
              <a:spcBef>
                <a:spcPts val="0"/>
              </a:spcBef>
              <a:spcAft>
                <a:spcPts val="0"/>
              </a:spcAft>
              <a:buSzPts val="1800"/>
              <a:buChar char="●"/>
            </a:pPr>
            <a:r>
              <a:rPr lang="en"/>
              <a:t>It will make the lives of divers and dive masters much easier through the creation of the app.</a:t>
            </a:r>
            <a:endParaRPr/>
          </a:p>
          <a:p>
            <a:pPr indent="-342900" lvl="0" marL="457200" rtl="0" algn="l">
              <a:spcBef>
                <a:spcPts val="0"/>
              </a:spcBef>
              <a:spcAft>
                <a:spcPts val="0"/>
              </a:spcAft>
              <a:buSzPts val="1800"/>
              <a:buChar char="●"/>
            </a:pPr>
            <a:r>
              <a:rPr lang="en"/>
              <a:t>Divers will no longer have to travel and hand logs in physically, which create more of an automated and easy system.</a:t>
            </a:r>
            <a:endParaRPr/>
          </a:p>
          <a:p>
            <a:pPr indent="-342900" lvl="0" marL="457200" rtl="0" algn="l">
              <a:spcBef>
                <a:spcPts val="0"/>
              </a:spcBef>
              <a:spcAft>
                <a:spcPts val="0"/>
              </a:spcAft>
              <a:buSzPts val="1800"/>
              <a:buChar char="●"/>
            </a:pPr>
            <a:r>
              <a:rPr lang="en"/>
              <a:t>With this app, many more people will want to start </a:t>
            </a:r>
            <a:r>
              <a:rPr lang="en"/>
              <a:t>diving</a:t>
            </a:r>
            <a:r>
              <a:rPr lang="en"/>
              <a:t> because of the ease of an automated system.</a:t>
            </a:r>
            <a:endParaRPr/>
          </a:p>
          <a:p>
            <a:pPr indent="0" lvl="0" marL="457200" rtl="0" algn="l">
              <a:spcBef>
                <a:spcPts val="1600"/>
              </a:spcBef>
              <a:spcAft>
                <a:spcPts val="1600"/>
              </a:spcAft>
              <a:buNone/>
            </a:pPr>
            <a:r>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539174" y="580950"/>
            <a:ext cx="8213077" cy="4509474"/>
          </a:xfrm>
          <a:prstGeom prst="rect">
            <a:avLst/>
          </a:prstGeom>
          <a:noFill/>
          <a:ln>
            <a:noFill/>
          </a:ln>
        </p:spPr>
      </p:pic>
      <p:sp>
        <p:nvSpPr>
          <p:cNvPr id="79" name="Google Shape;79;p17"/>
          <p:cNvSpPr txBox="1"/>
          <p:nvPr>
            <p:ph type="title"/>
          </p:nvPr>
        </p:nvSpPr>
        <p:spPr>
          <a:xfrm>
            <a:off x="354275" y="8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High Level Design Diagram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Specifications</a:t>
            </a:r>
            <a:endParaRPr/>
          </a:p>
        </p:txBody>
      </p:sp>
      <p:pic>
        <p:nvPicPr>
          <p:cNvPr id="85" name="Google Shape;85;p18"/>
          <p:cNvPicPr preferRelativeResize="0"/>
          <p:nvPr/>
        </p:nvPicPr>
        <p:blipFill>
          <a:blip r:embed="rId3">
            <a:alphaModFix/>
          </a:blip>
          <a:stretch>
            <a:fillRect/>
          </a:stretch>
        </p:blipFill>
        <p:spPr>
          <a:xfrm>
            <a:off x="594300" y="1112050"/>
            <a:ext cx="6685848" cy="3772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Design Specifications (Cont.)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91" name="Google Shape;91;p19"/>
          <p:cNvPicPr preferRelativeResize="0"/>
          <p:nvPr/>
        </p:nvPicPr>
        <p:blipFill>
          <a:blip r:embed="rId3">
            <a:alphaModFix/>
          </a:blip>
          <a:stretch>
            <a:fillRect/>
          </a:stretch>
        </p:blipFill>
        <p:spPr>
          <a:xfrm>
            <a:off x="562750" y="1106450"/>
            <a:ext cx="6751188" cy="3820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Design Specifications (Cont.)</a:t>
            </a:r>
            <a:endParaRPr/>
          </a:p>
          <a:p>
            <a:pPr indent="0" lvl="0" marL="0" rtl="0" algn="l">
              <a:spcBef>
                <a:spcPts val="0"/>
              </a:spcBef>
              <a:spcAft>
                <a:spcPts val="0"/>
              </a:spcAft>
              <a:buNone/>
            </a:pPr>
            <a:r>
              <a:t/>
            </a:r>
            <a:endParaRPr/>
          </a:p>
        </p:txBody>
      </p:sp>
      <p:pic>
        <p:nvPicPr>
          <p:cNvPr id="97" name="Google Shape;97;p20"/>
          <p:cNvPicPr preferRelativeResize="0"/>
          <p:nvPr/>
        </p:nvPicPr>
        <p:blipFill>
          <a:blip r:embed="rId3">
            <a:alphaModFix/>
          </a:blip>
          <a:stretch>
            <a:fillRect/>
          </a:stretch>
        </p:blipFill>
        <p:spPr>
          <a:xfrm>
            <a:off x="152400" y="1170125"/>
            <a:ext cx="6747484" cy="38209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Design Specifications (Cont.)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103" name="Google Shape;103;p21"/>
          <p:cNvPicPr preferRelativeResize="0"/>
          <p:nvPr/>
        </p:nvPicPr>
        <p:blipFill>
          <a:blip r:embed="rId3">
            <a:alphaModFix/>
          </a:blip>
          <a:stretch>
            <a:fillRect/>
          </a:stretch>
        </p:blipFill>
        <p:spPr>
          <a:xfrm>
            <a:off x="152400" y="1170125"/>
            <a:ext cx="6764559" cy="382097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