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 Cloud Weavers has designed and built a web application using the java programming language, the javaspark maven framework, amazon cloud server, and MySQL. Intensive collaboration was achieved between team members to distribute tasks and make this application possible.</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This application is a web application that can be used to create a todo list.This application also for the creation of todo task, editing of todo task, and deletions of todo task. </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We are here tonight to demonstrate the backend of our application. </a:t>
            </a: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Demo?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Adam S - cloud server setup, database setup</a:t>
            </a:r>
          </a:p>
          <a:p>
            <a:pPr lvl="0">
              <a:spcBef>
                <a:spcPts val="0"/>
              </a:spcBef>
              <a:buNone/>
            </a:pPr>
            <a:r>
              <a:t/>
            </a:r>
            <a:endParaRPr/>
          </a:p>
          <a:p>
            <a:pPr lvl="0">
              <a:spcBef>
                <a:spcPts val="0"/>
              </a:spcBef>
              <a:buNone/>
            </a:pPr>
            <a:r>
              <a:rPr lang="en"/>
              <a:t>Jonathan C - Software testing, postman</a:t>
            </a:r>
          </a:p>
          <a:p>
            <a:pPr lvl="0">
              <a:spcBef>
                <a:spcPts val="0"/>
              </a:spcBef>
              <a:buNone/>
            </a:pPr>
            <a:r>
              <a:t/>
            </a:r>
            <a:endParaRPr/>
          </a:p>
          <a:p>
            <a:pPr lvl="0">
              <a:spcBef>
                <a:spcPts val="0"/>
              </a:spcBef>
              <a:buNone/>
            </a:pPr>
            <a:r>
              <a:rPr lang="en"/>
              <a:t>Kevin D - Java programing</a:t>
            </a:r>
          </a:p>
          <a:p>
            <a:pPr lvl="0">
              <a:spcBef>
                <a:spcPts val="0"/>
              </a:spcBef>
              <a:buNone/>
            </a:pPr>
            <a:r>
              <a:t/>
            </a:r>
            <a:endParaRPr/>
          </a:p>
          <a:p>
            <a:pPr lvl="0">
              <a:spcBef>
                <a:spcPts val="0"/>
              </a:spcBef>
              <a:buNone/>
            </a:pPr>
            <a:r>
              <a:rPr lang="en"/>
              <a:t>Kevin C - </a:t>
            </a:r>
            <a:r>
              <a:rPr lang="en">
                <a:solidFill>
                  <a:schemeClr val="dk1"/>
                </a:solidFill>
              </a:rPr>
              <a:t>Software testing, presentation</a:t>
            </a:r>
          </a:p>
          <a:p>
            <a:pPr lvl="0">
              <a:spcBef>
                <a:spcPts val="0"/>
              </a:spcBef>
              <a:buNone/>
            </a:pPr>
            <a:r>
              <a:t/>
            </a:r>
            <a:endParaRP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Why did we create a todo app, for what purpose? Will we add more? Maybe a calendar to add a time frame for todo task?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What is your todo application built from?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What did we learn?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Font typeface="Calibri"/>
              <a:defRPr>
                <a:latin typeface="Calibri"/>
                <a:ea typeface="Calibri"/>
                <a:cs typeface="Calibri"/>
                <a:sym typeface="Calibri"/>
              </a:defRPr>
            </a:lvl1pPr>
            <a:lvl2pPr lvl="1">
              <a:spcBef>
                <a:spcPts val="0"/>
              </a:spcBef>
              <a:buFont typeface="Calibri"/>
              <a:defRPr>
                <a:latin typeface="Calibri"/>
                <a:ea typeface="Calibri"/>
                <a:cs typeface="Calibri"/>
                <a:sym typeface="Calibri"/>
              </a:defRPr>
            </a:lvl2pPr>
            <a:lvl3pPr lvl="2">
              <a:spcBef>
                <a:spcPts val="0"/>
              </a:spcBef>
              <a:buFont typeface="Calibri"/>
              <a:defRPr>
                <a:latin typeface="Calibri"/>
                <a:ea typeface="Calibri"/>
                <a:cs typeface="Calibri"/>
                <a:sym typeface="Calibri"/>
              </a:defRPr>
            </a:lvl3pPr>
            <a:lvl4pPr lvl="3">
              <a:spcBef>
                <a:spcPts val="0"/>
              </a:spcBef>
              <a:buFont typeface="Calibri"/>
              <a:defRPr>
                <a:latin typeface="Calibri"/>
                <a:ea typeface="Calibri"/>
                <a:cs typeface="Calibri"/>
                <a:sym typeface="Calibri"/>
              </a:defRPr>
            </a:lvl4pPr>
            <a:lvl5pPr lvl="4">
              <a:spcBef>
                <a:spcPts val="0"/>
              </a:spcBef>
              <a:buFont typeface="Calibri"/>
              <a:defRPr>
                <a:latin typeface="Calibri"/>
                <a:ea typeface="Calibri"/>
                <a:cs typeface="Calibri"/>
                <a:sym typeface="Calibri"/>
              </a:defRPr>
            </a:lvl5pPr>
            <a:lvl6pPr lvl="5">
              <a:spcBef>
                <a:spcPts val="0"/>
              </a:spcBef>
              <a:buFont typeface="Calibri"/>
              <a:defRPr>
                <a:latin typeface="Calibri"/>
                <a:ea typeface="Calibri"/>
                <a:cs typeface="Calibri"/>
                <a:sym typeface="Calibri"/>
              </a:defRPr>
            </a:lvl6pPr>
            <a:lvl7pPr lvl="6">
              <a:spcBef>
                <a:spcPts val="0"/>
              </a:spcBef>
              <a:buFont typeface="Calibri"/>
              <a:defRPr>
                <a:latin typeface="Calibri"/>
                <a:ea typeface="Calibri"/>
                <a:cs typeface="Calibri"/>
                <a:sym typeface="Calibri"/>
              </a:defRPr>
            </a:lvl7pPr>
            <a:lvl8pPr lvl="7">
              <a:spcBef>
                <a:spcPts val="0"/>
              </a:spcBef>
              <a:buFont typeface="Calibri"/>
              <a:defRPr>
                <a:latin typeface="Calibri"/>
                <a:ea typeface="Calibri"/>
                <a:cs typeface="Calibri"/>
                <a:sym typeface="Calibri"/>
              </a:defRPr>
            </a:lvl8pPr>
            <a:lvl9pPr lvl="8">
              <a:spcBef>
                <a:spcPts val="0"/>
              </a:spcBef>
              <a:buFont typeface="Calibri"/>
              <a:defRPr>
                <a:latin typeface="Calibri"/>
                <a:ea typeface="Calibri"/>
                <a:cs typeface="Calibri"/>
                <a:sym typeface="Calibri"/>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rgbClr val="FFD966"/>
              </a:buClr>
              <a:buSzPct val="100000"/>
              <a:buNone/>
              <a:defRPr sz="2800">
                <a:solidFill>
                  <a:srgbClr val="FFD966"/>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1"/>
              </a:buClr>
              <a:buSzPct val="100000"/>
              <a:buFont typeface="Calibri"/>
              <a:defRPr sz="1800">
                <a:solidFill>
                  <a:schemeClr val="lt1"/>
                </a:solidFill>
                <a:latin typeface="Calibri"/>
                <a:ea typeface="Calibri"/>
                <a:cs typeface="Calibri"/>
                <a:sym typeface="Calibri"/>
              </a:defRPr>
            </a:lvl1pPr>
            <a:lvl2pPr lvl="1">
              <a:lnSpc>
                <a:spcPct val="115000"/>
              </a:lnSpc>
              <a:spcBef>
                <a:spcPts val="0"/>
              </a:spcBef>
              <a:spcAft>
                <a:spcPts val="1600"/>
              </a:spcAft>
              <a:buClr>
                <a:schemeClr val="lt1"/>
              </a:buClr>
              <a:buFont typeface="Calibri"/>
              <a:defRPr>
                <a:solidFill>
                  <a:schemeClr val="lt1"/>
                </a:solidFill>
                <a:latin typeface="Calibri"/>
                <a:ea typeface="Calibri"/>
                <a:cs typeface="Calibri"/>
                <a:sym typeface="Calibri"/>
              </a:defRPr>
            </a:lvl2pPr>
            <a:lvl3pPr lvl="2">
              <a:lnSpc>
                <a:spcPct val="115000"/>
              </a:lnSpc>
              <a:spcBef>
                <a:spcPts val="0"/>
              </a:spcBef>
              <a:spcAft>
                <a:spcPts val="1600"/>
              </a:spcAft>
              <a:buClr>
                <a:schemeClr val="lt1"/>
              </a:buClr>
              <a:buFont typeface="Calibri"/>
              <a:defRPr>
                <a:solidFill>
                  <a:schemeClr val="lt1"/>
                </a:solidFill>
                <a:latin typeface="Calibri"/>
                <a:ea typeface="Calibri"/>
                <a:cs typeface="Calibri"/>
                <a:sym typeface="Calibri"/>
              </a:defRPr>
            </a:lvl3pPr>
            <a:lvl4pPr lvl="3">
              <a:lnSpc>
                <a:spcPct val="115000"/>
              </a:lnSpc>
              <a:spcBef>
                <a:spcPts val="0"/>
              </a:spcBef>
              <a:spcAft>
                <a:spcPts val="1600"/>
              </a:spcAft>
              <a:buClr>
                <a:schemeClr val="lt1"/>
              </a:buClr>
              <a:buFont typeface="Calibri"/>
              <a:defRPr>
                <a:solidFill>
                  <a:schemeClr val="lt1"/>
                </a:solidFill>
                <a:latin typeface="Calibri"/>
                <a:ea typeface="Calibri"/>
                <a:cs typeface="Calibri"/>
                <a:sym typeface="Calibri"/>
              </a:defRPr>
            </a:lvl4pPr>
            <a:lvl5pPr lvl="4">
              <a:lnSpc>
                <a:spcPct val="115000"/>
              </a:lnSpc>
              <a:spcBef>
                <a:spcPts val="0"/>
              </a:spcBef>
              <a:spcAft>
                <a:spcPts val="1600"/>
              </a:spcAft>
              <a:buClr>
                <a:schemeClr val="lt1"/>
              </a:buClr>
              <a:buFont typeface="Calibri"/>
              <a:defRPr>
                <a:solidFill>
                  <a:schemeClr val="lt1"/>
                </a:solidFill>
                <a:latin typeface="Calibri"/>
                <a:ea typeface="Calibri"/>
                <a:cs typeface="Calibri"/>
                <a:sym typeface="Calibri"/>
              </a:defRPr>
            </a:lvl5pPr>
            <a:lvl6pPr lvl="5">
              <a:lnSpc>
                <a:spcPct val="115000"/>
              </a:lnSpc>
              <a:spcBef>
                <a:spcPts val="0"/>
              </a:spcBef>
              <a:spcAft>
                <a:spcPts val="1600"/>
              </a:spcAft>
              <a:buClr>
                <a:schemeClr val="lt1"/>
              </a:buClr>
              <a:buFont typeface="Calibri"/>
              <a:defRPr>
                <a:solidFill>
                  <a:schemeClr val="lt1"/>
                </a:solidFill>
                <a:latin typeface="Calibri"/>
                <a:ea typeface="Calibri"/>
                <a:cs typeface="Calibri"/>
                <a:sym typeface="Calibri"/>
              </a:defRPr>
            </a:lvl6pPr>
            <a:lvl7pPr lvl="6">
              <a:lnSpc>
                <a:spcPct val="115000"/>
              </a:lnSpc>
              <a:spcBef>
                <a:spcPts val="0"/>
              </a:spcBef>
              <a:spcAft>
                <a:spcPts val="1600"/>
              </a:spcAft>
              <a:buClr>
                <a:schemeClr val="lt1"/>
              </a:buClr>
              <a:buFont typeface="Calibri"/>
              <a:defRPr>
                <a:solidFill>
                  <a:schemeClr val="lt1"/>
                </a:solidFill>
                <a:latin typeface="Calibri"/>
                <a:ea typeface="Calibri"/>
                <a:cs typeface="Calibri"/>
                <a:sym typeface="Calibri"/>
              </a:defRPr>
            </a:lvl7pPr>
            <a:lvl8pPr lvl="7">
              <a:lnSpc>
                <a:spcPct val="115000"/>
              </a:lnSpc>
              <a:spcBef>
                <a:spcPts val="0"/>
              </a:spcBef>
              <a:spcAft>
                <a:spcPts val="1600"/>
              </a:spcAft>
              <a:buClr>
                <a:schemeClr val="lt1"/>
              </a:buClr>
              <a:buFont typeface="Calibri"/>
              <a:defRPr>
                <a:solidFill>
                  <a:schemeClr val="lt1"/>
                </a:solidFill>
                <a:latin typeface="Calibri"/>
                <a:ea typeface="Calibri"/>
                <a:cs typeface="Calibri"/>
                <a:sym typeface="Calibri"/>
              </a:defRPr>
            </a:lvl8pPr>
            <a:lvl9pPr lvl="8">
              <a:lnSpc>
                <a:spcPct val="115000"/>
              </a:lnSpc>
              <a:spcBef>
                <a:spcPts val="0"/>
              </a:spcBef>
              <a:spcAft>
                <a:spcPts val="1600"/>
              </a:spcAft>
              <a:buClr>
                <a:schemeClr val="lt1"/>
              </a:buClr>
              <a:buFont typeface="Calibri"/>
              <a:defRPr>
                <a:solidFill>
                  <a:schemeClr val="lt1"/>
                </a:solidFill>
                <a:latin typeface="Calibri"/>
                <a:ea typeface="Calibri"/>
                <a:cs typeface="Calibri"/>
                <a:sym typeface="Calibri"/>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AJSwogger/DAT605PROJECT/tree/master/src" TargetMode="External"/><Relationship Id="rId4"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rPr lang="en"/>
              <a:t>TodoApps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Cloud Weavers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12" name="Shape 112"/>
          <p:cNvSpPr txBox="1"/>
          <p:nvPr>
            <p:ph idx="1" type="body"/>
          </p:nvPr>
        </p:nvSpPr>
        <p:spPr>
          <a:xfrm>
            <a:off x="311700" y="1152475"/>
            <a:ext cx="8520600" cy="3834000"/>
          </a:xfrm>
          <a:prstGeom prst="rect">
            <a:avLst/>
          </a:prstGeom>
        </p:spPr>
        <p:txBody>
          <a:bodyPr anchorCtr="0" anchor="t" bIns="91425" lIns="91425" rIns="91425" tIns="91425">
            <a:noAutofit/>
          </a:bodyPr>
          <a:lstStyle/>
          <a:p>
            <a:pPr indent="-228600" lvl="0" marL="457200">
              <a:spcBef>
                <a:spcPts val="0"/>
              </a:spcBef>
            </a:pPr>
            <a:r>
              <a:rPr lang="en"/>
              <a:t>With how we used Github, we realized it is an essential in managing source code, like the ease of sharing the most updated code. </a:t>
            </a:r>
          </a:p>
          <a:p>
            <a:pPr indent="-228600" lvl="0" marL="457200" rtl="0">
              <a:spcBef>
                <a:spcPts val="0"/>
              </a:spcBef>
            </a:pPr>
            <a:r>
              <a:rPr lang="en"/>
              <a:t>REST web services support built-in to JavaSpark with the embedded Jetty server made it the team’s framework. It’s simplicity helped us achieve a developing Todo App easier than expected.</a:t>
            </a:r>
          </a:p>
          <a:p>
            <a:pPr indent="-228600" lvl="0" marL="457200" rtl="0">
              <a:spcBef>
                <a:spcPts val="0"/>
              </a:spcBef>
            </a:pPr>
            <a:r>
              <a:rPr lang="en"/>
              <a:t>In developing this project, we were now familiar how cloud computing works, especially in setting the AWS server.</a:t>
            </a:r>
          </a:p>
          <a:p>
            <a:pPr indent="-228600" lvl="0" marL="457200" rtl="0">
              <a:spcBef>
                <a:spcPts val="0"/>
              </a:spcBef>
            </a:pPr>
            <a:r>
              <a:rPr lang="en"/>
              <a:t>We are now familiar with how stack development works when it comes to using cloud services.</a:t>
            </a:r>
          </a:p>
          <a:p>
            <a:pPr indent="-228600" lvl="0" marL="457200" rtl="0">
              <a:spcBef>
                <a:spcPts val="0"/>
              </a:spcBef>
            </a:pPr>
            <a:r>
              <a:rPr lang="en"/>
              <a:t>We achieved developing the Todo App thanks to OOP.</a:t>
            </a:r>
          </a:p>
          <a:p>
            <a:pPr indent="-228600" lvl="0" marL="457200" rtl="0">
              <a:spcBef>
                <a:spcPts val="0"/>
              </a:spcBef>
            </a:pPr>
            <a:r>
              <a:rPr lang="en"/>
              <a:t>White-box testing was used to test if the TodoApp works.</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Adam Swogger - Cloud server setup, Database Setup</a:t>
            </a:r>
          </a:p>
          <a:p>
            <a:pPr indent="-228600" lvl="0" marL="457200">
              <a:spcBef>
                <a:spcPts val="0"/>
              </a:spcBef>
            </a:pPr>
            <a:r>
              <a:rPr lang="en"/>
              <a:t>Jonathan Chandler - Software testing, postman</a:t>
            </a:r>
          </a:p>
          <a:p>
            <a:pPr indent="-228600" lvl="0" marL="457200">
              <a:spcBef>
                <a:spcPts val="0"/>
              </a:spcBef>
            </a:pPr>
            <a:r>
              <a:rPr lang="en"/>
              <a:t>Kevin Detweiler - Java Programming</a:t>
            </a:r>
          </a:p>
          <a:p>
            <a:pPr indent="-228600" lvl="0" marL="457200">
              <a:spcBef>
                <a:spcPts val="0"/>
              </a:spcBef>
            </a:pPr>
            <a:r>
              <a:rPr lang="en"/>
              <a:t>Kevin Cobarrubia - Software testing, presentation</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Software Developers and Engineers should understand by now how Cloud Computing is setup and run as businesses are leaning towards Cloud Computing everyday. Setting up their own app themselves is a great way in understanding Cloud Computing. Developing a simple app is sufficient so that they may focus more on how RESTful services work, the ideal API for Cloud Computing. The Todo App is one of those simple apps.</a:t>
            </a:r>
          </a:p>
          <a:p>
            <a:pPr lvl="0">
              <a:spcBef>
                <a:spcPts val="0"/>
              </a:spcBef>
              <a:buNone/>
            </a:pPr>
            <a:r>
              <a:rPr lang="en"/>
              <a:t>In developing the Todo App, the first issue that we discussed was what tools or apps we were going to use. The tools were limited to those that we were familiar with, free, and to unfamiliar tools that were needed to create the app.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Architectural Overview</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Eclipse - IDE</a:t>
            </a:r>
          </a:p>
          <a:p>
            <a:pPr indent="-228600" lvl="0" marL="457200">
              <a:spcBef>
                <a:spcPts val="0"/>
              </a:spcBef>
            </a:pPr>
            <a:r>
              <a:rPr lang="en"/>
              <a:t>JavaSpark with Embedded Jetty Server - A tiny Java web framework</a:t>
            </a:r>
          </a:p>
          <a:p>
            <a:pPr indent="-228600" lvl="0" marL="457200">
              <a:spcBef>
                <a:spcPts val="0"/>
              </a:spcBef>
            </a:pPr>
            <a:r>
              <a:rPr lang="en"/>
              <a:t>Maven - Build Automation Tool</a:t>
            </a:r>
          </a:p>
          <a:p>
            <a:pPr indent="-228600" lvl="0" marL="457200">
              <a:spcBef>
                <a:spcPts val="0"/>
              </a:spcBef>
            </a:pPr>
            <a:r>
              <a:rPr lang="en"/>
              <a:t>Amazon Web Services (AWS) - IaaS</a:t>
            </a:r>
          </a:p>
          <a:p>
            <a:pPr indent="-228600" lvl="0" marL="457200">
              <a:spcBef>
                <a:spcPts val="0"/>
              </a:spcBef>
            </a:pPr>
            <a:r>
              <a:rPr lang="en"/>
              <a:t>MySQL - Database Server</a:t>
            </a:r>
          </a:p>
          <a:p>
            <a:pPr indent="-228600" lvl="0" marL="457200">
              <a:spcBef>
                <a:spcPts val="0"/>
              </a:spcBef>
            </a:pPr>
            <a:r>
              <a:rPr lang="en"/>
              <a:t>Postman - Used to test the API</a:t>
            </a:r>
          </a:p>
          <a:p>
            <a:pPr indent="-228600" lvl="0" marL="457200">
              <a:spcBef>
                <a:spcPts val="0"/>
              </a:spcBef>
            </a:pPr>
            <a:r>
              <a:rPr lang="en"/>
              <a:t>GitHub - Code Repository</a:t>
            </a:r>
          </a:p>
          <a:p>
            <a:pPr lv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Database Schema</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0" name="Shape 80"/>
          <p:cNvPicPr preferRelativeResize="0"/>
          <p:nvPr/>
        </p:nvPicPr>
        <p:blipFill>
          <a:blip r:embed="rId3">
            <a:alphaModFix/>
          </a:blip>
          <a:stretch>
            <a:fillRect/>
          </a:stretch>
        </p:blipFill>
        <p:spPr>
          <a:xfrm>
            <a:off x="311700" y="1152473"/>
            <a:ext cx="6448951" cy="1785175"/>
          </a:xfrm>
          <a:prstGeom prst="rect">
            <a:avLst/>
          </a:prstGeom>
          <a:noFill/>
          <a:ln>
            <a:noFill/>
          </a:ln>
        </p:spPr>
      </p:pic>
      <p:pic>
        <p:nvPicPr>
          <p:cNvPr id="81" name="Shape 81"/>
          <p:cNvPicPr preferRelativeResize="0"/>
          <p:nvPr/>
        </p:nvPicPr>
        <p:blipFill>
          <a:blip r:embed="rId4">
            <a:alphaModFix/>
          </a:blip>
          <a:stretch>
            <a:fillRect/>
          </a:stretch>
        </p:blipFill>
        <p:spPr>
          <a:xfrm>
            <a:off x="2383350" y="2765824"/>
            <a:ext cx="6448950" cy="18030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Demo of Back end functionality using Postman - Jonathan</a:t>
            </a:r>
          </a:p>
          <a:p>
            <a:pPr indent="-228600" lvl="0" marL="457200">
              <a:spcBef>
                <a:spcPts val="0"/>
              </a:spcBef>
            </a:pPr>
            <a:r>
              <a:rPr lang="en"/>
              <a:t>Password Authentication</a:t>
            </a:r>
          </a:p>
          <a:p>
            <a:pPr indent="-228600" lvl="0" marL="457200">
              <a:spcBef>
                <a:spcPts val="0"/>
              </a:spcBef>
            </a:pPr>
            <a:r>
              <a:rPr lang="en"/>
              <a:t>Post, Get, GetID, PUT, and Delete</a:t>
            </a:r>
          </a:p>
          <a:p>
            <a:pPr indent="-228600" lvl="0" marL="457200">
              <a:spcBef>
                <a:spcPts val="0"/>
              </a:spcBef>
            </a:pPr>
            <a:r>
              <a:rPr lang="en"/>
              <a:t>JSON request</a:t>
            </a:r>
          </a:p>
          <a:p>
            <a:pPr indent="-228600" lvl="0" marL="457200">
              <a:spcBef>
                <a:spcPts val="0"/>
              </a:spcBef>
            </a:pPr>
            <a:r>
              <a:rPr lang="en"/>
              <a:t>Status Codes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AWS setup - Adam</a:t>
            </a:r>
          </a:p>
          <a:p>
            <a:pPr indent="-228600" lvl="0" marL="457200">
              <a:spcBef>
                <a:spcPts val="0"/>
              </a:spcBef>
            </a:pPr>
            <a:r>
              <a:rPr lang="en"/>
              <a:t>Using Amazon EC2 service to provide a virtual machine with the Linux operating system.</a:t>
            </a:r>
          </a:p>
          <a:p>
            <a:pPr indent="-228600" lvl="0" marL="457200">
              <a:spcBef>
                <a:spcPts val="0"/>
              </a:spcBef>
            </a:pPr>
            <a:r>
              <a:rPr lang="en"/>
              <a:t>Setting ports for server/client requests.  Port 9090 for spark/jetty server and port 3306 for the MySQL server.</a:t>
            </a:r>
          </a:p>
          <a:p>
            <a:pPr indent="-228600" lvl="0" marL="457200">
              <a:spcBef>
                <a:spcPts val="0"/>
              </a:spcBef>
            </a:pPr>
            <a:r>
              <a:rPr lang="en"/>
              <a:t>Connect to AWS EC2 virtual machine using SSH in Git Shell or a local linux OS virtual machine.</a:t>
            </a:r>
          </a:p>
          <a:p>
            <a:pPr indent="-228600" lvl="0" marL="457200">
              <a:spcBef>
                <a:spcPts val="0"/>
              </a:spcBef>
            </a:pPr>
            <a:r>
              <a:rPr lang="en"/>
              <a:t>Show MySQL database contents.  Select * from Todo;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Java Code Review</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a:spcBef>
                <a:spcPts val="0"/>
              </a:spcBef>
              <a:buNone/>
            </a:pPr>
            <a:r>
              <a:rPr lang="en" u="sng">
                <a:hlinkClick r:id="rId3"/>
              </a:rPr>
              <a:t>https://github.com/AJSwogger/DAT605PROJECT/tree/master/src</a:t>
            </a:r>
          </a:p>
          <a:p>
            <a:pPr lvl="0">
              <a:spcBef>
                <a:spcPts val="0"/>
              </a:spcBef>
              <a:buNone/>
            </a:pPr>
            <a:r>
              <a:t/>
            </a:r>
            <a:endParaRPr/>
          </a:p>
          <a:p>
            <a:pPr lvl="0">
              <a:spcBef>
                <a:spcPts val="0"/>
              </a:spcBef>
              <a:buNone/>
            </a:pPr>
            <a:r>
              <a:t/>
            </a:r>
            <a:endParaRPr/>
          </a:p>
        </p:txBody>
      </p:sp>
      <p:pic>
        <p:nvPicPr>
          <p:cNvPr id="100" name="Shape 100"/>
          <p:cNvPicPr preferRelativeResize="0"/>
          <p:nvPr/>
        </p:nvPicPr>
        <p:blipFill>
          <a:blip r:embed="rId4">
            <a:alphaModFix/>
          </a:blip>
          <a:stretch>
            <a:fillRect/>
          </a:stretch>
        </p:blipFill>
        <p:spPr>
          <a:xfrm>
            <a:off x="6847750" y="1152462"/>
            <a:ext cx="2152650" cy="387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Lessons Learned</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SzPct val="100000"/>
            </a:pPr>
            <a:r>
              <a:rPr lang="en" sz="1400"/>
              <a:t>Encountered common issues involved in cloud computing.</a:t>
            </a:r>
          </a:p>
          <a:p>
            <a:pPr indent="-317500" lvl="0" marL="457200" rtl="0">
              <a:spcBef>
                <a:spcPts val="0"/>
              </a:spcBef>
              <a:buSzPct val="100000"/>
            </a:pPr>
            <a:r>
              <a:rPr lang="en" sz="1400"/>
              <a:t>Learned how to use Github, and made us realized how helpful it is to have for program management, especially for team projects.</a:t>
            </a:r>
          </a:p>
          <a:p>
            <a:pPr indent="-317500" lvl="0" marL="457200" rtl="0">
              <a:spcBef>
                <a:spcPts val="0"/>
              </a:spcBef>
              <a:buSzPct val="100000"/>
            </a:pPr>
            <a:r>
              <a:rPr lang="en" sz="1400"/>
              <a:t>Experienced the software development life cycle (SDLC) for RESTful services.</a:t>
            </a:r>
          </a:p>
          <a:p>
            <a:pPr indent="-317500" lvl="0" marL="457200" rtl="0">
              <a:spcBef>
                <a:spcPts val="0"/>
              </a:spcBef>
              <a:buSzPct val="100000"/>
            </a:pPr>
            <a:r>
              <a:rPr lang="en" sz="1400"/>
              <a:t>Realized resources for REST architecture can be handled as objects in Object-Oriented programming.</a:t>
            </a:r>
          </a:p>
          <a:p>
            <a:pPr indent="-317500" lvl="0" marL="457200" rtl="0">
              <a:spcBef>
                <a:spcPts val="0"/>
              </a:spcBef>
              <a:buSzPct val="100000"/>
            </a:pPr>
            <a:r>
              <a:rPr lang="en" sz="1400"/>
              <a:t>Integrating Eclipse to work properly with GitHub can be difficult.</a:t>
            </a:r>
          </a:p>
          <a:p>
            <a:pPr indent="-317500" lvl="0" marL="457200" rtl="0">
              <a:spcBef>
                <a:spcPts val="0"/>
              </a:spcBef>
              <a:buSzPct val="100000"/>
            </a:pPr>
            <a:r>
              <a:rPr lang="en" sz="1400"/>
              <a:t>Postman is an amazing tool for testing the API, will be using for future projects!</a:t>
            </a:r>
          </a:p>
          <a:p>
            <a:pPr indent="-317500" lvl="0" marL="457200" rtl="0">
              <a:spcBef>
                <a:spcPts val="0"/>
              </a:spcBef>
              <a:buSzPct val="100000"/>
            </a:pPr>
            <a:r>
              <a:rPr lang="en" sz="1400"/>
              <a:t>Discovered that MySQL must be set up in root to function with server.</a:t>
            </a:r>
          </a:p>
          <a:p>
            <a:pPr indent="-317500" lvl="0" marL="457200" rtl="0">
              <a:spcBef>
                <a:spcPts val="0"/>
              </a:spcBef>
              <a:buSzPct val="100000"/>
            </a:pPr>
            <a:r>
              <a:rPr lang="en" sz="1400"/>
              <a:t>Server ports must be set up correctly for server/client communications,</a:t>
            </a:r>
          </a:p>
          <a:p>
            <a:pPr indent="-317500" lvl="0" marL="457200" rtl="0">
              <a:spcBef>
                <a:spcPts val="0"/>
              </a:spcBef>
              <a:buSzPct val="100000"/>
            </a:pPr>
            <a:r>
              <a:rPr lang="en" sz="1400"/>
              <a:t>Runnable jar file requires correct set up in the POM.XML file.  </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