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8999538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Oswald" panose="00000500000000000000" pitchFamily="2" charset="0"/>
      <p:regular r:id="rId22"/>
      <p:bold r:id="rId23"/>
    </p:embeddedFont>
    <p:embeddedFont>
      <p:font typeface="Playfair Display" pitchFamily="2" charset="0"/>
      <p:regular r:id="rId24"/>
      <p:bold r:id="rId25"/>
      <p:italic r:id="rId26"/>
      <p:boldItalic r:id="rId27"/>
    </p:embeddedFont>
    <p:embeddedFont>
      <p:font typeface="Tahoma" panose="020B0604030504040204" pitchFamily="3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3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D3ACA1-3579-40D9-86C2-2FEBABF67F87}">
  <a:tblStyle styleId="{9CD3ACA1-3579-40D9-86C2-2FEBABF67F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0" y="-403"/>
      </p:cViewPr>
      <p:guideLst>
        <p:guide orient="horz" pos="283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687384" y="685800"/>
            <a:ext cx="3483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87513" y="685800"/>
            <a:ext cx="34845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5553b4828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87513" y="685800"/>
            <a:ext cx="34845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5553b4828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5553b4828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87384" y="685800"/>
            <a:ext cx="3483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5553b4828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15553b4828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87513" y="685800"/>
            <a:ext cx="34829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15553b4828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5553b4828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87513" y="685800"/>
            <a:ext cx="348456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5553b4828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5553b4828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87368" y="685800"/>
            <a:ext cx="3483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5553b4828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5553b4828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87513" y="685800"/>
            <a:ext cx="34829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5553b4828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5553b4828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87513" y="685800"/>
            <a:ext cx="34829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5553b4828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5553b4828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87513" y="685800"/>
            <a:ext cx="34829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5553b4828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5553b4828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87368" y="685800"/>
            <a:ext cx="3483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5553b4828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5553b4828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87384" y="685800"/>
            <a:ext cx="3483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5553b4828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08475" y="5060061"/>
            <a:ext cx="8455500" cy="375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22475" y="217017"/>
            <a:ext cx="4910100" cy="1011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97999" y="8204303"/>
            <a:ext cx="5487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 1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4286250" y="0"/>
            <a:ext cx="72300" cy="900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4358475" y="0"/>
            <a:ext cx="3853200" cy="900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344250" y="2456430"/>
            <a:ext cx="8455500" cy="37563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sz="6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344250" y="6212861"/>
            <a:ext cx="4910100" cy="1011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97999" y="8204303"/>
            <a:ext cx="5487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4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 rot="5400000">
            <a:off x="4534800" y="2297489"/>
            <a:ext cx="744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44250" y="2456430"/>
            <a:ext cx="8455500" cy="37563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sz="4800" b="1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97999" y="8204303"/>
            <a:ext cx="5487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397699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477050"/>
            <a:ext cx="8520600" cy="7260000"/>
          </a:xfrm>
          <a:prstGeom prst="rect">
            <a:avLst/>
          </a:prstGeom>
          <a:solidFill>
            <a:srgbClr val="C9DAF8"/>
          </a:solidFill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97999" y="8204303"/>
            <a:ext cx="5487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778699"/>
            <a:ext cx="85206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311700" y="1539650"/>
            <a:ext cx="3999900" cy="70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832400" y="1539650"/>
            <a:ext cx="3999900" cy="70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778699"/>
            <a:ext cx="85206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97999" y="8204303"/>
            <a:ext cx="5487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920997"/>
            <a:ext cx="5618700" cy="71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97999" y="8204303"/>
            <a:ext cx="5487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31"/>
            <a:ext cx="4572000" cy="9000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5029675" y="7866142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892695"/>
            <a:ext cx="4045200" cy="31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5111813"/>
            <a:ext cx="4045200" cy="23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1267192"/>
            <a:ext cx="3837000" cy="64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97999" y="8204303"/>
            <a:ext cx="5487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7402581"/>
            <a:ext cx="59988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97999" y="8204303"/>
            <a:ext cx="5487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op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778699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89575"/>
            <a:ext cx="8520600" cy="7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ctrTitle"/>
          </p:nvPr>
        </p:nvSpPr>
        <p:spPr>
          <a:xfrm>
            <a:off x="308475" y="5060061"/>
            <a:ext cx="8455500" cy="375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fonctionnelle</a:t>
            </a: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122475" y="217017"/>
            <a:ext cx="4910100" cy="101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PROJET spécialisé 2022</a:t>
            </a:r>
            <a:endParaRPr/>
          </a:p>
        </p:txBody>
      </p:sp>
      <p:sp>
        <p:nvSpPr>
          <p:cNvPr id="53" name="Google Shape;53;p12"/>
          <p:cNvSpPr txBox="1"/>
          <p:nvPr/>
        </p:nvSpPr>
        <p:spPr>
          <a:xfrm>
            <a:off x="1419475" y="8083175"/>
            <a:ext cx="6455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300" b="1" dirty="0">
                <a:solidFill>
                  <a:srgbClr val="6FA8DC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Alex Jurbert</a:t>
            </a:r>
            <a:endParaRPr sz="3300" b="1" dirty="0">
              <a:solidFill>
                <a:srgbClr val="6FA8DC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311700" y="778699"/>
            <a:ext cx="85206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CAS D'UTILISATION : (Encryptage AES) </a:t>
            </a:r>
            <a:endParaRPr dirty="0"/>
          </a:p>
        </p:txBody>
      </p:sp>
      <p:graphicFrame>
        <p:nvGraphicFramePr>
          <p:cNvPr id="114" name="Google Shape;114;p21"/>
          <p:cNvGraphicFramePr/>
          <p:nvPr>
            <p:extLst>
              <p:ext uri="{D42A27DB-BD31-4B8C-83A1-F6EECF244321}">
                <p14:modId xmlns:p14="http://schemas.microsoft.com/office/powerpoint/2010/main" val="3981578711"/>
              </p:ext>
            </p:extLst>
          </p:nvPr>
        </p:nvGraphicFramePr>
        <p:xfrm>
          <a:off x="311700" y="1698775"/>
          <a:ext cx="8520600" cy="2562898"/>
        </p:xfrm>
        <a:graphic>
          <a:graphicData uri="http://schemas.openxmlformats.org/drawingml/2006/table">
            <a:tbl>
              <a:tblPr>
                <a:noFill/>
                <a:tableStyleId>{9CD3ACA1-3579-40D9-86C2-2FEBABF67F87}</a:tableStyleId>
              </a:tblPr>
              <a:tblGrid>
                <a:gridCol w="158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Résumé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Cette fonctionnalité permet de crypter un message grâce à la méthode de chiffrage AES grâce à une clé à 16 caractères définit par l’utilisateur. On récupère ensuite le message codé.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Acteur principal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L’utilisateur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700">
                <a:tc rowSpan="4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Autres Intervenants</a:t>
                      </a:r>
                      <a:br>
                        <a:rPr lang="fr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fr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(s'il y a lieu)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Intervenant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Rôle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2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2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2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Préconditions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Postconditions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Déclencheur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778799763"/>
              </p:ext>
            </p:extLst>
          </p:nvPr>
        </p:nvGraphicFramePr>
        <p:xfrm>
          <a:off x="311700" y="4261673"/>
          <a:ext cx="8520600" cy="3113371"/>
        </p:xfrm>
        <a:graphic>
          <a:graphicData uri="http://schemas.openxmlformats.org/drawingml/2006/table">
            <a:tbl>
              <a:tblPr>
                <a:noFill/>
                <a:tableStyleId>{9CD3ACA1-3579-40D9-86C2-2FEBABF67F87}</a:tableStyleId>
              </a:tblPr>
              <a:tblGrid>
                <a:gridCol w="159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Scénario nominal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Étape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375">
                <a:tc rowSpan="16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L’utilisateur lance le programme </a:t>
                      </a:r>
                      <a:r>
                        <a:rPr lang="fr-FR" sz="1100" dirty="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CryptoBib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3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 programme affiche la fenêtre de lancement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3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L’utilisateur choisit la méthode de cryptage AES sur la fenêtre de lancement</a:t>
                      </a: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3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 programme affiche la fenêtre des paramètres de la méthode AES</a:t>
                      </a: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3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L’utilisateur entre le message à crypter sur la fenêtre des paramètres de la méthode AES</a:t>
                      </a: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3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L’utilisateur entre la clé de cryptage sur la fenêtre des paramètres de la méthode AES</a:t>
                      </a: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3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 programme crypte de message avec les paramètres et affiche la fenêtre du message chiffré</a:t>
                      </a: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3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L’utilisateur clique sur le bouton télécharger de la fenêtre du message chiffré</a:t>
                      </a: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3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 programme ouvre le gestionnaire de fichier</a:t>
                      </a: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3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1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L’utilisateur choisit l’emplacement du fichier et le télécharge</a:t>
                      </a: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3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33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33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33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33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33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116" name="Google Shape;116;p21"/>
          <p:cNvGraphicFramePr/>
          <p:nvPr>
            <p:extLst>
              <p:ext uri="{D42A27DB-BD31-4B8C-83A1-F6EECF244321}">
                <p14:modId xmlns:p14="http://schemas.microsoft.com/office/powerpoint/2010/main" val="3440710878"/>
              </p:ext>
            </p:extLst>
          </p:nvPr>
        </p:nvGraphicFramePr>
        <p:xfrm>
          <a:off x="311688" y="7556150"/>
          <a:ext cx="8520625" cy="1115033"/>
        </p:xfrm>
        <a:graphic>
          <a:graphicData uri="http://schemas.openxmlformats.org/drawingml/2006/table">
            <a:tbl>
              <a:tblPr>
                <a:noFill/>
                <a:tableStyleId>{9CD3ACA1-3579-40D9-86C2-2FEBABF67F87}</a:tableStyleId>
              </a:tblPr>
              <a:tblGrid>
                <a:gridCol w="158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63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5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Scénarios alternatifs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Étape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Actions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375">
                <a:tc rowSpan="5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 anchor="ctr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2.1</a:t>
                      </a:r>
                      <a:endParaRPr sz="10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3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375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5.1.1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8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5.1.2</a:t>
                      </a:r>
                      <a:endParaRPr sz="1000"/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3850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5725" marR="5725" marT="5725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778699"/>
            <a:ext cx="8520600" cy="6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STORYBOARD : nom de la fonctionnalité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461125" y="1415425"/>
            <a:ext cx="8283600" cy="932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Playfair Display"/>
                <a:ea typeface="Playfair Display"/>
                <a:cs typeface="Playfair Display"/>
                <a:sym typeface="Playfair Display"/>
              </a:rPr>
              <a:t>ICI vous POUVEZ placer un lien vers un storyboard EXTERNE s'il est public ou vers une image si vous désirez offrir une vue plus détaillée que ci-dessous.  (facultatif)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461125" y="2631500"/>
            <a:ext cx="8283600" cy="6120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>
                <a:latin typeface="Playfair Display"/>
                <a:ea typeface="Playfair Display"/>
                <a:cs typeface="Playfair Display"/>
                <a:sym typeface="Playfair Display"/>
              </a:rPr>
              <a:t>PLACEZ une copie de votre storyboard ci-dessous : (obligatoire) </a:t>
            </a:r>
            <a:endParaRPr b="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4">
            <a:alphaModFix/>
          </a:blip>
          <a:srcRect l="4589" t="3616" b="3893"/>
          <a:stretch/>
        </p:blipFill>
        <p:spPr>
          <a:xfrm>
            <a:off x="507800" y="2973650"/>
            <a:ext cx="5639550" cy="566077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/>
          <p:nvPr/>
        </p:nvSpPr>
        <p:spPr>
          <a:xfrm>
            <a:off x="6306375" y="2973650"/>
            <a:ext cx="2268600" cy="1823400"/>
          </a:xfrm>
          <a:prstGeom prst="wedgeRoundRectCallout">
            <a:avLst>
              <a:gd name="adj1" fmla="val -61448"/>
              <a:gd name="adj2" fmla="val 43601"/>
              <a:gd name="adj3" fmla="val 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CHAQUE fenêtre doit avoir un </a:t>
            </a:r>
            <a:r>
              <a:rPr lang="fr" sz="2000" b="1"/>
              <a:t>TITRE</a:t>
            </a:r>
            <a:r>
              <a:rPr lang="fr" sz="2000"/>
              <a:t> </a:t>
            </a:r>
            <a:endParaRPr sz="2000"/>
          </a:p>
        </p:txBody>
      </p:sp>
      <p:sp>
        <p:nvSpPr>
          <p:cNvPr id="128" name="Google Shape;128;p22"/>
          <p:cNvSpPr/>
          <p:nvPr/>
        </p:nvSpPr>
        <p:spPr>
          <a:xfrm>
            <a:off x="6395150" y="5422575"/>
            <a:ext cx="2268600" cy="2264700"/>
          </a:xfrm>
          <a:prstGeom prst="wedgeRoundRectCallout">
            <a:avLst>
              <a:gd name="adj1" fmla="val -31483"/>
              <a:gd name="adj2" fmla="val -89170"/>
              <a:gd name="adj3" fmla="val 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Le TITRE peut apparaître DANS le dessin de fenêtre ou en-dessous ou au-dessus.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344250" y="2456430"/>
            <a:ext cx="8455500" cy="37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FONCTIONNALITÉ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344250" y="6212861"/>
            <a:ext cx="4910100" cy="101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INTERFACE UTILISATEUR</a:t>
            </a:r>
            <a:endParaRPr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876175" y="4851600"/>
            <a:ext cx="7294800" cy="63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fr-FR" sz="1800" b="0" i="0" u="none" strike="noStrike" dirty="0">
                <a:solidFill>
                  <a:srgbClr val="E36C0A"/>
                </a:solidFill>
                <a:effectLst/>
                <a:latin typeface="Tahoma" panose="020B0604030504040204" pitchFamily="34" charset="0"/>
              </a:rPr>
              <a:t>Ici vous décrivez une fonctionnalité critique à ajouter au logiciel</a:t>
            </a:r>
            <a:endParaRPr sz="2000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7699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Encryptage AES</a:t>
            </a:r>
            <a:endParaRPr dirty="0"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477050"/>
            <a:ext cx="8520600" cy="72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Cette fonctionnalité permet de chiffrer un message grâce à une clé de 16 caractères. L’utilisateur devra d’abord écrire le message qu’il voudra transcrire avec la méthode de chiffrage AES, ensuite il devra entrer une clé qui servira a crypter le message. L’application lui renverra après le message codé avec la clé en question.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/>
          </p:nvPr>
        </p:nvSpPr>
        <p:spPr>
          <a:xfrm>
            <a:off x="344250" y="2456430"/>
            <a:ext cx="8455500" cy="37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FENÊTRES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344250" y="6212861"/>
            <a:ext cx="4910100" cy="101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INTERFACE UTILISATEUR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1028575" y="5156400"/>
            <a:ext cx="7294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" sz="1700">
                <a:solidFill>
                  <a:srgbClr val="E36C0A"/>
                </a:solidFill>
                <a:latin typeface="Tahoma"/>
                <a:ea typeface="Tahoma"/>
                <a:cs typeface="Tahoma"/>
                <a:sym typeface="Tahoma"/>
              </a:rPr>
              <a:t>Ici vous insérez les dessins des fenêtres de votre logiciel.</a:t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245299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Fenêtre de lancement</a:t>
            </a:r>
            <a:endParaRPr dirty="0"/>
          </a:p>
        </p:txBody>
      </p:sp>
      <p:sp>
        <p:nvSpPr>
          <p:cNvPr id="80" name="Google Shape;80;p16"/>
          <p:cNvSpPr txBox="1"/>
          <p:nvPr/>
        </p:nvSpPr>
        <p:spPr>
          <a:xfrm>
            <a:off x="389200" y="1012525"/>
            <a:ext cx="8438100" cy="80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Playfair Display"/>
                <a:ea typeface="Playfair Display"/>
                <a:cs typeface="Playfair Display"/>
                <a:sym typeface="Playfair Display"/>
              </a:rPr>
              <a:t>Au lancement cette fenêtre apparaitra, il faut choisir une méthode de cryptage. </a:t>
            </a:r>
            <a:endParaRPr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A15D044-8F70-4F07-BFBB-7988DF5EC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00" y="2300055"/>
            <a:ext cx="8438100" cy="59942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311700" y="245299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Fenêtre des paramètres de la méthode AES</a:t>
            </a:r>
            <a:endParaRPr dirty="0"/>
          </a:p>
        </p:txBody>
      </p:sp>
      <p:sp>
        <p:nvSpPr>
          <p:cNvPr id="87" name="Google Shape;87;p17"/>
          <p:cNvSpPr txBox="1"/>
          <p:nvPr/>
        </p:nvSpPr>
        <p:spPr>
          <a:xfrm>
            <a:off x="389200" y="1012525"/>
            <a:ext cx="8438100" cy="80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Playfair Display"/>
                <a:ea typeface="Playfair Display"/>
                <a:cs typeface="Playfair Display"/>
                <a:sym typeface="Playfair Display"/>
              </a:rPr>
              <a:t>Cette fenêtre servira à entrer les différents paramètres de la méthode AES (message et clé).</a:t>
            </a:r>
            <a:endParaRPr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E5391B5-6DA6-4629-988C-5E8E8B85D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00" y="2307103"/>
            <a:ext cx="8438100" cy="60002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245299"/>
            <a:ext cx="8520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Fenêtre du message chiffré</a:t>
            </a:r>
            <a:endParaRPr dirty="0"/>
          </a:p>
        </p:txBody>
      </p:sp>
      <p:sp>
        <p:nvSpPr>
          <p:cNvPr id="94" name="Google Shape;94;p18"/>
          <p:cNvSpPr txBox="1"/>
          <p:nvPr/>
        </p:nvSpPr>
        <p:spPr>
          <a:xfrm>
            <a:off x="389200" y="1012525"/>
            <a:ext cx="8438100" cy="80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>
                <a:latin typeface="Playfair Display"/>
                <a:ea typeface="Playfair Display"/>
                <a:cs typeface="Playfair Display"/>
                <a:sym typeface="Playfair Display"/>
              </a:rPr>
              <a:t>Cette fenêtre affiche le message chiffré avec les paramètres mis précédemment. Il donne la aussi la possibilité de télécharger un fichier contenant le message codé.</a:t>
            </a:r>
            <a:endParaRPr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1A39657-57C8-434C-9AFC-01E6817B8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00" y="2333063"/>
            <a:ext cx="8448945" cy="59967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ctrTitle"/>
          </p:nvPr>
        </p:nvSpPr>
        <p:spPr>
          <a:xfrm>
            <a:off x="344250" y="2456430"/>
            <a:ext cx="8455500" cy="375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SCÉNARIO</a:t>
            </a: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ubTitle" idx="1"/>
          </p:nvPr>
        </p:nvSpPr>
        <p:spPr>
          <a:xfrm>
            <a:off x="344250" y="6212861"/>
            <a:ext cx="4910100" cy="101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STORYBOARD ou USE CASE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1028575" y="5156400"/>
            <a:ext cx="7294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fr" sz="1700">
                <a:solidFill>
                  <a:srgbClr val="E36C0A"/>
                </a:solidFill>
                <a:latin typeface="Tahoma"/>
                <a:ea typeface="Tahoma"/>
                <a:cs typeface="Tahoma"/>
                <a:sym typeface="Tahoma"/>
              </a:rPr>
              <a:t>Ici vous expliquez le scénario d'utilisation de votre fonctionnalité</a:t>
            </a:r>
            <a:endParaRPr sz="20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265500" y="1892695"/>
            <a:ext cx="4045200" cy="31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Il faut remplir seulement 1 des deux templates</a:t>
            </a: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1"/>
          </p:nvPr>
        </p:nvSpPr>
        <p:spPr>
          <a:xfrm>
            <a:off x="265500" y="5111813"/>
            <a:ext cx="4045200" cy="23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L'idée est de montrer CLAIREMENT le scénario d'utilisation du logiciel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d'une manière ou d'une autre.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body" idx="2"/>
          </p:nvPr>
        </p:nvSpPr>
        <p:spPr>
          <a:xfrm>
            <a:off x="4939500" y="1267192"/>
            <a:ext cx="3837000" cy="646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/>
              <a:t>Soit on remplit</a:t>
            </a:r>
            <a:endParaRPr sz="3600"/>
          </a:p>
          <a:p>
            <a:pPr marL="457200" lvl="0" indent="-457200" algn="l" rtl="0">
              <a:spcBef>
                <a:spcPts val="1200"/>
              </a:spcBef>
              <a:spcAft>
                <a:spcPts val="0"/>
              </a:spcAft>
              <a:buSzPts val="3600"/>
              <a:buChar char="-"/>
            </a:pPr>
            <a:r>
              <a:rPr lang="fr" sz="3600"/>
              <a:t>FICHE de CAS d'utilisation</a:t>
            </a:r>
            <a:endParaRPr sz="36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3600"/>
              <a:t>Soit on remplit</a:t>
            </a:r>
            <a:endParaRPr sz="3600"/>
          </a:p>
          <a:p>
            <a:pPr marL="457200" lvl="0" indent="-457200" algn="l" rtl="0">
              <a:spcBef>
                <a:spcPts val="1200"/>
              </a:spcBef>
              <a:spcAft>
                <a:spcPts val="0"/>
              </a:spcAft>
              <a:buSzPts val="3600"/>
              <a:buChar char="-"/>
            </a:pPr>
            <a:r>
              <a:rPr lang="fr" sz="3600"/>
              <a:t>STORYBOARD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Microsoft Office PowerPoint</Application>
  <PresentationFormat>Personnalisé</PresentationFormat>
  <Paragraphs>86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Tahoma</vt:lpstr>
      <vt:lpstr>Playfair Display</vt:lpstr>
      <vt:lpstr>Arial</vt:lpstr>
      <vt:lpstr>Montserrat</vt:lpstr>
      <vt:lpstr>Calibri</vt:lpstr>
      <vt:lpstr>Oswald</vt:lpstr>
      <vt:lpstr>Pop</vt:lpstr>
      <vt:lpstr>Analyse fonctionnelle</vt:lpstr>
      <vt:lpstr>FONCTIONNALITÉ</vt:lpstr>
      <vt:lpstr>Encryptage AES</vt:lpstr>
      <vt:lpstr>FENÊTRES</vt:lpstr>
      <vt:lpstr>Fenêtre de lancement</vt:lpstr>
      <vt:lpstr>Fenêtre des paramètres de la méthode AES</vt:lpstr>
      <vt:lpstr>Fenêtre du message chiffré</vt:lpstr>
      <vt:lpstr>SCÉNARIO</vt:lpstr>
      <vt:lpstr>Il faut remplir seulement 1 des deux templates</vt:lpstr>
      <vt:lpstr>CAS D'UTILISATION : (Encryptage AES) </vt:lpstr>
      <vt:lpstr>STORYBOARD : nom de la fonctionnalité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fonctionnelle</dc:title>
  <cp:lastModifiedBy>Alex Jurbert</cp:lastModifiedBy>
  <cp:revision>1</cp:revision>
  <dcterms:modified xsi:type="dcterms:W3CDTF">2022-02-21T15:06:42Z</dcterms:modified>
</cp:coreProperties>
</file>