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89995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Playfair Display" pitchFamily="2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3ACA1-3579-40D9-86C2-2FEBABF67F87}">
  <a:tblStyle styleId="{9CD3ACA1-3579-40D9-86C2-2FEBABF67F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078" y="41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87384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45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553b482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84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553b482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5553b48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5553b48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553b48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45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553b48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553b482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68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553b482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553b48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553b48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553b482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553b482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553b482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68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553b482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553b48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84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553b48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553b482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45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553b482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8475" y="5060061"/>
            <a:ext cx="8455500" cy="375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475" y="217017"/>
            <a:ext cx="4910100" cy="1011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286250" y="0"/>
            <a:ext cx="72300" cy="900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4358475" y="0"/>
            <a:ext cx="3853200" cy="90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5400000">
            <a:off x="4534800" y="2297489"/>
            <a:ext cx="744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3976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477050"/>
            <a:ext cx="8520600" cy="72600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539650"/>
            <a:ext cx="3999900" cy="70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539650"/>
            <a:ext cx="3999900" cy="70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920997"/>
            <a:ext cx="5618700" cy="7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1"/>
            <a:ext cx="4572000" cy="90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7866142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892695"/>
            <a:ext cx="4045200" cy="31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5111813"/>
            <a:ext cx="4045200" cy="2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1267192"/>
            <a:ext cx="3837000" cy="6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7402581"/>
            <a:ext cx="5998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89575"/>
            <a:ext cx="8520600" cy="7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308475" y="5060061"/>
            <a:ext cx="8455500" cy="375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fonctionnelle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122475" y="217017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spécialisé 2022</a:t>
            </a:r>
            <a:endParaRPr/>
          </a:p>
        </p:txBody>
      </p:sp>
      <p:sp>
        <p:nvSpPr>
          <p:cNvPr id="53" name="Google Shape;53;p12"/>
          <p:cNvSpPr txBox="1"/>
          <p:nvPr/>
        </p:nvSpPr>
        <p:spPr>
          <a:xfrm>
            <a:off x="1419475" y="8083175"/>
            <a:ext cx="645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b="1" dirty="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Alex Jurbert</a:t>
            </a:r>
            <a:endParaRPr sz="3300" b="1" dirty="0">
              <a:solidFill>
                <a:srgbClr val="6FA8D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STORYBOARD : nom de la fonctionnalité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61125" y="1415425"/>
            <a:ext cx="8283600" cy="93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layfair Display"/>
                <a:ea typeface="Playfair Display"/>
                <a:cs typeface="Playfair Display"/>
                <a:sym typeface="Playfair Display"/>
              </a:rPr>
              <a:t>ICI vous POUVEZ placer un lien vers un storyboard EXTERNE s'il est public ou vers une image si vous désirez offrir une vue plus détaillée que ci-dessous.  (facultatif)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61125" y="2631500"/>
            <a:ext cx="8283600" cy="612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layfair Display"/>
                <a:ea typeface="Playfair Display"/>
                <a:cs typeface="Playfair Display"/>
                <a:sym typeface="Playfair Display"/>
              </a:rPr>
              <a:t>PLACEZ une copie de votre storyboard ci-dessous : (obligatoire) 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l="4589" t="3616" b="3893"/>
          <a:stretch/>
        </p:blipFill>
        <p:spPr>
          <a:xfrm>
            <a:off x="507800" y="2973650"/>
            <a:ext cx="5639550" cy="566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306375" y="2973650"/>
            <a:ext cx="2268600" cy="1823400"/>
          </a:xfrm>
          <a:prstGeom prst="wedgeRoundRectCallout">
            <a:avLst>
              <a:gd name="adj1" fmla="val -61448"/>
              <a:gd name="adj2" fmla="val 43601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CHAQUE fenêtre doit avoir un </a:t>
            </a:r>
            <a:r>
              <a:rPr lang="fr" sz="2000" b="1"/>
              <a:t>TITRE</a:t>
            </a:r>
            <a:r>
              <a:rPr lang="fr" sz="2000"/>
              <a:t> </a:t>
            </a:r>
            <a:endParaRPr sz="2000"/>
          </a:p>
        </p:txBody>
      </p:sp>
      <p:sp>
        <p:nvSpPr>
          <p:cNvPr id="128" name="Google Shape;128;p22"/>
          <p:cNvSpPr/>
          <p:nvPr/>
        </p:nvSpPr>
        <p:spPr>
          <a:xfrm>
            <a:off x="6395150" y="5422575"/>
            <a:ext cx="2268600" cy="2264700"/>
          </a:xfrm>
          <a:prstGeom prst="wedgeRoundRectCallout">
            <a:avLst>
              <a:gd name="adj1" fmla="val -31483"/>
              <a:gd name="adj2" fmla="val -89170"/>
              <a:gd name="adj3" fmla="val 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TITRE peut apparaître DANS le dessin de fenêtre ou en-dessous ou au-dessus.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INTERFACE UTILISATEUR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6175" y="4851600"/>
            <a:ext cx="7294800" cy="6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sz="1800" b="0" i="0" u="none" strike="noStrike" dirty="0">
                <a:solidFill>
                  <a:srgbClr val="E36C0A"/>
                </a:solidFill>
                <a:effectLst/>
                <a:latin typeface="Tahoma" panose="020B0604030504040204" pitchFamily="34" charset="0"/>
              </a:rPr>
              <a:t>Ici vous décrivez une fonctionnalité critique à ajouter au logiciel</a:t>
            </a:r>
            <a:endParaRPr sz="2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76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Encryptage AES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477050"/>
            <a:ext cx="8520600" cy="7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Cette fonctionnalité permet de chiffrer un message grâce à une clé de 16 caractères. L’utilisateur devra d’abord écrire le message qu’il voudra transcrire avec la méthode de chiffrage AES, ensuite il devra entrer une clé qui servira a crypter le message. L’application lui renverra après le message codé avec la clé en question.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FENÊTRES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UTILISATEUR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028575" y="5156400"/>
            <a:ext cx="729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700">
                <a:solidFill>
                  <a:srgbClr val="E36C0A"/>
                </a:solidFill>
                <a:latin typeface="Tahoma"/>
                <a:ea typeface="Tahoma"/>
                <a:cs typeface="Tahoma"/>
                <a:sym typeface="Tahoma"/>
              </a:rPr>
              <a:t>Ici vous insérez les dessins des fenêtres de votre logiciel.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452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Fenêtre de lancement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89200" y="1012525"/>
            <a:ext cx="8438100" cy="8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Playfair Display"/>
                <a:ea typeface="Playfair Display"/>
                <a:cs typeface="Playfair Display"/>
                <a:sym typeface="Playfair Display"/>
              </a:rPr>
              <a:t>Au lancement cette fenêtre apparaitra, il faut choisir une option sur ce que l’utilisateur veut faire au niveau de la méthode de cryptage et de décryptage. 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9AD8B6-9F7D-42EC-B8E5-B3ACCEFC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034"/>
            <a:ext cx="9144000" cy="50038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452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Fenêtre des paramètres de la méthode AES</a:t>
            </a:r>
            <a:endParaRPr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389200" y="1012525"/>
            <a:ext cx="8438100" cy="8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Playfair Display"/>
                <a:ea typeface="Playfair Display"/>
                <a:cs typeface="Playfair Display"/>
                <a:sym typeface="Playfair Display"/>
              </a:rPr>
              <a:t>Ensuite l’utilisateur se retrouve sur une fenêtre qui va lui demander un certains nombre de questions pour arriver à chiffrer un message via la méthode AES donc le message à crypter, la clé de chiffrement et si l’utilisateur veut sauvegardé les message crypté.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AD2D2A-E214-493A-8A6E-CC73A246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1072"/>
            <a:ext cx="9144000" cy="30792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STORYBOARD ou USE CASE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028575" y="5156400"/>
            <a:ext cx="729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700">
                <a:solidFill>
                  <a:srgbClr val="E36C0A"/>
                </a:solidFill>
                <a:latin typeface="Tahoma"/>
                <a:ea typeface="Tahoma"/>
                <a:cs typeface="Tahoma"/>
                <a:sym typeface="Tahoma"/>
              </a:rPr>
              <a:t>Ici vous expliquez le scénario d'utilisation de votre fonctionnalité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65500" y="1892695"/>
            <a:ext cx="4045200" cy="31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remplir seulement 1 des deux templates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265500" y="5111813"/>
            <a:ext cx="4045200" cy="2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L'idée est de montrer CLAIREMENT le scénario d'utilisation du logiciel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d'une manière ou d'une autre.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939500" y="1267192"/>
            <a:ext cx="3837000" cy="6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Soit on remplit</a:t>
            </a:r>
            <a:endParaRPr sz="3600"/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-"/>
            </a:pPr>
            <a:r>
              <a:rPr lang="fr" sz="3600"/>
              <a:t>FICHE de CAS d'utilisation</a:t>
            </a:r>
            <a:endParaRPr sz="3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600"/>
              <a:t>Soit on remplit</a:t>
            </a:r>
            <a:endParaRPr sz="3600"/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-"/>
            </a:pPr>
            <a:r>
              <a:rPr lang="fr" sz="3600"/>
              <a:t>STORYBOARD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CAS D'UTILISATION : (Encryptage AES) </a:t>
            </a:r>
            <a:endParaRPr dirty="0"/>
          </a:p>
        </p:txBody>
      </p:sp>
      <p:graphicFrame>
        <p:nvGraphicFramePr>
          <p:cNvPr id="114" name="Google Shape;114;p21"/>
          <p:cNvGraphicFramePr/>
          <p:nvPr>
            <p:extLst>
              <p:ext uri="{D42A27DB-BD31-4B8C-83A1-F6EECF244321}">
                <p14:modId xmlns:p14="http://schemas.microsoft.com/office/powerpoint/2010/main" val="3981578711"/>
              </p:ext>
            </p:extLst>
          </p:nvPr>
        </p:nvGraphicFramePr>
        <p:xfrm>
          <a:off x="311700" y="1698775"/>
          <a:ext cx="8520600" cy="2562898"/>
        </p:xfrm>
        <a:graphic>
          <a:graphicData uri="http://schemas.openxmlformats.org/drawingml/2006/table">
            <a:tbl>
              <a:tblPr>
                <a:noFill/>
                <a:tableStyleId>{9CD3ACA1-3579-40D9-86C2-2FEBABF67F87}</a:tableStyleId>
              </a:tblPr>
              <a:tblGrid>
                <a:gridCol w="15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Résumé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Cette fonctionnalité permet de crypter un message grâce à la méthode de chiffrage AES grâce à une clé à 16 caractères définit par l’utilisateur. On récupère ensuite le message codé.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Acteur principal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00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Autres Intervenants</a:t>
                      </a:r>
                      <a:b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(s'il y a lieu)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Intervenant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Rôle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2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2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Préconditions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Postconditions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Déclencheur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21291999"/>
              </p:ext>
            </p:extLst>
          </p:nvPr>
        </p:nvGraphicFramePr>
        <p:xfrm>
          <a:off x="311700" y="4261673"/>
          <a:ext cx="8520600" cy="3113371"/>
        </p:xfrm>
        <a:graphic>
          <a:graphicData uri="http://schemas.openxmlformats.org/drawingml/2006/table">
            <a:tbl>
              <a:tblPr>
                <a:noFill/>
                <a:tableStyleId>{9CD3ACA1-3579-40D9-86C2-2FEBABF67F87}</a:tableStyleId>
              </a:tblPr>
              <a:tblGrid>
                <a:gridCol w="159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Scénario nominal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Étape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75">
                <a:tc rowSpan="1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lance le programme </a:t>
                      </a:r>
                      <a:r>
                        <a:rPr lang="fr-FR" sz="11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CryptoBib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affiche la fenêtre de lancement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choisit la méthode de cryptage AES sur la fenêtre de lancement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affiche la fenêtre des paramètres de la méthode AES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entre le message à crypter sur la fenêtre des paramètres de la méthode AES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entre la clé de cryptage sur la fenêtre des paramètres de la méthode AES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crypte de message avec les paramètres </a:t>
                      </a:r>
                      <a:r>
                        <a:rPr lang="fr-FR" sz="11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choisient</a:t>
                      </a:r>
                      <a:endParaRPr lang="fr-FR"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choisit si il veut sauvegardé le message crypté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enregistre son choix et retourne sur la fenêtre de lancement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choisit l’emplacement du fichier et le télécharge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6" name="Google Shape;116;p21"/>
          <p:cNvGraphicFramePr/>
          <p:nvPr>
            <p:extLst>
              <p:ext uri="{D42A27DB-BD31-4B8C-83A1-F6EECF244321}">
                <p14:modId xmlns:p14="http://schemas.microsoft.com/office/powerpoint/2010/main" val="3440710878"/>
              </p:ext>
            </p:extLst>
          </p:nvPr>
        </p:nvGraphicFramePr>
        <p:xfrm>
          <a:off x="311688" y="7556150"/>
          <a:ext cx="8520625" cy="1115033"/>
        </p:xfrm>
        <a:graphic>
          <a:graphicData uri="http://schemas.openxmlformats.org/drawingml/2006/table">
            <a:tbl>
              <a:tblPr>
                <a:noFill/>
                <a:tableStyleId>{9CD3ACA1-3579-40D9-86C2-2FEBABF67F87}</a:tableStyleId>
              </a:tblPr>
              <a:tblGrid>
                <a:gridCol w="15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Scénarios alternatifs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Étape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7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5.1.1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5.1.2</a:t>
                      </a:r>
                      <a:endParaRPr sz="100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486</Words>
  <Application>Microsoft Office PowerPoint</Application>
  <PresentationFormat>Personnalisé</PresentationFormat>
  <Paragraphs>84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Tahoma</vt:lpstr>
      <vt:lpstr>Montserrat</vt:lpstr>
      <vt:lpstr>Oswald</vt:lpstr>
      <vt:lpstr>Calibri</vt:lpstr>
      <vt:lpstr>Playfair Display</vt:lpstr>
      <vt:lpstr>Arial</vt:lpstr>
      <vt:lpstr>Pop</vt:lpstr>
      <vt:lpstr>Analyse fonctionnelle</vt:lpstr>
      <vt:lpstr>FONCTIONNALITÉ</vt:lpstr>
      <vt:lpstr>Encryptage AES</vt:lpstr>
      <vt:lpstr>FENÊTRES</vt:lpstr>
      <vt:lpstr>Fenêtre de lancement</vt:lpstr>
      <vt:lpstr>Fenêtre des paramètres de la méthode AES</vt:lpstr>
      <vt:lpstr>SCÉNARIO</vt:lpstr>
      <vt:lpstr>Il faut remplir seulement 1 des deux templates</vt:lpstr>
      <vt:lpstr>CAS D'UTILISATION : (Encryptage AES) </vt:lpstr>
      <vt:lpstr>STORYBOARD : nom de la fonctionnalité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fonctionnelle</dc:title>
  <cp:lastModifiedBy>Alex Jurbert</cp:lastModifiedBy>
  <cp:revision>2</cp:revision>
  <dcterms:modified xsi:type="dcterms:W3CDTF">2022-03-18T20:00:56Z</dcterms:modified>
</cp:coreProperties>
</file>