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3AF0CC-626B-4A1B-9653-7C7C4C95C868}"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214062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AF0CC-626B-4A1B-9653-7C7C4C95C868}"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151877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AF0CC-626B-4A1B-9653-7C7C4C95C868}"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41002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AF0CC-626B-4A1B-9653-7C7C4C95C868}"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68880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AF0CC-626B-4A1B-9653-7C7C4C95C868}"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258444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C3AF0CC-626B-4A1B-9653-7C7C4C95C868}" type="datetimeFigureOut">
              <a:rPr lang="en-US" smtClean="0"/>
              <a:t>4/21/2020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388732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C3AF0CC-626B-4A1B-9653-7C7C4C95C868}" type="datetimeFigureOut">
              <a:rPr lang="en-US" smtClean="0"/>
              <a:t>4/21/2020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99283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C3AF0CC-626B-4A1B-9653-7C7C4C95C868}" type="datetimeFigureOut">
              <a:rPr lang="en-US" smtClean="0"/>
              <a:t>4/21/2020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343912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3AF0CC-626B-4A1B-9653-7C7C4C95C868}"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157542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C3AF0CC-626B-4A1B-9653-7C7C4C95C868}" type="datetimeFigureOut">
              <a:rPr lang="en-US" smtClean="0"/>
              <a:t>4/21/2020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413380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C3AF0CC-626B-4A1B-9653-7C7C4C95C868}" type="datetimeFigureOut">
              <a:rPr lang="en-US" smtClean="0"/>
              <a:t>4/21/2020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224755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C3AF0CC-626B-4A1B-9653-7C7C4C95C868}" type="datetimeFigureOut">
              <a:rPr lang="en-US" smtClean="0"/>
              <a:t>4/21/2020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6CEE23D-D29E-4063-8D68-26DDD6455FC9}" type="slidenum">
              <a:rPr lang="en-US" smtClean="0"/>
              <a:t>‹#›</a:t>
            </a:fld>
            <a:endParaRPr lang="en-US"/>
          </a:p>
        </p:txBody>
      </p:sp>
    </p:spTree>
    <p:extLst>
      <p:ext uri="{BB962C8B-B14F-4D97-AF65-F5344CB8AC3E}">
        <p14:creationId xmlns:p14="http://schemas.microsoft.com/office/powerpoint/2010/main" val="224227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ntrotodeeplearning.com/" TargetMode="External"/><Relationship Id="rId2" Type="http://schemas.openxmlformats.org/officeDocument/2006/relationships/hyperlink" Target="https://www.kaggle.com/learn/overview" TargetMode="External"/><Relationship Id="rId1" Type="http://schemas.openxmlformats.org/officeDocument/2006/relationships/slideLayout" Target="../slideLayouts/slideLayout2.xml"/><Relationship Id="rId4" Type="http://schemas.openxmlformats.org/officeDocument/2006/relationships/hyperlink" Target="https://course.fast.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330D0C5-60A7-4567-BF52-BD78CB74C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3375" y="832476"/>
            <a:ext cx="1047321" cy="1047321"/>
          </a:xfrm>
          <a:prstGeom prst="rect">
            <a:avLst/>
          </a:prstGeom>
        </p:spPr>
      </p:pic>
      <p:sp>
        <p:nvSpPr>
          <p:cNvPr id="2" name="Title 1">
            <a:extLst>
              <a:ext uri="{FF2B5EF4-FFF2-40B4-BE49-F238E27FC236}">
                <a16:creationId xmlns:a16="http://schemas.microsoft.com/office/drawing/2014/main" id="{7775AE2E-BF37-43EE-89EE-7BF082ECECB9}"/>
              </a:ext>
            </a:extLst>
          </p:cNvPr>
          <p:cNvSpPr>
            <a:spLocks noGrp="1"/>
          </p:cNvSpPr>
          <p:nvPr>
            <p:ph type="ctrTitle"/>
          </p:nvPr>
        </p:nvSpPr>
        <p:spPr>
          <a:xfrm>
            <a:off x="429413" y="922901"/>
            <a:ext cx="7852785" cy="4560576"/>
          </a:xfrm>
        </p:spPr>
        <p:txBody>
          <a:bodyPr>
            <a:normAutofit fontScale="90000"/>
          </a:bodyPr>
          <a:lstStyle/>
          <a:p>
            <a:r>
              <a:rPr lang="en-US" dirty="0"/>
              <a:t>Quick intro about Conda, Jupyter Notebooks, Matplotlib and many other tools for Data Science and Machine Learning newbies!</a:t>
            </a:r>
          </a:p>
        </p:txBody>
      </p:sp>
      <p:pic>
        <p:nvPicPr>
          <p:cNvPr id="5" name="Picture 4">
            <a:extLst>
              <a:ext uri="{FF2B5EF4-FFF2-40B4-BE49-F238E27FC236}">
                <a16:creationId xmlns:a16="http://schemas.microsoft.com/office/drawing/2014/main" id="{9686E361-1A28-4FFF-A2D6-D552A2D0F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9159" y="851320"/>
            <a:ext cx="1008150" cy="1168614"/>
          </a:xfrm>
          <a:prstGeom prst="rect">
            <a:avLst/>
          </a:prstGeom>
        </p:spPr>
      </p:pic>
      <p:pic>
        <p:nvPicPr>
          <p:cNvPr id="7" name="Picture 6">
            <a:extLst>
              <a:ext uri="{FF2B5EF4-FFF2-40B4-BE49-F238E27FC236}">
                <a16:creationId xmlns:a16="http://schemas.microsoft.com/office/drawing/2014/main" id="{6CA12615-5DB5-45BC-9693-802F9686DA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4437" y="4380521"/>
            <a:ext cx="1505458" cy="810360"/>
          </a:xfrm>
          <a:prstGeom prst="rect">
            <a:avLst/>
          </a:prstGeom>
        </p:spPr>
      </p:pic>
      <p:pic>
        <p:nvPicPr>
          <p:cNvPr id="9" name="Graphic 8">
            <a:extLst>
              <a:ext uri="{FF2B5EF4-FFF2-40B4-BE49-F238E27FC236}">
                <a16:creationId xmlns:a16="http://schemas.microsoft.com/office/drawing/2014/main" id="{8841840D-4722-4A9A-91DD-B586BD75F5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68222" y="3481140"/>
            <a:ext cx="2634018" cy="632164"/>
          </a:xfrm>
          <a:prstGeom prst="rect">
            <a:avLst/>
          </a:prstGeom>
        </p:spPr>
      </p:pic>
      <p:pic>
        <p:nvPicPr>
          <p:cNvPr id="11" name="Picture 10">
            <a:extLst>
              <a:ext uri="{FF2B5EF4-FFF2-40B4-BE49-F238E27FC236}">
                <a16:creationId xmlns:a16="http://schemas.microsoft.com/office/drawing/2014/main" id="{E54B02B9-9574-4BE0-9B9C-58EAF2C216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14927" y="1774499"/>
            <a:ext cx="1891449" cy="1891449"/>
          </a:xfrm>
          <a:prstGeom prst="rect">
            <a:avLst/>
          </a:prstGeom>
        </p:spPr>
      </p:pic>
      <p:pic>
        <p:nvPicPr>
          <p:cNvPr id="13" name="Picture 12">
            <a:extLst>
              <a:ext uri="{FF2B5EF4-FFF2-40B4-BE49-F238E27FC236}">
                <a16:creationId xmlns:a16="http://schemas.microsoft.com/office/drawing/2014/main" id="{D6D38B4E-3476-432C-BDF3-B5A6E03FE6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56681" y="1989482"/>
            <a:ext cx="1311890" cy="1311890"/>
          </a:xfrm>
          <a:prstGeom prst="rect">
            <a:avLst/>
          </a:prstGeom>
        </p:spPr>
      </p:pic>
      <p:pic>
        <p:nvPicPr>
          <p:cNvPr id="15" name="Picture 14">
            <a:extLst>
              <a:ext uri="{FF2B5EF4-FFF2-40B4-BE49-F238E27FC236}">
                <a16:creationId xmlns:a16="http://schemas.microsoft.com/office/drawing/2014/main" id="{842DA31A-6B03-4255-8A91-38A87B4B24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7034" y="832476"/>
            <a:ext cx="918791" cy="918791"/>
          </a:xfrm>
          <a:prstGeom prst="rect">
            <a:avLst/>
          </a:prstGeom>
        </p:spPr>
      </p:pic>
      <p:pic>
        <p:nvPicPr>
          <p:cNvPr id="20" name="Content Placeholder 5">
            <a:extLst>
              <a:ext uri="{FF2B5EF4-FFF2-40B4-BE49-F238E27FC236}">
                <a16:creationId xmlns:a16="http://schemas.microsoft.com/office/drawing/2014/main" id="{8D0FAB55-6321-4840-B8F5-89B14E727767}"/>
              </a:ext>
            </a:extLst>
          </p:cNvPr>
          <p:cNvPicPr>
            <a:picLocks noChangeAspect="1"/>
          </p:cNvPicPr>
          <p:nvPr/>
        </p:nvPicPr>
        <p:blipFill rotWithShape="1">
          <a:blip r:embed="rId10">
            <a:biLevel thresh="75000"/>
            <a:extLst>
              <a:ext uri="{28A0092B-C50C-407E-A947-70E740481C1C}">
                <a14:useLocalDpi xmlns:a14="http://schemas.microsoft.com/office/drawing/2010/main" val="0"/>
              </a:ext>
            </a:extLst>
          </a:blip>
          <a:srcRect l="30730" t="82538" r="27525"/>
          <a:stretch/>
        </p:blipFill>
        <p:spPr>
          <a:xfrm>
            <a:off x="10609478" y="5420787"/>
            <a:ext cx="1392762" cy="633748"/>
          </a:xfrm>
          <a:prstGeom prst="rect">
            <a:avLst/>
          </a:prstGeom>
        </p:spPr>
      </p:pic>
      <p:pic>
        <p:nvPicPr>
          <p:cNvPr id="22" name="Picture 21">
            <a:extLst>
              <a:ext uri="{FF2B5EF4-FFF2-40B4-BE49-F238E27FC236}">
                <a16:creationId xmlns:a16="http://schemas.microsoft.com/office/drawing/2014/main" id="{C64C20B4-082B-4AB0-8246-63BDD0FF948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96136" y="4442191"/>
            <a:ext cx="918791" cy="1131644"/>
          </a:xfrm>
          <a:prstGeom prst="rect">
            <a:avLst/>
          </a:prstGeom>
        </p:spPr>
      </p:pic>
    </p:spTree>
    <p:extLst>
      <p:ext uri="{BB962C8B-B14F-4D97-AF65-F5344CB8AC3E}">
        <p14:creationId xmlns:p14="http://schemas.microsoft.com/office/powerpoint/2010/main" val="142517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8F0A-AB83-4477-81BC-286099383E0F}"/>
              </a:ext>
            </a:extLst>
          </p:cNvPr>
          <p:cNvSpPr>
            <a:spLocks noGrp="1"/>
          </p:cNvSpPr>
          <p:nvPr>
            <p:ph type="title"/>
          </p:nvPr>
        </p:nvSpPr>
        <p:spPr/>
        <p:txBody>
          <a:bodyPr/>
          <a:lstStyle/>
          <a:p>
            <a:r>
              <a:rPr lang="en-US" dirty="0"/>
              <a:t>What is Conda? Popularly known as Anaconda?</a:t>
            </a:r>
            <a:br>
              <a:rPr lang="en-US" dirty="0"/>
            </a:br>
            <a:br>
              <a:rPr lang="en-US" dirty="0"/>
            </a:br>
            <a:r>
              <a:rPr lang="en-US" dirty="0"/>
              <a:t>Why are we using it?</a:t>
            </a:r>
          </a:p>
        </p:txBody>
      </p:sp>
      <p:sp>
        <p:nvSpPr>
          <p:cNvPr id="3" name="Content Placeholder 2">
            <a:extLst>
              <a:ext uri="{FF2B5EF4-FFF2-40B4-BE49-F238E27FC236}">
                <a16:creationId xmlns:a16="http://schemas.microsoft.com/office/drawing/2014/main" id="{EDA0954D-3923-4E08-9076-8B49F2E9256C}"/>
              </a:ext>
            </a:extLst>
          </p:cNvPr>
          <p:cNvSpPr>
            <a:spLocks noGrp="1"/>
          </p:cNvSpPr>
          <p:nvPr>
            <p:ph idx="1"/>
          </p:nvPr>
        </p:nvSpPr>
        <p:spPr>
          <a:xfrm>
            <a:off x="3603009" y="805217"/>
            <a:ext cx="8024883" cy="5268037"/>
          </a:xfrm>
        </p:spPr>
        <p:txBody>
          <a:bodyPr>
            <a:normAutofit/>
          </a:bodyPr>
          <a:lstStyle/>
          <a:p>
            <a:r>
              <a:rPr lang="en-US" sz="2400" dirty="0"/>
              <a:t>Anaconda is basically a huge package and project environment manager for Python and R</a:t>
            </a:r>
            <a:r>
              <a:rPr lang="en-US" dirty="0"/>
              <a:t>. </a:t>
            </a:r>
          </a:p>
          <a:p>
            <a:r>
              <a:rPr lang="en-US" sz="2400" dirty="0"/>
              <a:t>Anaconda comes with over 1500 scientific packages build into a single installer.</a:t>
            </a:r>
          </a:p>
          <a:p>
            <a:r>
              <a:rPr lang="en-US" sz="2400" dirty="0"/>
              <a:t>Allows managing of libraries, dependencies and environments with ease using Conda</a:t>
            </a:r>
          </a:p>
          <a:p>
            <a:pPr marL="0" indent="0">
              <a:buNone/>
            </a:pPr>
            <a:r>
              <a:rPr lang="en-US" sz="2400" dirty="0"/>
              <a:t>What is Miniconda?</a:t>
            </a:r>
          </a:p>
          <a:p>
            <a:pPr>
              <a:buFontTx/>
              <a:buChar char="-"/>
            </a:pPr>
            <a:r>
              <a:rPr lang="en-US" sz="2400" dirty="0"/>
              <a:t>A minimal installer for Conda.</a:t>
            </a:r>
          </a:p>
          <a:p>
            <a:pPr>
              <a:buFontTx/>
              <a:buChar char="-"/>
            </a:pPr>
            <a:r>
              <a:rPr lang="en-US" sz="2400" dirty="0"/>
              <a:t>Miniconda is fast, less disk space.</a:t>
            </a:r>
          </a:p>
        </p:txBody>
      </p:sp>
      <p:pic>
        <p:nvPicPr>
          <p:cNvPr id="4" name="Picture 3">
            <a:extLst>
              <a:ext uri="{FF2B5EF4-FFF2-40B4-BE49-F238E27FC236}">
                <a16:creationId xmlns:a16="http://schemas.microsoft.com/office/drawing/2014/main" id="{98422349-0A71-477C-BCDA-C00DF3367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700" y="3766783"/>
            <a:ext cx="2422476" cy="2422476"/>
          </a:xfrm>
          <a:prstGeom prst="rect">
            <a:avLst/>
          </a:prstGeom>
        </p:spPr>
      </p:pic>
      <p:sp>
        <p:nvSpPr>
          <p:cNvPr id="5" name="TextBox 4">
            <a:extLst>
              <a:ext uri="{FF2B5EF4-FFF2-40B4-BE49-F238E27FC236}">
                <a16:creationId xmlns:a16="http://schemas.microsoft.com/office/drawing/2014/main" id="{700931F1-E282-4B7E-852F-923DDFDF4C98}"/>
              </a:ext>
            </a:extLst>
          </p:cNvPr>
          <p:cNvSpPr txBox="1"/>
          <p:nvPr/>
        </p:nvSpPr>
        <p:spPr>
          <a:xfrm>
            <a:off x="252919" y="6305265"/>
            <a:ext cx="5642913" cy="369332"/>
          </a:xfrm>
          <a:prstGeom prst="rect">
            <a:avLst/>
          </a:prstGeom>
          <a:noFill/>
        </p:spPr>
        <p:txBody>
          <a:bodyPr wrap="square" rtlCol="0">
            <a:spAutoFit/>
          </a:bodyPr>
          <a:lstStyle/>
          <a:p>
            <a:r>
              <a:rPr lang="en-US" dirty="0">
                <a:solidFill>
                  <a:schemeClr val="tx2">
                    <a:lumMod val="50000"/>
                  </a:schemeClr>
                </a:solidFill>
              </a:rPr>
              <a:t>Task: Setup a basic Conda environment and python! </a:t>
            </a:r>
          </a:p>
        </p:txBody>
      </p:sp>
    </p:spTree>
    <p:extLst>
      <p:ext uri="{BB962C8B-B14F-4D97-AF65-F5344CB8AC3E}">
        <p14:creationId xmlns:p14="http://schemas.microsoft.com/office/powerpoint/2010/main" val="216453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5842-E051-4D12-8C4A-F4C778457FED}"/>
              </a:ext>
            </a:extLst>
          </p:cNvPr>
          <p:cNvSpPr>
            <a:spLocks noGrp="1"/>
          </p:cNvSpPr>
          <p:nvPr>
            <p:ph type="title"/>
          </p:nvPr>
        </p:nvSpPr>
        <p:spPr/>
        <p:txBody>
          <a:bodyPr/>
          <a:lstStyle/>
          <a:p>
            <a:r>
              <a:rPr lang="en-US" dirty="0"/>
              <a:t>What are Jupyter Notebooks?</a:t>
            </a:r>
          </a:p>
        </p:txBody>
      </p:sp>
      <p:sp>
        <p:nvSpPr>
          <p:cNvPr id="3" name="Content Placeholder 2">
            <a:extLst>
              <a:ext uri="{FF2B5EF4-FFF2-40B4-BE49-F238E27FC236}">
                <a16:creationId xmlns:a16="http://schemas.microsoft.com/office/drawing/2014/main" id="{BA9B6CA2-741B-45CA-86C7-B0C35EC5F950}"/>
              </a:ext>
            </a:extLst>
          </p:cNvPr>
          <p:cNvSpPr>
            <a:spLocks noGrp="1"/>
          </p:cNvSpPr>
          <p:nvPr>
            <p:ph idx="1"/>
          </p:nvPr>
        </p:nvSpPr>
        <p:spPr/>
        <p:txBody>
          <a:bodyPr/>
          <a:lstStyle/>
          <a:p>
            <a:r>
              <a:rPr lang="en-US" sz="2400" b="1" dirty="0"/>
              <a:t>Jupyter Notebooks </a:t>
            </a:r>
            <a:r>
              <a:rPr lang="en-US" sz="2400" dirty="0"/>
              <a:t>comes from project Jupyter a open source initiative.</a:t>
            </a:r>
          </a:p>
          <a:p>
            <a:r>
              <a:rPr lang="en-US" sz="2400" dirty="0"/>
              <a:t>Combine live code, equations, visualizations and narrative text in a single file called a notebook.</a:t>
            </a:r>
          </a:p>
          <a:p>
            <a:endParaRPr lang="en-US" sz="2400" dirty="0"/>
          </a:p>
          <a:p>
            <a:r>
              <a:rPr lang="en-US" sz="2400" b="1" dirty="0"/>
              <a:t>Jupyter Lab </a:t>
            </a:r>
            <a:r>
              <a:rPr lang="en-US" sz="2400" dirty="0"/>
              <a:t>a next generation UI extension of classical project Jupyter. Supports more file formats and features.</a:t>
            </a:r>
            <a:endParaRPr lang="en-US" sz="2400" b="1" dirty="0"/>
          </a:p>
          <a:p>
            <a:endParaRPr lang="en-US" dirty="0"/>
          </a:p>
        </p:txBody>
      </p:sp>
      <p:pic>
        <p:nvPicPr>
          <p:cNvPr id="4" name="Picture 3">
            <a:extLst>
              <a:ext uri="{FF2B5EF4-FFF2-40B4-BE49-F238E27FC236}">
                <a16:creationId xmlns:a16="http://schemas.microsoft.com/office/drawing/2014/main" id="{782FE3B0-0916-4686-A765-1F9AA2F4D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441" y="4449196"/>
            <a:ext cx="1813678" cy="2102355"/>
          </a:xfrm>
          <a:prstGeom prst="rect">
            <a:avLst/>
          </a:prstGeom>
        </p:spPr>
      </p:pic>
      <p:sp>
        <p:nvSpPr>
          <p:cNvPr id="5" name="TextBox 4">
            <a:extLst>
              <a:ext uri="{FF2B5EF4-FFF2-40B4-BE49-F238E27FC236}">
                <a16:creationId xmlns:a16="http://schemas.microsoft.com/office/drawing/2014/main" id="{0B268748-3DD1-4D95-AE2C-E12456037645}"/>
              </a:ext>
            </a:extLst>
          </p:cNvPr>
          <p:cNvSpPr txBox="1"/>
          <p:nvPr/>
        </p:nvSpPr>
        <p:spPr>
          <a:xfrm>
            <a:off x="252920" y="6305265"/>
            <a:ext cx="8918376" cy="369332"/>
          </a:xfrm>
          <a:prstGeom prst="rect">
            <a:avLst/>
          </a:prstGeom>
          <a:noFill/>
        </p:spPr>
        <p:txBody>
          <a:bodyPr wrap="square" rtlCol="0">
            <a:spAutoFit/>
          </a:bodyPr>
          <a:lstStyle/>
          <a:p>
            <a:r>
              <a:rPr lang="en-US" dirty="0">
                <a:solidFill>
                  <a:schemeClr val="tx2">
                    <a:lumMod val="50000"/>
                  </a:schemeClr>
                </a:solidFill>
              </a:rPr>
              <a:t>Task: Setup a Jupyter Notebook and perform some python operations with markdown text.</a:t>
            </a:r>
          </a:p>
        </p:txBody>
      </p:sp>
    </p:spTree>
    <p:extLst>
      <p:ext uri="{BB962C8B-B14F-4D97-AF65-F5344CB8AC3E}">
        <p14:creationId xmlns:p14="http://schemas.microsoft.com/office/powerpoint/2010/main" val="236004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2DB4-0D2B-4593-9C3B-C35460807979}"/>
              </a:ext>
            </a:extLst>
          </p:cNvPr>
          <p:cNvSpPr>
            <a:spLocks noGrp="1"/>
          </p:cNvSpPr>
          <p:nvPr>
            <p:ph type="title"/>
          </p:nvPr>
        </p:nvSpPr>
        <p:spPr/>
        <p:txBody>
          <a:bodyPr/>
          <a:lstStyle/>
          <a:p>
            <a:r>
              <a:rPr lang="en-US" dirty="0"/>
              <a:t>What are NumPy &amp; Pandas?</a:t>
            </a:r>
          </a:p>
        </p:txBody>
      </p:sp>
      <p:sp>
        <p:nvSpPr>
          <p:cNvPr id="3" name="Content Placeholder 2">
            <a:extLst>
              <a:ext uri="{FF2B5EF4-FFF2-40B4-BE49-F238E27FC236}">
                <a16:creationId xmlns:a16="http://schemas.microsoft.com/office/drawing/2014/main" id="{02247EFF-3AB6-4708-B241-8DA62C17E149}"/>
              </a:ext>
            </a:extLst>
          </p:cNvPr>
          <p:cNvSpPr>
            <a:spLocks noGrp="1"/>
          </p:cNvSpPr>
          <p:nvPr>
            <p:ph idx="1"/>
          </p:nvPr>
        </p:nvSpPr>
        <p:spPr/>
        <p:txBody>
          <a:bodyPr>
            <a:normAutofit/>
          </a:bodyPr>
          <a:lstStyle/>
          <a:p>
            <a:r>
              <a:rPr lang="en-US" sz="2400" b="1" dirty="0"/>
              <a:t>NumPy</a:t>
            </a:r>
            <a:r>
              <a:rPr lang="en-US" sz="2400" dirty="0"/>
              <a:t> stands for Numerical Python, this is the core library used in scientific computing.</a:t>
            </a:r>
          </a:p>
          <a:p>
            <a:r>
              <a:rPr lang="en-US" sz="2400" dirty="0"/>
              <a:t>Speedy calculations.</a:t>
            </a:r>
          </a:p>
          <a:p>
            <a:r>
              <a:rPr lang="en-US" sz="2400" dirty="0"/>
              <a:t>Less memory</a:t>
            </a:r>
          </a:p>
          <a:p>
            <a:r>
              <a:rPr lang="en-US" sz="2400" dirty="0"/>
              <a:t>Just too better than Python Lists.</a:t>
            </a:r>
          </a:p>
          <a:p>
            <a:endParaRPr lang="en-US" sz="2400" dirty="0"/>
          </a:p>
          <a:p>
            <a:r>
              <a:rPr lang="en-US" sz="2400" b="1" dirty="0"/>
              <a:t>Pandas</a:t>
            </a:r>
            <a:r>
              <a:rPr lang="en-US" sz="2400" dirty="0"/>
              <a:t> a library build specifically for data manipulation and analysis.</a:t>
            </a:r>
          </a:p>
          <a:p>
            <a:r>
              <a:rPr lang="en-US" sz="2400" dirty="0"/>
              <a:t>Fast and powerful.</a:t>
            </a:r>
          </a:p>
          <a:p>
            <a:r>
              <a:rPr lang="en-US" sz="2400" dirty="0"/>
              <a:t>Can handle huge chunks of data.</a:t>
            </a:r>
          </a:p>
        </p:txBody>
      </p:sp>
      <p:pic>
        <p:nvPicPr>
          <p:cNvPr id="4" name="Picture 3">
            <a:extLst>
              <a:ext uri="{FF2B5EF4-FFF2-40B4-BE49-F238E27FC236}">
                <a16:creationId xmlns:a16="http://schemas.microsoft.com/office/drawing/2014/main" id="{179EE0D4-BEBD-41A6-AA14-613C1B3CA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6375" y="3696927"/>
            <a:ext cx="2412131" cy="2412131"/>
          </a:xfrm>
          <a:prstGeom prst="rect">
            <a:avLst/>
          </a:prstGeom>
        </p:spPr>
      </p:pic>
      <p:pic>
        <p:nvPicPr>
          <p:cNvPr id="5" name="Picture 4">
            <a:extLst>
              <a:ext uri="{FF2B5EF4-FFF2-40B4-BE49-F238E27FC236}">
                <a16:creationId xmlns:a16="http://schemas.microsoft.com/office/drawing/2014/main" id="{9B44A660-2622-4642-B0B7-C67F9CF20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8932" y="1557625"/>
            <a:ext cx="1879575" cy="1879575"/>
          </a:xfrm>
          <a:prstGeom prst="rect">
            <a:avLst/>
          </a:prstGeom>
        </p:spPr>
      </p:pic>
      <p:sp>
        <p:nvSpPr>
          <p:cNvPr id="6" name="TextBox 5">
            <a:extLst>
              <a:ext uri="{FF2B5EF4-FFF2-40B4-BE49-F238E27FC236}">
                <a16:creationId xmlns:a16="http://schemas.microsoft.com/office/drawing/2014/main" id="{0965D2AE-1A89-4280-AC28-9327B18A34CF}"/>
              </a:ext>
            </a:extLst>
          </p:cNvPr>
          <p:cNvSpPr txBox="1"/>
          <p:nvPr/>
        </p:nvSpPr>
        <p:spPr>
          <a:xfrm>
            <a:off x="252919" y="6300365"/>
            <a:ext cx="8918376" cy="369332"/>
          </a:xfrm>
          <a:prstGeom prst="rect">
            <a:avLst/>
          </a:prstGeom>
          <a:noFill/>
        </p:spPr>
        <p:txBody>
          <a:bodyPr wrap="square" rtlCol="0">
            <a:spAutoFit/>
          </a:bodyPr>
          <a:lstStyle/>
          <a:p>
            <a:r>
              <a:rPr lang="en-US" dirty="0">
                <a:solidFill>
                  <a:schemeClr val="tx2">
                    <a:lumMod val="50000"/>
                  </a:schemeClr>
                </a:solidFill>
              </a:rPr>
              <a:t>Task: Speed test NumPy vs Python Lists, make a </a:t>
            </a:r>
            <a:r>
              <a:rPr lang="en-US" dirty="0" err="1">
                <a:solidFill>
                  <a:schemeClr val="tx2">
                    <a:lumMod val="50000"/>
                  </a:schemeClr>
                </a:solidFill>
              </a:rPr>
              <a:t>DataFrame</a:t>
            </a:r>
            <a:r>
              <a:rPr lang="en-US" dirty="0">
                <a:solidFill>
                  <a:schemeClr val="tx2">
                    <a:lumMod val="50000"/>
                  </a:schemeClr>
                </a:solidFill>
              </a:rPr>
              <a:t> object in pandas.</a:t>
            </a:r>
          </a:p>
        </p:txBody>
      </p:sp>
    </p:spTree>
    <p:extLst>
      <p:ext uri="{BB962C8B-B14F-4D97-AF65-F5344CB8AC3E}">
        <p14:creationId xmlns:p14="http://schemas.microsoft.com/office/powerpoint/2010/main" val="178564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87F3-DD30-4E47-B695-8F1F6C3F3FBC}"/>
              </a:ext>
            </a:extLst>
          </p:cNvPr>
          <p:cNvSpPr>
            <a:spLocks noGrp="1"/>
          </p:cNvSpPr>
          <p:nvPr>
            <p:ph type="title"/>
          </p:nvPr>
        </p:nvSpPr>
        <p:spPr/>
        <p:txBody>
          <a:bodyPr/>
          <a:lstStyle/>
          <a:p>
            <a:r>
              <a:rPr lang="en-US" dirty="0"/>
              <a:t>What is Matplotlib?</a:t>
            </a:r>
          </a:p>
        </p:txBody>
      </p:sp>
      <p:pic>
        <p:nvPicPr>
          <p:cNvPr id="4" name="Graphic 3">
            <a:extLst>
              <a:ext uri="{FF2B5EF4-FFF2-40B4-BE49-F238E27FC236}">
                <a16:creationId xmlns:a16="http://schemas.microsoft.com/office/drawing/2014/main" id="{2B45EC02-01CE-48F5-ADC1-CB9423BA6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5785" y="365887"/>
            <a:ext cx="4113748" cy="987299"/>
          </a:xfrm>
          <a:prstGeom prst="rect">
            <a:avLst/>
          </a:prstGeom>
        </p:spPr>
      </p:pic>
      <p:sp>
        <p:nvSpPr>
          <p:cNvPr id="8" name="Content Placeholder 7">
            <a:extLst>
              <a:ext uri="{FF2B5EF4-FFF2-40B4-BE49-F238E27FC236}">
                <a16:creationId xmlns:a16="http://schemas.microsoft.com/office/drawing/2014/main" id="{B06EF01B-B23D-43F8-AE1B-7BAFC4975363}"/>
              </a:ext>
            </a:extLst>
          </p:cNvPr>
          <p:cNvSpPr>
            <a:spLocks noGrp="1"/>
          </p:cNvSpPr>
          <p:nvPr>
            <p:ph idx="1"/>
          </p:nvPr>
        </p:nvSpPr>
        <p:spPr>
          <a:xfrm>
            <a:off x="3869268" y="864108"/>
            <a:ext cx="7315200" cy="2404418"/>
          </a:xfrm>
        </p:spPr>
        <p:txBody>
          <a:bodyPr>
            <a:normAutofit/>
          </a:bodyPr>
          <a:lstStyle/>
          <a:p>
            <a:r>
              <a:rPr lang="en-US" sz="2400" dirty="0" err="1"/>
              <a:t>Maplotlib</a:t>
            </a:r>
            <a:r>
              <a:rPr lang="en-US" sz="2400" dirty="0"/>
              <a:t> is a comprehensive library for creating static, animated and interactive visualizations in Python.</a:t>
            </a:r>
          </a:p>
          <a:p>
            <a:endParaRPr lang="en-US" sz="2400" dirty="0"/>
          </a:p>
        </p:txBody>
      </p:sp>
      <p:pic>
        <p:nvPicPr>
          <p:cNvPr id="14" name="Picture 13">
            <a:extLst>
              <a:ext uri="{FF2B5EF4-FFF2-40B4-BE49-F238E27FC236}">
                <a16:creationId xmlns:a16="http://schemas.microsoft.com/office/drawing/2014/main" id="{22260203-B0F4-44CE-A680-FAAF93C6D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335" y="2222219"/>
            <a:ext cx="4425423" cy="2950282"/>
          </a:xfrm>
          <a:prstGeom prst="rect">
            <a:avLst/>
          </a:prstGeom>
        </p:spPr>
      </p:pic>
      <p:pic>
        <p:nvPicPr>
          <p:cNvPr id="12" name="Picture 11">
            <a:extLst>
              <a:ext uri="{FF2B5EF4-FFF2-40B4-BE49-F238E27FC236}">
                <a16:creationId xmlns:a16="http://schemas.microsoft.com/office/drawing/2014/main" id="{E0D9E809-4321-4541-8100-13D5300689EB}"/>
              </a:ext>
            </a:extLst>
          </p:cNvPr>
          <p:cNvPicPr>
            <a:picLocks noChangeAspect="1"/>
          </p:cNvPicPr>
          <p:nvPr/>
        </p:nvPicPr>
        <p:blipFill rotWithShape="1">
          <a:blip r:embed="rId5">
            <a:extLst>
              <a:ext uri="{28A0092B-C50C-407E-A947-70E740481C1C}">
                <a14:useLocalDpi xmlns:a14="http://schemas.microsoft.com/office/drawing/2010/main" val="0"/>
              </a:ext>
            </a:extLst>
          </a:blip>
          <a:srcRect l="20641" t="8661" r="9039" b="7521"/>
          <a:stretch/>
        </p:blipFill>
        <p:spPr>
          <a:xfrm>
            <a:off x="7526867" y="2792048"/>
            <a:ext cx="3731585" cy="3335797"/>
          </a:xfrm>
          <a:prstGeom prst="rect">
            <a:avLst/>
          </a:prstGeom>
        </p:spPr>
      </p:pic>
      <p:sp>
        <p:nvSpPr>
          <p:cNvPr id="15" name="TextBox 14">
            <a:extLst>
              <a:ext uri="{FF2B5EF4-FFF2-40B4-BE49-F238E27FC236}">
                <a16:creationId xmlns:a16="http://schemas.microsoft.com/office/drawing/2014/main" id="{6B276939-D354-4D33-A4CC-BF2022705674}"/>
              </a:ext>
            </a:extLst>
          </p:cNvPr>
          <p:cNvSpPr txBox="1"/>
          <p:nvPr/>
        </p:nvSpPr>
        <p:spPr>
          <a:xfrm>
            <a:off x="252919" y="6300365"/>
            <a:ext cx="8918376" cy="369332"/>
          </a:xfrm>
          <a:prstGeom prst="rect">
            <a:avLst/>
          </a:prstGeom>
          <a:noFill/>
        </p:spPr>
        <p:txBody>
          <a:bodyPr wrap="square" rtlCol="0">
            <a:spAutoFit/>
          </a:bodyPr>
          <a:lstStyle/>
          <a:p>
            <a:r>
              <a:rPr lang="en-US" dirty="0">
                <a:solidFill>
                  <a:schemeClr val="tx2">
                    <a:lumMod val="50000"/>
                  </a:schemeClr>
                </a:solidFill>
              </a:rPr>
              <a:t>Task: Make a simple plot and encourage you guys with a copied 3d plot code!</a:t>
            </a:r>
          </a:p>
        </p:txBody>
      </p:sp>
      <p:sp>
        <p:nvSpPr>
          <p:cNvPr id="16" name="TextBox 15">
            <a:extLst>
              <a:ext uri="{FF2B5EF4-FFF2-40B4-BE49-F238E27FC236}">
                <a16:creationId xmlns:a16="http://schemas.microsoft.com/office/drawing/2014/main" id="{F897169F-A055-478D-ABCA-8A2C21CEACFB}"/>
              </a:ext>
            </a:extLst>
          </p:cNvPr>
          <p:cNvSpPr txBox="1"/>
          <p:nvPr/>
        </p:nvSpPr>
        <p:spPr>
          <a:xfrm>
            <a:off x="4531857" y="5082527"/>
            <a:ext cx="1992572" cy="369332"/>
          </a:xfrm>
          <a:prstGeom prst="rect">
            <a:avLst/>
          </a:prstGeom>
          <a:noFill/>
        </p:spPr>
        <p:txBody>
          <a:bodyPr wrap="square" rtlCol="0">
            <a:spAutoFit/>
          </a:bodyPr>
          <a:lstStyle/>
          <a:p>
            <a:r>
              <a:rPr lang="en-US" dirty="0"/>
              <a:t>Simple Plot</a:t>
            </a:r>
          </a:p>
        </p:txBody>
      </p:sp>
      <p:sp>
        <p:nvSpPr>
          <p:cNvPr id="17" name="TextBox 16">
            <a:extLst>
              <a:ext uri="{FF2B5EF4-FFF2-40B4-BE49-F238E27FC236}">
                <a16:creationId xmlns:a16="http://schemas.microsoft.com/office/drawing/2014/main" id="{38619C86-5042-46A4-A0CC-4BA81C62C2F3}"/>
              </a:ext>
            </a:extLst>
          </p:cNvPr>
          <p:cNvSpPr txBox="1"/>
          <p:nvPr/>
        </p:nvSpPr>
        <p:spPr>
          <a:xfrm>
            <a:off x="9311106" y="5993892"/>
            <a:ext cx="1992572" cy="369332"/>
          </a:xfrm>
          <a:prstGeom prst="rect">
            <a:avLst/>
          </a:prstGeom>
          <a:noFill/>
        </p:spPr>
        <p:txBody>
          <a:bodyPr wrap="square" rtlCol="0">
            <a:spAutoFit/>
          </a:bodyPr>
          <a:lstStyle/>
          <a:p>
            <a:r>
              <a:rPr lang="en-US" dirty="0"/>
              <a:t>3D Plot</a:t>
            </a:r>
          </a:p>
        </p:txBody>
      </p:sp>
    </p:spTree>
    <p:extLst>
      <p:ext uri="{BB962C8B-B14F-4D97-AF65-F5344CB8AC3E}">
        <p14:creationId xmlns:p14="http://schemas.microsoft.com/office/powerpoint/2010/main" val="423919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4872-4841-4FBD-86D6-29B4E038B47F}"/>
              </a:ext>
            </a:extLst>
          </p:cNvPr>
          <p:cNvSpPr>
            <a:spLocks noGrp="1"/>
          </p:cNvSpPr>
          <p:nvPr>
            <p:ph type="title"/>
          </p:nvPr>
        </p:nvSpPr>
        <p:spPr/>
        <p:txBody>
          <a:bodyPr/>
          <a:lstStyle/>
          <a:p>
            <a:r>
              <a:rPr lang="en-US" dirty="0"/>
              <a:t>What is </a:t>
            </a:r>
            <a:br>
              <a:rPr lang="en-US" dirty="0"/>
            </a:br>
            <a:r>
              <a:rPr lang="en-US" dirty="0"/>
              <a:t>Scikit-Learn?</a:t>
            </a:r>
            <a:br>
              <a:rPr lang="en-US" dirty="0"/>
            </a:br>
            <a:br>
              <a:rPr lang="en-US" dirty="0"/>
            </a:br>
            <a:r>
              <a:rPr lang="en-US" dirty="0"/>
              <a:t>Also known as sklearn</a:t>
            </a:r>
          </a:p>
        </p:txBody>
      </p:sp>
      <p:sp>
        <p:nvSpPr>
          <p:cNvPr id="3" name="Content Placeholder 2">
            <a:extLst>
              <a:ext uri="{FF2B5EF4-FFF2-40B4-BE49-F238E27FC236}">
                <a16:creationId xmlns:a16="http://schemas.microsoft.com/office/drawing/2014/main" id="{CA2C31F4-205D-42AC-975A-017C5A3AC5CA}"/>
              </a:ext>
            </a:extLst>
          </p:cNvPr>
          <p:cNvSpPr>
            <a:spLocks noGrp="1"/>
          </p:cNvSpPr>
          <p:nvPr>
            <p:ph idx="1"/>
          </p:nvPr>
        </p:nvSpPr>
        <p:spPr/>
        <p:txBody>
          <a:bodyPr/>
          <a:lstStyle/>
          <a:p>
            <a:r>
              <a:rPr lang="en-US" b="1" dirty="0"/>
              <a:t>Scikit-Learn is the de-facto Machine Learning library used by every ML practitioner.</a:t>
            </a:r>
          </a:p>
          <a:p>
            <a:r>
              <a:rPr lang="en-US" dirty="0"/>
              <a:t>It features various classification, regression and clustering functions like SVM, Random Forests, Gradient Boosting, K-means and many others already implemented ML algorithms which are ready to use. Just fit and predict.</a:t>
            </a:r>
          </a:p>
          <a:p>
            <a:r>
              <a:rPr lang="en-US" dirty="0"/>
              <a:t>It also has a ton of data preprocessing methods already implemented and ready to use.</a:t>
            </a:r>
          </a:p>
          <a:p>
            <a:endParaRPr lang="en-US" dirty="0"/>
          </a:p>
        </p:txBody>
      </p:sp>
      <p:pic>
        <p:nvPicPr>
          <p:cNvPr id="4" name="Picture 3">
            <a:extLst>
              <a:ext uri="{FF2B5EF4-FFF2-40B4-BE49-F238E27FC236}">
                <a16:creationId xmlns:a16="http://schemas.microsoft.com/office/drawing/2014/main" id="{6F05BEF4-5B1D-428E-B27E-83F27372E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9035" y="4385673"/>
            <a:ext cx="3022618" cy="1627019"/>
          </a:xfrm>
          <a:prstGeom prst="rect">
            <a:avLst/>
          </a:prstGeom>
        </p:spPr>
      </p:pic>
      <p:sp>
        <p:nvSpPr>
          <p:cNvPr id="5" name="TextBox 4">
            <a:extLst>
              <a:ext uri="{FF2B5EF4-FFF2-40B4-BE49-F238E27FC236}">
                <a16:creationId xmlns:a16="http://schemas.microsoft.com/office/drawing/2014/main" id="{3E95C68E-B74E-44AC-9218-20F145403B94}"/>
              </a:ext>
            </a:extLst>
          </p:cNvPr>
          <p:cNvSpPr txBox="1"/>
          <p:nvPr/>
        </p:nvSpPr>
        <p:spPr>
          <a:xfrm>
            <a:off x="252919" y="6300365"/>
            <a:ext cx="8918376" cy="369332"/>
          </a:xfrm>
          <a:prstGeom prst="rect">
            <a:avLst/>
          </a:prstGeom>
          <a:noFill/>
        </p:spPr>
        <p:txBody>
          <a:bodyPr wrap="square" rtlCol="0">
            <a:spAutoFit/>
          </a:bodyPr>
          <a:lstStyle/>
          <a:p>
            <a:r>
              <a:rPr lang="en-US" dirty="0">
                <a:solidFill>
                  <a:schemeClr val="tx2">
                    <a:lumMod val="50000"/>
                  </a:schemeClr>
                </a:solidFill>
              </a:rPr>
              <a:t>Task: Implement super basic Linear Regression using sklearn, also draw a graph!</a:t>
            </a:r>
          </a:p>
        </p:txBody>
      </p:sp>
    </p:spTree>
    <p:extLst>
      <p:ext uri="{BB962C8B-B14F-4D97-AF65-F5344CB8AC3E}">
        <p14:creationId xmlns:p14="http://schemas.microsoft.com/office/powerpoint/2010/main" val="147187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C854-A0AE-4364-88E6-43509B3E732D}"/>
              </a:ext>
            </a:extLst>
          </p:cNvPr>
          <p:cNvSpPr>
            <a:spLocks noGrp="1"/>
          </p:cNvSpPr>
          <p:nvPr>
            <p:ph type="title"/>
          </p:nvPr>
        </p:nvSpPr>
        <p:spPr/>
        <p:txBody>
          <a:bodyPr/>
          <a:lstStyle/>
          <a:p>
            <a:r>
              <a:rPr lang="en-US" dirty="0"/>
              <a:t>What are OpenCV </a:t>
            </a:r>
            <a:br>
              <a:rPr lang="en-US" dirty="0"/>
            </a:br>
            <a:r>
              <a:rPr lang="en-US" dirty="0"/>
              <a:t>&amp; </a:t>
            </a:r>
            <a:br>
              <a:rPr lang="en-US" dirty="0"/>
            </a:br>
            <a:r>
              <a:rPr lang="en-US" dirty="0"/>
              <a:t>NLTK</a:t>
            </a:r>
          </a:p>
        </p:txBody>
      </p:sp>
      <p:sp>
        <p:nvSpPr>
          <p:cNvPr id="3" name="Content Placeholder 2">
            <a:extLst>
              <a:ext uri="{FF2B5EF4-FFF2-40B4-BE49-F238E27FC236}">
                <a16:creationId xmlns:a16="http://schemas.microsoft.com/office/drawing/2014/main" id="{3BA89F68-D927-4070-BCCE-315A576DC303}"/>
              </a:ext>
            </a:extLst>
          </p:cNvPr>
          <p:cNvSpPr>
            <a:spLocks noGrp="1"/>
          </p:cNvSpPr>
          <p:nvPr>
            <p:ph idx="1"/>
          </p:nvPr>
        </p:nvSpPr>
        <p:spPr>
          <a:xfrm>
            <a:off x="3719143" y="898827"/>
            <a:ext cx="7315200" cy="5160779"/>
          </a:xfrm>
        </p:spPr>
        <p:txBody>
          <a:bodyPr/>
          <a:lstStyle/>
          <a:p>
            <a:r>
              <a:rPr lang="en-US" b="1" dirty="0"/>
              <a:t>OpenCV </a:t>
            </a:r>
            <a:r>
              <a:rPr lang="en-US" dirty="0"/>
              <a:t>stands for Open Source Computer Vision. Another de-facto library aimed for real-time vision based functions. </a:t>
            </a:r>
          </a:p>
          <a:p>
            <a:endParaRPr lang="en-US" b="1" dirty="0"/>
          </a:p>
          <a:p>
            <a:endParaRPr lang="en-US" b="1" dirty="0"/>
          </a:p>
          <a:p>
            <a:endParaRPr lang="en-US" b="1" dirty="0"/>
          </a:p>
          <a:p>
            <a:endParaRPr lang="en-US" b="1" dirty="0"/>
          </a:p>
          <a:p>
            <a:endParaRPr lang="en-US" b="1" dirty="0"/>
          </a:p>
          <a:p>
            <a:r>
              <a:rPr lang="en-US" b="1" dirty="0"/>
              <a:t>NLTK </a:t>
            </a:r>
            <a:r>
              <a:rPr lang="en-US" dirty="0"/>
              <a:t>stands for Natural Language Processing Toolkits. A huge suite of libraries and functions aimed for Natural Language Processing for English.</a:t>
            </a:r>
            <a:endParaRPr lang="en-US" b="1" dirty="0"/>
          </a:p>
        </p:txBody>
      </p:sp>
      <p:pic>
        <p:nvPicPr>
          <p:cNvPr id="4" name="Content Placeholder 5">
            <a:extLst>
              <a:ext uri="{FF2B5EF4-FFF2-40B4-BE49-F238E27FC236}">
                <a16:creationId xmlns:a16="http://schemas.microsoft.com/office/drawing/2014/main" id="{4C3A0DAE-69D8-41BB-B00E-CBAEEB4FE8CA}"/>
              </a:ext>
            </a:extLst>
          </p:cNvPr>
          <p:cNvPicPr>
            <a:picLocks noChangeAspect="1"/>
          </p:cNvPicPr>
          <p:nvPr/>
        </p:nvPicPr>
        <p:blipFill rotWithShape="1">
          <a:blip r:embed="rId2">
            <a:biLevel thresh="75000"/>
            <a:extLst>
              <a:ext uri="{28A0092B-C50C-407E-A947-70E740481C1C}">
                <a14:useLocalDpi xmlns:a14="http://schemas.microsoft.com/office/drawing/2010/main" val="0"/>
              </a:ext>
            </a:extLst>
          </a:blip>
          <a:srcRect l="30730" t="82538" r="27525"/>
          <a:stretch/>
        </p:blipFill>
        <p:spPr>
          <a:xfrm>
            <a:off x="9205710" y="5190957"/>
            <a:ext cx="2347375" cy="1068125"/>
          </a:xfrm>
          <a:prstGeom prst="rect">
            <a:avLst/>
          </a:prstGeom>
        </p:spPr>
      </p:pic>
      <p:pic>
        <p:nvPicPr>
          <p:cNvPr id="5" name="Picture 4">
            <a:extLst>
              <a:ext uri="{FF2B5EF4-FFF2-40B4-BE49-F238E27FC236}">
                <a16:creationId xmlns:a16="http://schemas.microsoft.com/office/drawing/2014/main" id="{584E5B8E-4ACF-477E-BF2B-127A06534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581" y="2187183"/>
            <a:ext cx="1392762" cy="1715418"/>
          </a:xfrm>
          <a:prstGeom prst="rect">
            <a:avLst/>
          </a:prstGeom>
        </p:spPr>
      </p:pic>
      <p:sp>
        <p:nvSpPr>
          <p:cNvPr id="8" name="TextBox 7">
            <a:extLst>
              <a:ext uri="{FF2B5EF4-FFF2-40B4-BE49-F238E27FC236}">
                <a16:creationId xmlns:a16="http://schemas.microsoft.com/office/drawing/2014/main" id="{C049489A-9C36-412A-91AE-8FBF0143622E}"/>
              </a:ext>
            </a:extLst>
          </p:cNvPr>
          <p:cNvSpPr txBox="1"/>
          <p:nvPr/>
        </p:nvSpPr>
        <p:spPr>
          <a:xfrm>
            <a:off x="252919" y="6300365"/>
            <a:ext cx="8918376" cy="369332"/>
          </a:xfrm>
          <a:prstGeom prst="rect">
            <a:avLst/>
          </a:prstGeom>
          <a:noFill/>
        </p:spPr>
        <p:txBody>
          <a:bodyPr wrap="square" rtlCol="0">
            <a:spAutoFit/>
          </a:bodyPr>
          <a:lstStyle/>
          <a:p>
            <a:r>
              <a:rPr lang="en-US" dirty="0">
                <a:solidFill>
                  <a:schemeClr val="tx2">
                    <a:lumMod val="50000"/>
                  </a:schemeClr>
                </a:solidFill>
              </a:rPr>
              <a:t>Task: Two micro projects using Scikit-Learn, OpenCV and NLTK.</a:t>
            </a:r>
          </a:p>
        </p:txBody>
      </p:sp>
    </p:spTree>
    <p:extLst>
      <p:ext uri="{BB962C8B-B14F-4D97-AF65-F5344CB8AC3E}">
        <p14:creationId xmlns:p14="http://schemas.microsoft.com/office/powerpoint/2010/main" val="259350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96EC-D077-4A3F-ADA4-CC1166C2BC2E}"/>
              </a:ext>
            </a:extLst>
          </p:cNvPr>
          <p:cNvSpPr>
            <a:spLocks noGrp="1"/>
          </p:cNvSpPr>
          <p:nvPr>
            <p:ph type="title"/>
          </p:nvPr>
        </p:nvSpPr>
        <p:spPr/>
        <p:txBody>
          <a:bodyPr/>
          <a:lstStyle/>
          <a:p>
            <a:r>
              <a:rPr lang="en-US" dirty="0"/>
              <a:t>Projects / Programs we completed</a:t>
            </a:r>
          </a:p>
        </p:txBody>
      </p:sp>
      <p:sp>
        <p:nvSpPr>
          <p:cNvPr id="3" name="Content Placeholder 2">
            <a:extLst>
              <a:ext uri="{FF2B5EF4-FFF2-40B4-BE49-F238E27FC236}">
                <a16:creationId xmlns:a16="http://schemas.microsoft.com/office/drawing/2014/main" id="{F9622568-44F2-4F97-9157-D28E8122E696}"/>
              </a:ext>
            </a:extLst>
          </p:cNvPr>
          <p:cNvSpPr>
            <a:spLocks noGrp="1"/>
          </p:cNvSpPr>
          <p:nvPr>
            <p:ph idx="1"/>
          </p:nvPr>
        </p:nvSpPr>
        <p:spPr>
          <a:xfrm>
            <a:off x="3869268" y="864108"/>
            <a:ext cx="7315200" cy="5018077"/>
          </a:xfrm>
        </p:spPr>
        <p:txBody>
          <a:bodyPr/>
          <a:lstStyle/>
          <a:p>
            <a:r>
              <a:rPr lang="en-US" b="1" dirty="0"/>
              <a:t>Simple Linear Regression (pandas, sklearn, matplotlib)</a:t>
            </a:r>
          </a:p>
          <a:p>
            <a:pPr marL="0" indent="0">
              <a:buNone/>
            </a:pPr>
            <a:endParaRPr lang="en-US" b="1" dirty="0"/>
          </a:p>
          <a:p>
            <a:r>
              <a:rPr lang="en-US" b="1" dirty="0"/>
              <a:t>Linear Regression with Categorical Column (pandas, sklearn)</a:t>
            </a:r>
          </a:p>
          <a:p>
            <a:endParaRPr lang="en-US" b="1" dirty="0"/>
          </a:p>
          <a:p>
            <a:r>
              <a:rPr lang="en-US" b="1" dirty="0"/>
              <a:t>Polynomial Linear Regression (pandas, sklearn, matplotlib)</a:t>
            </a:r>
          </a:p>
          <a:p>
            <a:endParaRPr lang="en-US" b="1" dirty="0"/>
          </a:p>
          <a:p>
            <a:r>
              <a:rPr lang="en-US" b="1" dirty="0"/>
              <a:t>Sentiment Analysis  using NLTK</a:t>
            </a:r>
          </a:p>
          <a:p>
            <a:endParaRPr lang="en-US" b="1" dirty="0"/>
          </a:p>
          <a:p>
            <a:r>
              <a:rPr lang="en-US" b="1" dirty="0"/>
              <a:t>Digit Recognition using OpenCV and sklearn</a:t>
            </a:r>
          </a:p>
        </p:txBody>
      </p:sp>
    </p:spTree>
    <p:extLst>
      <p:ext uri="{BB962C8B-B14F-4D97-AF65-F5344CB8AC3E}">
        <p14:creationId xmlns:p14="http://schemas.microsoft.com/office/powerpoint/2010/main" val="83591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990F-6567-4499-85A5-52B65BDA74EE}"/>
              </a:ext>
            </a:extLst>
          </p:cNvPr>
          <p:cNvSpPr>
            <a:spLocks noGrp="1"/>
          </p:cNvSpPr>
          <p:nvPr>
            <p:ph type="title"/>
          </p:nvPr>
        </p:nvSpPr>
        <p:spPr/>
        <p:txBody>
          <a:bodyPr/>
          <a:lstStyle/>
          <a:p>
            <a:r>
              <a:rPr lang="en-US" dirty="0"/>
              <a:t>Free resources for further studies into Data Science and Machine Learning!</a:t>
            </a:r>
          </a:p>
        </p:txBody>
      </p:sp>
      <p:sp>
        <p:nvSpPr>
          <p:cNvPr id="3" name="Content Placeholder 2">
            <a:extLst>
              <a:ext uri="{FF2B5EF4-FFF2-40B4-BE49-F238E27FC236}">
                <a16:creationId xmlns:a16="http://schemas.microsoft.com/office/drawing/2014/main" id="{DDF5172D-1ACA-4773-8351-B3A9733E3D04}"/>
              </a:ext>
            </a:extLst>
          </p:cNvPr>
          <p:cNvSpPr>
            <a:spLocks noGrp="1"/>
          </p:cNvSpPr>
          <p:nvPr>
            <p:ph idx="1"/>
          </p:nvPr>
        </p:nvSpPr>
        <p:spPr>
          <a:xfrm>
            <a:off x="3869268" y="1123837"/>
            <a:ext cx="7315200" cy="4039738"/>
          </a:xfrm>
        </p:spPr>
        <p:txBody>
          <a:bodyPr>
            <a:normAutofit/>
          </a:bodyPr>
          <a:lstStyle/>
          <a:p>
            <a:r>
              <a:rPr lang="en-US" b="1" dirty="0"/>
              <a:t>ML from Kaggle</a:t>
            </a:r>
            <a:r>
              <a:rPr lang="en-US" dirty="0"/>
              <a:t> - </a:t>
            </a:r>
            <a:r>
              <a:rPr lang="en-US" dirty="0">
                <a:hlinkClick r:id="rId2"/>
              </a:rPr>
              <a:t>https://www.kaggle.com/learn/overview</a:t>
            </a:r>
            <a:endParaRPr lang="en-US" dirty="0"/>
          </a:p>
          <a:p>
            <a:endParaRPr lang="en-US" dirty="0"/>
          </a:p>
          <a:p>
            <a:r>
              <a:rPr lang="en-US" b="1" dirty="0"/>
              <a:t>Introduction to Deep Learning by MIT</a:t>
            </a:r>
            <a:r>
              <a:rPr lang="en-US" dirty="0"/>
              <a:t> (Massachusetts Institute of Technology, US) - </a:t>
            </a:r>
            <a:r>
              <a:rPr lang="en-US" dirty="0">
                <a:hlinkClick r:id="rId3"/>
              </a:rPr>
              <a:t>http://introtodeeplearning.com/</a:t>
            </a:r>
            <a:endParaRPr lang="en-US" dirty="0"/>
          </a:p>
          <a:p>
            <a:endParaRPr lang="en-US" dirty="0"/>
          </a:p>
          <a:p>
            <a:r>
              <a:rPr lang="en-US" b="1" dirty="0"/>
              <a:t>Fast.ai courses</a:t>
            </a:r>
            <a:r>
              <a:rPr lang="en-US" dirty="0"/>
              <a:t> - </a:t>
            </a:r>
            <a:r>
              <a:rPr lang="en-US" dirty="0">
                <a:hlinkClick r:id="rId4"/>
              </a:rPr>
              <a:t>https://course.fast.ai/</a:t>
            </a:r>
            <a:r>
              <a:rPr lang="en-US" dirty="0"/>
              <a:t> (fast.ai is a Deep Learning Library based on </a:t>
            </a:r>
            <a:r>
              <a:rPr lang="en-US" dirty="0" err="1"/>
              <a:t>PyTorch</a:t>
            </a:r>
            <a:r>
              <a:rPr lang="en-US" dirty="0"/>
              <a:t> a Deep Learning library by Facebook.)</a:t>
            </a:r>
          </a:p>
        </p:txBody>
      </p:sp>
      <p:sp>
        <p:nvSpPr>
          <p:cNvPr id="4" name="TextBox 3">
            <a:extLst>
              <a:ext uri="{FF2B5EF4-FFF2-40B4-BE49-F238E27FC236}">
                <a16:creationId xmlns:a16="http://schemas.microsoft.com/office/drawing/2014/main" id="{FD9BD3DF-139F-40C2-8BDF-359206720B36}"/>
              </a:ext>
            </a:extLst>
          </p:cNvPr>
          <p:cNvSpPr txBox="1"/>
          <p:nvPr/>
        </p:nvSpPr>
        <p:spPr>
          <a:xfrm>
            <a:off x="3575712" y="101937"/>
            <a:ext cx="8486197" cy="923330"/>
          </a:xfrm>
          <a:prstGeom prst="rect">
            <a:avLst/>
          </a:prstGeom>
          <a:noFill/>
        </p:spPr>
        <p:txBody>
          <a:bodyPr wrap="square" rtlCol="0">
            <a:spAutoFit/>
          </a:bodyPr>
          <a:lstStyle/>
          <a:p>
            <a:r>
              <a:rPr lang="en-US" b="1" dirty="0">
                <a:solidFill>
                  <a:srgbClr val="FF0000"/>
                </a:solidFill>
              </a:rPr>
              <a:t>NOTE: This was actually an introduction to making use of Jupyter, Conda and little bit of Matplotlib. You are no way ready to enter the whole scene of ML with just this knowledge. Please consider going through this resources page for more info!</a:t>
            </a:r>
          </a:p>
        </p:txBody>
      </p:sp>
      <p:sp>
        <p:nvSpPr>
          <p:cNvPr id="5" name="TextBox 4">
            <a:extLst>
              <a:ext uri="{FF2B5EF4-FFF2-40B4-BE49-F238E27FC236}">
                <a16:creationId xmlns:a16="http://schemas.microsoft.com/office/drawing/2014/main" id="{97DD47F7-9A16-405A-B33E-0147FD6313D6}"/>
              </a:ext>
            </a:extLst>
          </p:cNvPr>
          <p:cNvSpPr txBox="1"/>
          <p:nvPr/>
        </p:nvSpPr>
        <p:spPr>
          <a:xfrm>
            <a:off x="3483372" y="5262145"/>
            <a:ext cx="8212759" cy="1200329"/>
          </a:xfrm>
          <a:prstGeom prst="rect">
            <a:avLst/>
          </a:prstGeom>
          <a:noFill/>
        </p:spPr>
        <p:txBody>
          <a:bodyPr wrap="square" rtlCol="0">
            <a:spAutoFit/>
          </a:bodyPr>
          <a:lstStyle/>
          <a:p>
            <a:r>
              <a:rPr lang="en-US" dirty="0"/>
              <a:t>Do you find people discouraging you saying “You need to do a lot of Mathematics for AI”. Follow along the courses, all you need is the will to complete them and your 10</a:t>
            </a:r>
            <a:r>
              <a:rPr lang="en-US" baseline="30000" dirty="0"/>
              <a:t>th</a:t>
            </a:r>
            <a:r>
              <a:rPr lang="en-US" dirty="0"/>
              <a:t> / 12</a:t>
            </a:r>
            <a:r>
              <a:rPr lang="en-US" baseline="30000" dirty="0"/>
              <a:t>th</a:t>
            </a:r>
            <a:r>
              <a:rPr lang="en-US" dirty="0"/>
              <a:t>  mathematics basics and nothing more.</a:t>
            </a:r>
          </a:p>
          <a:p>
            <a:r>
              <a:rPr lang="en-US" b="1" dirty="0"/>
              <a:t>You just really don’t need Mathematics unless you are going to do a PhD in AI!</a:t>
            </a:r>
          </a:p>
        </p:txBody>
      </p:sp>
    </p:spTree>
    <p:extLst>
      <p:ext uri="{BB962C8B-B14F-4D97-AF65-F5344CB8AC3E}">
        <p14:creationId xmlns:p14="http://schemas.microsoft.com/office/powerpoint/2010/main" val="322117842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170</TotalTime>
  <Words>673</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Quick intro about Conda, Jupyter Notebooks, Matplotlib and many other tools for Data Science and Machine Learning newbies!</vt:lpstr>
      <vt:lpstr>What is Conda? Popularly known as Anaconda?  Why are we using it?</vt:lpstr>
      <vt:lpstr>What are Jupyter Notebooks?</vt:lpstr>
      <vt:lpstr>What are NumPy &amp; Pandas?</vt:lpstr>
      <vt:lpstr>What is Matplotlib?</vt:lpstr>
      <vt:lpstr>What is  Scikit-Learn?  Also known as sklearn</vt:lpstr>
      <vt:lpstr>What are OpenCV  &amp;  NLTK</vt:lpstr>
      <vt:lpstr>Projects / Programs we completed</vt:lpstr>
      <vt:lpstr>Free resources for further studies into Data Science and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intro on Conda, Jupyter Notebooks, Matplotlib and Scikit-Learn for Data Science and Machine Learning newbies!</dc:title>
  <dc:creator>XeonAJ</dc:creator>
  <cp:lastModifiedBy>XeonAJ</cp:lastModifiedBy>
  <cp:revision>26</cp:revision>
  <dcterms:created xsi:type="dcterms:W3CDTF">2020-04-21T18:23:56Z</dcterms:created>
  <dcterms:modified xsi:type="dcterms:W3CDTF">2020-04-21T21:14:06Z</dcterms:modified>
</cp:coreProperties>
</file>