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99" r:id="rId5"/>
  </p:sldMasterIdLst>
  <p:handoutMasterIdLst>
    <p:handoutMasterId r:id="rId22"/>
  </p:handoutMasterIdLst>
  <p:sldIdLst>
    <p:sldId id="265" r:id="rId6"/>
    <p:sldId id="259" r:id="rId7"/>
    <p:sldId id="271" r:id="rId8"/>
    <p:sldId id="272" r:id="rId9"/>
    <p:sldId id="273" r:id="rId10"/>
    <p:sldId id="274" r:id="rId11"/>
    <p:sldId id="282" r:id="rId12"/>
    <p:sldId id="284" r:id="rId13"/>
    <p:sldId id="283" r:id="rId14"/>
    <p:sldId id="285" r:id="rId15"/>
    <p:sldId id="286" r:id="rId16"/>
    <p:sldId id="275" r:id="rId17"/>
    <p:sldId id="276" r:id="rId18"/>
    <p:sldId id="277" r:id="rId19"/>
    <p:sldId id="281" r:id="rId20"/>
    <p:sldId id="266" r:id="rId2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D0AD7D-3644-4D24-9A07-1DB71DF6FF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066AA-6F8D-48A1-985F-26F60F3DDF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128D298-A9D3-4A02-B5B7-FBAC628E349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D834E-E23E-4C23-B3B4-47562913DB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7345A-AF08-48EA-A514-D1D05473F9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BD87B67-74E7-488D-9D2C-074D983A7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61C4C-72E3-4261-A414-8AA30BA819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49" y="2522079"/>
            <a:ext cx="6045931" cy="17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F6C4-CFFB-46EA-8A33-105E51B5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0912-4736-4055-BA64-3B2157C86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C4E38-6E55-4ED4-845C-C4B71944A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3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33E2-6C47-48A9-988D-D20B785B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1A12-2B17-4EE4-873A-5FE57278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B669-C5AB-46E4-A539-B998F15E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F63F7-0B5A-4026-A72B-828412029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711BB-AAD2-4A63-95E2-7D342E853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394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0F1F-14A5-4091-A3AD-0C966F9D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7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F935-DC7D-4305-885C-4A16BD86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5D94-4E5E-46DA-A620-E6F5E93B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3B566-51A7-42FF-BC11-DE612E3B7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732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9C55-85F1-4EB6-9556-245D515D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AC299-C822-4B65-B31D-63F625B4B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9DCF5-8618-48E3-BF33-09A8E3F7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610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BA5EA5-7103-45B2-AD4D-5D266F059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82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19A4A41-3C48-4CE7-8E3A-5402C200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457199"/>
            <a:ext cx="4310706" cy="582230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F3432F-A00E-4A70-BCF8-A5042E61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457199"/>
            <a:ext cx="4858979" cy="5822303"/>
          </a:xfrm>
          <a:prstGeom prst="rect">
            <a:avLst/>
          </a:prstGeom>
        </p:spPr>
        <p:txBody>
          <a:bodyPr anchor="ctr" anchorCtr="0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486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96F27B2-A882-423A-91C9-6DDDD9CB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615820"/>
            <a:ext cx="4858979" cy="5178490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1879F9A-D09A-4F85-B644-D8F7FA30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615820"/>
            <a:ext cx="4310706" cy="51784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91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980290-D9FB-443D-A9F0-1AFC162D28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89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BA5EA5-7103-45B2-AD4D-5D266F059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27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184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F98506E-93DF-4090-A03B-911248A63C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095" y="3954458"/>
            <a:ext cx="6399213" cy="1830388"/>
          </a:xfrm>
          <a:prstGeom prst="rect">
            <a:avLst/>
          </a:prstGeo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6EC0AC-B875-43F2-A021-F2A75E7D5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57" y="2117165"/>
            <a:ext cx="6401051" cy="1837298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3618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8FEA-0C3E-456D-855B-59809286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366C-25CA-4BCC-B795-01871B81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40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B7A-0E5D-4C42-9F4B-E1BFE405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24F99-B464-499A-AD3E-BC8CE6A2D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916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8FEA-0C3E-456D-855B-59809286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366C-25CA-4BCC-B795-01871B81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146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6AF-411F-41AB-8339-5B450CA7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5414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EFAB-4329-4BFF-AC0E-771DC39A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338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7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09F5C6-8FCE-4373-A8A9-6D2C45FD6CD4}"/>
              </a:ext>
            </a:extLst>
          </p:cNvPr>
          <p:cNvSpPr/>
          <p:nvPr userDrawn="1"/>
        </p:nvSpPr>
        <p:spPr>
          <a:xfrm>
            <a:off x="0" y="6214188"/>
            <a:ext cx="12192000" cy="643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ED54B-52C0-4ACB-9246-A6DAF696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58EC15-4BE8-4CB3-813F-2442F1E22DB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0" y="6270174"/>
            <a:ext cx="1751291" cy="51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59" r:id="rId2"/>
    <p:sldLayoutId id="2147483668" r:id="rId3"/>
    <p:sldLayoutId id="2147483686" r:id="rId4"/>
    <p:sldLayoutId id="2147483700" r:id="rId5"/>
    <p:sldLayoutId id="214748371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3543C-319B-43AE-9455-CB596C994B5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777"/>
            <a:ext cx="12192000" cy="65405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ED54B-52C0-4ACB-9246-A6DAF696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75FF2-9593-4E02-BAC2-56FDE35E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E215FC-A311-4384-9CFC-A6013E01E58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0" y="6270174"/>
            <a:ext cx="1751291" cy="51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8" r:id="rId7"/>
    <p:sldLayoutId id="2147483709" r:id="rId8"/>
    <p:sldLayoutId id="2147483710" r:id="rId9"/>
    <p:sldLayoutId id="2147483684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three.com/" TargetMode="External"/><Relationship Id="rId2" Type="http://schemas.openxmlformats.org/officeDocument/2006/relationships/hyperlink" Target="mailto:adam@redthree.com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AJacobsonRed3" TargetMode="External"/><Relationship Id="rId4" Type="http://schemas.openxmlformats.org/officeDocument/2006/relationships/hyperlink" Target="https://www.linkedin.com/in/ajredthre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Overview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BF87ED-7D47-41B5-8E3C-1D7A8221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49" y="2522079"/>
            <a:ext cx="6045931" cy="17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4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0DAA-54BE-4C5F-A2FC-305A9E5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Postman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5C7B-E6DE-4680-B0C0-7D4DE148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– Still GET</a:t>
            </a:r>
          </a:p>
          <a:p>
            <a:r>
              <a:rPr lang="en-US" dirty="0"/>
              <a:t>Request/URL – Host from the header + path</a:t>
            </a:r>
          </a:p>
          <a:p>
            <a:r>
              <a:rPr lang="en-US" dirty="0"/>
              <a:t>Authorization – separated out as “Authorization”</a:t>
            </a:r>
          </a:p>
          <a:p>
            <a:pPr marL="0" indent="0">
              <a:buNone/>
            </a:pPr>
            <a:r>
              <a:rPr lang="en-US" dirty="0"/>
              <a:t>GET </a:t>
            </a:r>
          </a:p>
          <a:p>
            <a:pPr marL="0" indent="0">
              <a:buNone/>
            </a:pPr>
            <a:r>
              <a:rPr lang="en-US" dirty="0"/>
              <a:t>https://api.businesscentral.dynamics.com/v2.0/Your </a:t>
            </a:r>
            <a:r>
              <a:rPr lang="en-US" dirty="0" err="1"/>
              <a:t>DomainGoesHere</a:t>
            </a:r>
            <a:r>
              <a:rPr lang="en-US" dirty="0"/>
              <a:t>/Production/ODataV4/Company('CRONUS%20USA%2C%20Inc.')/</a:t>
            </a:r>
            <a:r>
              <a:rPr lang="en-US" dirty="0" err="1"/>
              <a:t>Chart_of_Accounts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Authorization: Basic QURACCp0L5153YNEYzRlVLeDcwQ055ZFkwTE03Q00zdzU5enkvR3B5TEo0SHdT5M4PQ==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7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5B37-8BEE-4555-8DD8-505CA78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5A5E-11F6-4DBF-8E57-D1150077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Quick Note:</a:t>
            </a:r>
          </a:p>
          <a:p>
            <a:pPr marL="0" indent="0">
              <a:buNone/>
            </a:pPr>
            <a:r>
              <a:rPr lang="en-US" dirty="0"/>
              <a:t>This demo was created using NAV Web Services.  The newer “APIs” use the same basic architecture. They are more efficient as they do not render complete pages.</a:t>
            </a:r>
          </a:p>
          <a:p>
            <a:pPr marL="0" indent="0">
              <a:buNone/>
            </a:pPr>
            <a:r>
              <a:rPr lang="en-US" dirty="0"/>
              <a:t>In NAV:</a:t>
            </a:r>
          </a:p>
          <a:p>
            <a:r>
              <a:rPr lang="en-US" dirty="0"/>
              <a:t>Users -&gt; Web Service Access</a:t>
            </a:r>
          </a:p>
          <a:p>
            <a:r>
              <a:rPr lang="en-US" dirty="0"/>
              <a:t>Web Services</a:t>
            </a:r>
          </a:p>
          <a:p>
            <a:r>
              <a:rPr lang="en-US" dirty="0"/>
              <a:t>And the results</a:t>
            </a:r>
          </a:p>
        </p:txBody>
      </p:sp>
    </p:spTree>
    <p:extLst>
      <p:ext uri="{BB962C8B-B14F-4D97-AF65-F5344CB8AC3E}">
        <p14:creationId xmlns:p14="http://schemas.microsoft.com/office/powerpoint/2010/main" val="202235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64E2-4E20-4CF6-A301-CAF500C1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and Our First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6FE9-6D23-408D-9F52-5CAAFC9E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</a:t>
            </a:r>
          </a:p>
          <a:p>
            <a:r>
              <a:rPr lang="en-US" dirty="0"/>
              <a:t>Collections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0769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E6D1-2A3E-423F-A400-47D40367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– The 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687D-4A86-42FD-A53B-EA302FE5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Selecting certain fields</a:t>
            </a:r>
          </a:p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06916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584C-3FA0-4436-9CF2-A597FA0B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SQL Server with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1E7E-D1E3-4CC0-9E09-B698A129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and Custom Objects</a:t>
            </a:r>
          </a:p>
          <a:p>
            <a:r>
              <a:rPr lang="en-US" dirty="0"/>
              <a:t>Invoke-</a:t>
            </a:r>
            <a:r>
              <a:rPr lang="en-US" dirty="0" err="1"/>
              <a:t>RestMethod</a:t>
            </a:r>
            <a:endParaRPr lang="en-US" dirty="0"/>
          </a:p>
          <a:p>
            <a:r>
              <a:rPr lang="en-US" dirty="0"/>
              <a:t>Write-</a:t>
            </a:r>
            <a:r>
              <a:rPr lang="en-US" dirty="0" err="1"/>
              <a:t>SQLTableData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C9C3-55D7-4549-BD1E-7B3BDAD5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5D2E-5D8B-4D0D-9193-D8EA91DF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adam@redthree.com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https://redthree.com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https://www.linkedin.com/in/ajredthree/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https://github.com/AJacobsonRed3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0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1A0AA69-577F-476F-B6AD-B81CC81C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17" y="2500870"/>
            <a:ext cx="6247767" cy="18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6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11CF0-9D68-456A-B5FC-79E8A3DFA6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40" y="3954458"/>
            <a:ext cx="6399213" cy="1830388"/>
          </a:xfrm>
        </p:spPr>
        <p:txBody>
          <a:bodyPr/>
          <a:lstStyle/>
          <a:p>
            <a:r>
              <a:rPr lang="en-US" dirty="0"/>
              <a:t>Adam Jacobson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37AAA-73D4-4EB7-88A8-2D686C4F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1676400"/>
            <a:ext cx="8593073" cy="22780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without a Database – When  You Can’t Start with SQL</a:t>
            </a:r>
          </a:p>
        </p:txBody>
      </p:sp>
    </p:spTree>
    <p:extLst>
      <p:ext uri="{BB962C8B-B14F-4D97-AF65-F5344CB8AC3E}">
        <p14:creationId xmlns:p14="http://schemas.microsoft.com/office/powerpoint/2010/main" val="368248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A949-982D-4514-B9B0-BD0E1494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 anchor="b" anchorCtr="0"/>
          <a:lstStyle/>
          <a:p>
            <a:r>
              <a:rPr lang="en-US" dirty="0"/>
              <a:t>About 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08CAF3-A002-4373-A5C6-44361EE0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 for Dynamics – NAV and Business Central</a:t>
            </a:r>
          </a:p>
          <a:p>
            <a:pPr marL="0" indent="0">
              <a:buNone/>
            </a:pPr>
            <a:r>
              <a:rPr lang="en-US" dirty="0"/>
              <a:t>My Three Major Technical Skills: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DAX</a:t>
            </a:r>
          </a:p>
          <a:p>
            <a:r>
              <a:rPr lang="en-US" dirty="0"/>
              <a:t>PowerShell</a:t>
            </a:r>
          </a:p>
          <a:p>
            <a:pPr marL="0" indent="0">
              <a:buNone/>
            </a:pPr>
            <a:r>
              <a:rPr lang="en-US" dirty="0"/>
              <a:t>Business Strength</a:t>
            </a:r>
          </a:p>
          <a:p>
            <a:r>
              <a:rPr lang="en-US" dirty="0"/>
              <a:t>Complex accounting</a:t>
            </a:r>
          </a:p>
          <a:p>
            <a:pPr marL="0" indent="0">
              <a:buNone/>
            </a:pPr>
            <a:r>
              <a:rPr lang="en-US" dirty="0"/>
              <a:t>What I don’t do well</a:t>
            </a:r>
          </a:p>
          <a:p>
            <a:r>
              <a:rPr lang="en-US" dirty="0"/>
              <a:t>Pretty Visuals</a:t>
            </a:r>
          </a:p>
          <a:p>
            <a:r>
              <a:rPr lang="en-US" dirty="0"/>
              <a:t>A colleague once said that if you want to watch me sweat, make me create a Visio flow chart</a:t>
            </a:r>
          </a:p>
          <a:p>
            <a:r>
              <a:rPr lang="en-US" dirty="0"/>
              <a:t>Which Is why I love Self Service BI!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4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A949-982D-4514-B9B0-BD0E1494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 anchorCtr="0"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08CAF3-A002-4373-A5C6-44361EE0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Terminology</a:t>
            </a:r>
          </a:p>
          <a:p>
            <a:pPr marL="0" indent="0">
              <a:buNone/>
            </a:pPr>
            <a:r>
              <a:rPr lang="en-US" dirty="0"/>
              <a:t>Tools</a:t>
            </a:r>
          </a:p>
          <a:p>
            <a:pPr marL="0" indent="0">
              <a:buNone/>
            </a:pPr>
            <a:r>
              <a:rPr lang="en-US" dirty="0"/>
              <a:t>Our First API – From the browser</a:t>
            </a:r>
          </a:p>
          <a:p>
            <a:pPr marL="0" indent="0">
              <a:buNone/>
            </a:pPr>
            <a:r>
              <a:rPr lang="en-US" dirty="0"/>
              <a:t>Postman – Our First API</a:t>
            </a:r>
          </a:p>
          <a:p>
            <a:pPr marL="0" indent="0">
              <a:buNone/>
            </a:pPr>
            <a:r>
              <a:rPr lang="en-US" dirty="0"/>
              <a:t>Postman – The Next Steps</a:t>
            </a:r>
          </a:p>
          <a:p>
            <a:pPr marL="0" indent="0">
              <a:buNone/>
            </a:pPr>
            <a:r>
              <a:rPr lang="en-US" dirty="0"/>
              <a:t>PowerShell – Getting the data into SQL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4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73D-7E23-4647-B879-8B29CA82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2EE0-B3D1-4474-B7D2-85611916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– Application Program Interface</a:t>
            </a:r>
          </a:p>
          <a:p>
            <a:r>
              <a:rPr lang="en-US" dirty="0"/>
              <a:t>Web Service</a:t>
            </a:r>
          </a:p>
          <a:p>
            <a:r>
              <a:rPr lang="en-US" dirty="0"/>
              <a:t>REST – Representation State Transfer</a:t>
            </a:r>
            <a:br>
              <a:rPr lang="en-US" dirty="0"/>
            </a:br>
            <a:r>
              <a:rPr lang="en-US" dirty="0"/>
              <a:t>GET POST PUT PATCH DELETE</a:t>
            </a:r>
          </a:p>
          <a:p>
            <a:r>
              <a:rPr lang="en-US" dirty="0"/>
              <a:t>ODATA – Open Data Protocol</a:t>
            </a:r>
          </a:p>
          <a:p>
            <a:r>
              <a:rPr lang="en-US" dirty="0"/>
              <a:t>JSON – Java 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374983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6ED0-01DA-41D7-8F87-C77FCD73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9C7E-2795-4AC0-9DF9-E78EE269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  <a:p>
            <a:r>
              <a:rPr lang="en-US" dirty="0"/>
              <a:t>Notepad++ (for looking at JSON)</a:t>
            </a:r>
          </a:p>
          <a:p>
            <a:r>
              <a:rPr lang="en-US" dirty="0"/>
              <a:t>PowerShell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1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8AA-820B-428C-8FCE-BBAB386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Details of A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EA78-97E5-42FB-B99C-68C5FCB8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GET POST PUT PATCH DELETE</a:t>
            </a:r>
          </a:p>
          <a:p>
            <a:r>
              <a:rPr lang="en-US" dirty="0"/>
              <a:t>Path </a:t>
            </a:r>
          </a:p>
          <a:p>
            <a:r>
              <a:rPr lang="en-US" dirty="0"/>
              <a:t>Headers (Content Type, Authentication)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Content Type</a:t>
            </a:r>
          </a:p>
          <a:p>
            <a:pPr lvl="1"/>
            <a:r>
              <a:rPr lang="en-US" dirty="0"/>
              <a:t>Authentication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What you get back (for GET)</a:t>
            </a:r>
          </a:p>
          <a:p>
            <a:pPr lvl="1"/>
            <a:r>
              <a:rPr lang="en-US" dirty="0"/>
              <a:t>What you send (For Post)</a:t>
            </a:r>
          </a:p>
          <a:p>
            <a:r>
              <a:rPr lang="en-US" dirty="0"/>
              <a:t>This </a:t>
            </a:r>
            <a:r>
              <a:rPr lang="en-US" dirty="0">
                <a:hlinkClick r:id="rId2"/>
              </a:rPr>
              <a:t>Mozilla Link on HTTP</a:t>
            </a:r>
            <a:r>
              <a:rPr lang="en-US" dirty="0"/>
              <a:t> is a good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23737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4589-18C0-481B-A11E-CD9A28B1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Mozilla Example – Official Language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E29AF1-8416-4621-BD44-07AEC7FEE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463" y="1826307"/>
            <a:ext cx="8249074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2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EC3A-6424-4B78-8C4F-57CF806A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look like - 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9AB6-08AA-4D6B-954F-F012909B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/v2.0/Your </a:t>
            </a:r>
            <a:r>
              <a:rPr lang="en-US" dirty="0" err="1"/>
              <a:t>DomainGoesHere</a:t>
            </a:r>
            <a:r>
              <a:rPr lang="en-US" dirty="0"/>
              <a:t>/Production/ODataV4/Company('CRONUS%20USA%2C%20Inc.')/</a:t>
            </a:r>
            <a:r>
              <a:rPr lang="en-US" dirty="0" err="1"/>
              <a:t>Chart_of_Accounts</a:t>
            </a:r>
            <a:r>
              <a:rPr lang="en-US" dirty="0"/>
              <a:t> HTTP/1.1</a:t>
            </a:r>
          </a:p>
          <a:p>
            <a:pPr marL="0" indent="0">
              <a:buNone/>
            </a:pPr>
            <a:r>
              <a:rPr lang="en-US" dirty="0"/>
              <a:t>Host: api.businesscentral.dynamics.com</a:t>
            </a:r>
          </a:p>
          <a:p>
            <a:pPr marL="0" indent="0">
              <a:buNone/>
            </a:pPr>
            <a:r>
              <a:rPr lang="en-US" dirty="0"/>
              <a:t>Authorization: Basic QURACCp0L5153YNEYzRlVLeDcwQ055ZFkwTE03Q00zdzU5enkvR3B5TEo0SHdT5M4PQ==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169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C Summit">
      <a:dk1>
        <a:srgbClr val="3F454F"/>
      </a:dk1>
      <a:lt1>
        <a:srgbClr val="FFFFFF"/>
      </a:lt1>
      <a:dk2>
        <a:srgbClr val="84BD00"/>
      </a:dk2>
      <a:lt2>
        <a:srgbClr val="EAEAEA"/>
      </a:lt2>
      <a:accent1>
        <a:srgbClr val="F2C818"/>
      </a:accent1>
      <a:accent2>
        <a:srgbClr val="001F60"/>
      </a:accent2>
      <a:accent3>
        <a:srgbClr val="E4002B"/>
      </a:accent3>
      <a:accent4>
        <a:srgbClr val="FFB81C"/>
      </a:accent4>
      <a:accent5>
        <a:srgbClr val="0095C8"/>
      </a:accent5>
      <a:accent6>
        <a:srgbClr val="2B2663"/>
      </a:accent6>
      <a:hlink>
        <a:srgbClr val="0095C8"/>
      </a:hlink>
      <a:folHlink>
        <a:srgbClr val="655DC0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C Summit">
      <a:dk1>
        <a:srgbClr val="3F454F"/>
      </a:dk1>
      <a:lt1>
        <a:srgbClr val="FFFFFF"/>
      </a:lt1>
      <a:dk2>
        <a:srgbClr val="84BD00"/>
      </a:dk2>
      <a:lt2>
        <a:srgbClr val="EAEAEA"/>
      </a:lt2>
      <a:accent1>
        <a:srgbClr val="F2C818"/>
      </a:accent1>
      <a:accent2>
        <a:srgbClr val="001F60"/>
      </a:accent2>
      <a:accent3>
        <a:srgbClr val="E4002B"/>
      </a:accent3>
      <a:accent4>
        <a:srgbClr val="FFB81C"/>
      </a:accent4>
      <a:accent5>
        <a:srgbClr val="0095C8"/>
      </a:accent5>
      <a:accent6>
        <a:srgbClr val="2B2663"/>
      </a:accent6>
      <a:hlink>
        <a:srgbClr val="0095C8"/>
      </a:hlink>
      <a:folHlink>
        <a:srgbClr val="655DC0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2FD92F-1E69-4344-8326-CA6F543840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566A7A-44E0-4DC9-8D28-F4E8187D20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22ABC7-20FF-4864-9CB6-1EFE066CD9E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dd97c74-5ef0-47a1-a0c0-112a138906c0"/>
    <ds:schemaRef ds:uri="http://purl.org/dc/terms/"/>
    <ds:schemaRef ds:uri="bb5988d6-8fef-43bf-8684-73b55c79ce3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430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black</vt:lpstr>
      <vt:lpstr>1_Office Theme</vt:lpstr>
      <vt:lpstr>Office Theme</vt:lpstr>
      <vt:lpstr>PowerPoint Presentation</vt:lpstr>
      <vt:lpstr>Data without a Database – When  You Can’t Start with SQL</vt:lpstr>
      <vt:lpstr>About Me</vt:lpstr>
      <vt:lpstr>Agenda</vt:lpstr>
      <vt:lpstr>Terminology</vt:lpstr>
      <vt:lpstr>Tools</vt:lpstr>
      <vt:lpstr>The Details of A Rest API</vt:lpstr>
      <vt:lpstr>Mozilla Example – Official Language</vt:lpstr>
      <vt:lpstr>What does this look like - NAV</vt:lpstr>
      <vt:lpstr>Working in Postman PowerShell</vt:lpstr>
      <vt:lpstr>Let’s Start with NAV</vt:lpstr>
      <vt:lpstr>Postman and Our First API</vt:lpstr>
      <vt:lpstr>Postman – The Next Steps </vt:lpstr>
      <vt:lpstr>Back to SQL Server with PowerShell</vt:lpstr>
      <vt:lpstr>My contact info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 Hagerott</dc:creator>
  <cp:lastModifiedBy>Adam Jacobson</cp:lastModifiedBy>
  <cp:revision>25</cp:revision>
  <cp:lastPrinted>2020-06-30T10:51:48Z</cp:lastPrinted>
  <dcterms:created xsi:type="dcterms:W3CDTF">2019-05-15T15:06:01Z</dcterms:created>
  <dcterms:modified xsi:type="dcterms:W3CDTF">2020-06-30T12:54:42Z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