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  <p:sldMasterId id="2147483699" r:id="rId5"/>
    <p:sldMasterId id="2147483675" r:id="rId6"/>
  </p:sldMasterIdLst>
  <p:handoutMasterIdLst>
    <p:handoutMasterId r:id="rId20"/>
  </p:handoutMasterIdLst>
  <p:sldIdLst>
    <p:sldId id="259" r:id="rId7"/>
    <p:sldId id="270" r:id="rId8"/>
    <p:sldId id="262" r:id="rId9"/>
    <p:sldId id="283" r:id="rId10"/>
    <p:sldId id="272" r:id="rId11"/>
    <p:sldId id="271" r:id="rId12"/>
    <p:sldId id="282" r:id="rId13"/>
    <p:sldId id="273" r:id="rId14"/>
    <p:sldId id="276" r:id="rId15"/>
    <p:sldId id="284" r:id="rId16"/>
    <p:sldId id="285" r:id="rId17"/>
    <p:sldId id="286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08"/>
    </p:cViewPr>
  </p:sorterViewPr>
  <p:notesViewPr>
    <p:cSldViewPr snapToGrid="0">
      <p:cViewPr varScale="1">
        <p:scale>
          <a:sx n="63" d="100"/>
          <a:sy n="63" d="100"/>
        </p:scale>
        <p:origin x="253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D0AD7D-3644-4D24-9A07-1DB71DF6FF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066AA-6F8D-48A1-985F-26F60F3DDF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8D298-A9D3-4A02-B5B7-FBAC628E349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D834E-E23E-4C23-B3B4-47562913DB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7345A-AF08-48EA-A514-D1D05473F9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7B67-74E7-488D-9D2C-074D983A7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3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4">
            <a:extLst>
              <a:ext uri="{FF2B5EF4-FFF2-40B4-BE49-F238E27FC236}">
                <a16:creationId xmlns:a16="http://schemas.microsoft.com/office/drawing/2014/main" id="{A0148437-423B-40CE-ABA8-BC9C23BB96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8684" y="2347160"/>
            <a:ext cx="7978861" cy="216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8FEA-0C3E-456D-855B-59809286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366C-25CA-4BCC-B795-01871B81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146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76AF-411F-41AB-8339-5B450CA7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5414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0EFAB-4329-4BFF-AC0E-771DC39A0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338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780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F6C4-CFFB-46EA-8A33-105E51B5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0912-4736-4055-BA64-3B2157C86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C4E38-6E55-4ED4-845C-C4B71944A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35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33E2-6C47-48A9-988D-D20B785B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71A12-2B17-4EE4-873A-5FE57278C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BB669-C5AB-46E4-A539-B998F15E3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F63F7-0B5A-4026-A72B-828412029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711BB-AAD2-4A63-95E2-7D342E853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6394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0F1F-14A5-4091-A3AD-0C966F9D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779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751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F935-DC7D-4305-885C-4A16BD86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5D94-4E5E-46DA-A620-E6F5E93BF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3B566-51A7-42FF-BC11-DE612E3B7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732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9C55-85F1-4EB6-9556-245D515D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AC299-C822-4B65-B31D-63F625B4B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9DCF5-8618-48E3-BF33-09A8E3F7E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61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3BA5EA5-7103-45B2-AD4D-5D266F059B4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820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19A4A41-3C48-4CE7-8E3A-5402C2008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9169" y="152399"/>
            <a:ext cx="4310706" cy="647233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CF3432F-A00E-4A70-BCF8-A5042E61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457199"/>
            <a:ext cx="4858979" cy="5822303"/>
          </a:xfrm>
          <a:prstGeom prst="rect">
            <a:avLst/>
          </a:prstGeom>
        </p:spPr>
        <p:txBody>
          <a:bodyPr anchor="ctr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24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980290-D9FB-443D-A9F0-1AFC162D28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897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60345A-1697-4A15-9A42-62F2E8B0FCF5}"/>
              </a:ext>
            </a:extLst>
          </p:cNvPr>
          <p:cNvSpPr>
            <a:spLocks noChangeAspect="1"/>
          </p:cNvSpPr>
          <p:nvPr userDrawn="1"/>
        </p:nvSpPr>
        <p:spPr>
          <a:xfrm>
            <a:off x="6027576" y="0"/>
            <a:ext cx="61644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1879F9A-D09A-4F85-B644-D8F7FA305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9169" y="152399"/>
            <a:ext cx="4310706" cy="647233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6F27B2-A882-423A-91C9-6DDDD9CB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457199"/>
            <a:ext cx="4858979" cy="5822303"/>
          </a:xfrm>
          <a:prstGeom prst="rect">
            <a:avLst/>
          </a:prstGeom>
        </p:spPr>
        <p:txBody>
          <a:bodyPr anchor="ctr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8915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32EDDE-4091-45C1-8163-6166C4E616FF}"/>
              </a:ext>
            </a:extLst>
          </p:cNvPr>
          <p:cNvSpPr>
            <a:spLocks noChangeAspect="1"/>
          </p:cNvSpPr>
          <p:nvPr userDrawn="1"/>
        </p:nvSpPr>
        <p:spPr>
          <a:xfrm>
            <a:off x="6027576" y="0"/>
            <a:ext cx="6164424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1879F9A-D09A-4F85-B644-D8F7FA305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9169" y="152399"/>
            <a:ext cx="4310706" cy="647233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6F27B2-A882-423A-91C9-6DDDD9CB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457199"/>
            <a:ext cx="4858979" cy="5822303"/>
          </a:xfrm>
          <a:prstGeom prst="rect">
            <a:avLst/>
          </a:prstGeom>
        </p:spPr>
        <p:txBody>
          <a:bodyPr anchor="ctr" anchorCtr="0"/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9C15E4C-E005-49B9-90D9-2B51F3B078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6" y="6378921"/>
            <a:ext cx="1563544" cy="42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8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3BA5EA5-7103-45B2-AD4D-5D266F059B4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227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3BA5EA5-7103-45B2-AD4D-5D266F059B4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542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8F8AB5-FB80-42FF-814A-B6A17F9A60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184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8F8AB5-FB80-42FF-814A-B6A17F9A60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5D894825-24B1-4E38-B295-9E48B08F5E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937" y="6393196"/>
            <a:ext cx="1483056" cy="4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6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8F98506E-93DF-4090-A03B-911248A63C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095" y="3954458"/>
            <a:ext cx="6399213" cy="1830388"/>
          </a:xfrm>
          <a:prstGeom prst="rect">
            <a:avLst/>
          </a:prstGeo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6EC0AC-B875-43F2-A021-F2A75E7D51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257" y="2117165"/>
            <a:ext cx="6401051" cy="1837298"/>
          </a:xfrm>
          <a:noFill/>
        </p:spPr>
        <p:txBody>
          <a:bodyPr lIns="146304" tIns="91440" rIns="146304" bIns="91440" anchor="b" anchorCtr="0"/>
          <a:lstStyle>
            <a:lvl1pPr>
              <a:defRPr sz="5399" spc="-100" baseline="0">
                <a:gradFill>
                  <a:gsLst>
                    <a:gs pos="3030">
                      <a:schemeClr val="tx1"/>
                    </a:gs>
                    <a:gs pos="2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3618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8FEA-0C3E-456D-855B-59809286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366C-25CA-4BCC-B795-01871B81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203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BB7A-0E5D-4C42-9F4B-E1BFE405B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24F99-B464-499A-AD3E-BC8CE6A2D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916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ED54B-52C0-4ACB-9246-A6DAF696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AD230-D141-4D84-B620-B073BCD211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" y="6237511"/>
            <a:ext cx="1685616" cy="7224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BF6E3C-E623-42DB-91AC-7E53ADA917D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6311900"/>
            <a:ext cx="12191998" cy="5461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9F72E8A-EB37-4363-95D9-E176D6C447F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937" y="6393196"/>
            <a:ext cx="1483056" cy="4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5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59" r:id="rId2"/>
    <p:sldLayoutId id="2147483668" r:id="rId3"/>
    <p:sldLayoutId id="2147483711" r:id="rId4"/>
    <p:sldLayoutId id="2147483686" r:id="rId5"/>
    <p:sldLayoutId id="2147483715" r:id="rId6"/>
    <p:sldLayoutId id="2147483700" r:id="rId7"/>
    <p:sldLayoutId id="214748371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ED54B-52C0-4ACB-9246-A6DAF696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75FF2-9593-4E02-BAC2-56FDE35E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4D500-D9AE-428B-9FFE-74B7A573C4A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6311900"/>
            <a:ext cx="12191998" cy="5461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23C3B886-3788-4522-9460-AE3FAAC9BB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937" y="6393196"/>
            <a:ext cx="1483056" cy="4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7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253F65-4EB8-48A2-88DF-90749AFBE3B2}"/>
              </a:ext>
            </a:extLst>
          </p:cNvPr>
          <p:cNvSpPr>
            <a:spLocks noChangeAspect="1"/>
          </p:cNvSpPr>
          <p:nvPr userDrawn="1"/>
        </p:nvSpPr>
        <p:spPr>
          <a:xfrm>
            <a:off x="6027576" y="0"/>
            <a:ext cx="61644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A2615DE-AE85-4C8E-9B0A-9377C16F0C56}"/>
              </a:ext>
            </a:extLst>
          </p:cNvPr>
          <p:cNvSpPr txBox="1">
            <a:spLocks/>
          </p:cNvSpPr>
          <p:nvPr userDrawn="1"/>
        </p:nvSpPr>
        <p:spPr>
          <a:xfrm>
            <a:off x="6742925" y="152400"/>
            <a:ext cx="4767942" cy="62141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B8446EC-7A4A-42F8-AA64-F2A174A9C5E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937" y="6393196"/>
            <a:ext cx="1483056" cy="4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7" r:id="rId2"/>
    <p:sldLayoutId id="214748371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dthree.com/" TargetMode="External"/><Relationship Id="rId2" Type="http://schemas.openxmlformats.org/officeDocument/2006/relationships/hyperlink" Target="mailto:adam@redthree.com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AJacobsonRed3" TargetMode="External"/><Relationship Id="rId4" Type="http://schemas.openxmlformats.org/officeDocument/2006/relationships/hyperlink" Target="https://www.linkedin.com/in/ajredthre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xer.io/" TargetMode="External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11CF0-9D68-456A-B5FC-79E8A3DFA6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6540" y="3954458"/>
            <a:ext cx="6399213" cy="1830388"/>
          </a:xfrm>
        </p:spPr>
        <p:txBody>
          <a:bodyPr/>
          <a:lstStyle/>
          <a:p>
            <a:r>
              <a:rPr lang="en-US" dirty="0"/>
              <a:t>Adam Jacobson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E37AAA-73D4-4EB7-88A8-2D686C4F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2" y="1171575"/>
            <a:ext cx="8002523" cy="2782888"/>
          </a:xfrm>
        </p:spPr>
        <p:txBody>
          <a:bodyPr>
            <a:normAutofit/>
          </a:bodyPr>
          <a:lstStyle/>
          <a:p>
            <a:r>
              <a:rPr lang="en-US" dirty="0"/>
              <a:t>Data without a database – When you can’t start with SQL</a:t>
            </a:r>
          </a:p>
        </p:txBody>
      </p:sp>
    </p:spTree>
    <p:extLst>
      <p:ext uri="{BB962C8B-B14F-4D97-AF65-F5344CB8AC3E}">
        <p14:creationId xmlns:p14="http://schemas.microsoft.com/office/powerpoint/2010/main" val="368248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DB14-92FF-415D-AFEE-285CDF92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0E0E-E033-4EA1-8622-FB146D8F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those of you who just got over hating XML, now there’s JSON.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things to remember:</a:t>
            </a:r>
          </a:p>
          <a:p>
            <a:pPr marL="0" indent="0">
              <a:buNone/>
            </a:pPr>
            <a:r>
              <a:rPr lang="en-US" dirty="0"/>
              <a:t>Object – group of Name/Value Pairs</a:t>
            </a:r>
          </a:p>
          <a:p>
            <a:pPr marL="0" indent="0">
              <a:buNone/>
            </a:pPr>
            <a:r>
              <a:rPr lang="en-US" dirty="0"/>
              <a:t>Array – which is a group of objects with pretty much the same set of name value pairs.</a:t>
            </a:r>
          </a:p>
          <a:p>
            <a:pPr marL="0" indent="0">
              <a:buNone/>
            </a:pPr>
            <a:r>
              <a:rPr lang="en-US" dirty="0"/>
              <a:t>The easiest way to view JSON (for me) is in Notepad++</a:t>
            </a:r>
          </a:p>
        </p:txBody>
      </p:sp>
    </p:spTree>
    <p:extLst>
      <p:ext uri="{BB962C8B-B14F-4D97-AF65-F5344CB8AC3E}">
        <p14:creationId xmlns:p14="http://schemas.microsoft.com/office/powerpoint/2010/main" val="3812733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9D87-7267-42CD-8FD1-98E87FF9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AF00-B520-4D96-8D6E-94EFBF89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Invoke-</a:t>
            </a:r>
            <a:r>
              <a:rPr lang="en-US" dirty="0" err="1"/>
              <a:t>RestMethod</a:t>
            </a:r>
            <a:endParaRPr lang="en-US" dirty="0"/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URI</a:t>
            </a:r>
          </a:p>
          <a:p>
            <a:pPr lvl="1"/>
            <a:r>
              <a:rPr lang="en-US" dirty="0"/>
              <a:t>Headers</a:t>
            </a:r>
          </a:p>
          <a:p>
            <a:pPr lvl="1"/>
            <a:r>
              <a:rPr lang="en-US" dirty="0" err="1"/>
              <a:t>ContentType</a:t>
            </a:r>
            <a:r>
              <a:rPr lang="en-US" dirty="0"/>
              <a:t> (really a header)</a:t>
            </a:r>
          </a:p>
          <a:p>
            <a:pPr lvl="1"/>
            <a:r>
              <a:rPr lang="en-US" dirty="0"/>
              <a:t>Authentication(really a header)</a:t>
            </a:r>
          </a:p>
          <a:p>
            <a:pPr lvl="1"/>
            <a:r>
              <a:rPr lang="en-US" dirty="0" err="1"/>
              <a:t>TimeOutSec</a:t>
            </a:r>
            <a:endParaRPr lang="en-US" dirty="0"/>
          </a:p>
          <a:p>
            <a:pPr lvl="1"/>
            <a:r>
              <a:rPr lang="en-US" dirty="0" err="1"/>
              <a:t>ResponseHeadersVariable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6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1EBA-1CF6-4D0D-A0F7-5C1EB3F1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8CD8-6758-49E3-BC58-4EB46CD24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your API in Postman</a:t>
            </a:r>
          </a:p>
          <a:p>
            <a:r>
              <a:rPr lang="en-US" dirty="0"/>
              <a:t>Understand your JSON – Objects and Arrays</a:t>
            </a:r>
          </a:p>
          <a:p>
            <a:r>
              <a:rPr lang="en-US" dirty="0"/>
              <a:t>Invoke-</a:t>
            </a:r>
            <a:r>
              <a:rPr lang="en-US" dirty="0" err="1"/>
              <a:t>RestMethod</a:t>
            </a:r>
            <a:endParaRPr lang="en-US" dirty="0"/>
          </a:p>
          <a:p>
            <a:r>
              <a:rPr lang="en-US" dirty="0"/>
              <a:t>Loop through your custom objects</a:t>
            </a:r>
          </a:p>
          <a:p>
            <a:r>
              <a:rPr lang="en-US" dirty="0"/>
              <a:t>Write-</a:t>
            </a:r>
            <a:r>
              <a:rPr lang="en-US" dirty="0" err="1"/>
              <a:t>SQLTableData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7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C9C3-55D7-4549-BD1E-7B3BDAD5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65D2E-5D8B-4D0D-9193-D8EA91DF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adam@redthree.com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https://redthree.com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https://www.linkedin.com/in/ajredthree/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https://github.com/AJacobsonRed3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0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A949-982D-4514-B9B0-BD0E1494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 anchor="b" anchorCtr="0"/>
          <a:lstStyle/>
          <a:p>
            <a:r>
              <a:rPr lang="en-US" dirty="0"/>
              <a:t>About 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08CAF3-A002-4373-A5C6-44361EE0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Data for Dynamics – NAV and Business Central</a:t>
            </a:r>
          </a:p>
          <a:p>
            <a:pPr marL="0" indent="0">
              <a:buNone/>
            </a:pPr>
            <a:r>
              <a:rPr lang="en-US" dirty="0"/>
              <a:t>My Three Major Technical Skills: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DAX</a:t>
            </a:r>
          </a:p>
          <a:p>
            <a:r>
              <a:rPr lang="en-US" dirty="0"/>
              <a:t>PowerShell</a:t>
            </a:r>
          </a:p>
          <a:p>
            <a:pPr marL="0" indent="0">
              <a:buNone/>
            </a:pPr>
            <a:r>
              <a:rPr lang="en-US" dirty="0"/>
              <a:t>Business Strength</a:t>
            </a:r>
          </a:p>
          <a:p>
            <a:r>
              <a:rPr lang="en-US" dirty="0"/>
              <a:t>Complex accounting</a:t>
            </a:r>
          </a:p>
          <a:p>
            <a:pPr marL="0" indent="0">
              <a:buNone/>
            </a:pPr>
            <a:r>
              <a:rPr lang="en-US" dirty="0"/>
              <a:t>What I don’t do well</a:t>
            </a:r>
          </a:p>
          <a:p>
            <a:r>
              <a:rPr lang="en-US" dirty="0"/>
              <a:t>Pretty Visuals</a:t>
            </a:r>
          </a:p>
          <a:p>
            <a:r>
              <a:rPr lang="en-US" dirty="0"/>
              <a:t>A colleague once said that if you want to watch me sweat, make me create a Visio flow chart</a:t>
            </a:r>
          </a:p>
          <a:p>
            <a:r>
              <a:rPr lang="en-US" dirty="0"/>
              <a:t>Which Is why I love Self Service BI!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4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A949-982D-4514-B9B0-BD0E1494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 anchorCtr="0"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08CAF3-A002-4373-A5C6-44361EE0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Admission</a:t>
            </a:r>
          </a:p>
          <a:p>
            <a:pPr marL="0" indent="0">
              <a:buNone/>
            </a:pPr>
            <a:r>
              <a:rPr lang="en-US" dirty="0"/>
              <a:t>Tools</a:t>
            </a:r>
          </a:p>
          <a:p>
            <a:pPr marL="0" indent="0">
              <a:buNone/>
            </a:pPr>
            <a:r>
              <a:rPr lang="en-US" dirty="0"/>
              <a:t>Rest APIs</a:t>
            </a:r>
          </a:p>
          <a:p>
            <a:pPr marL="0" indent="0">
              <a:buNone/>
            </a:pPr>
            <a:r>
              <a:rPr lang="en-US" dirty="0"/>
              <a:t>JSON</a:t>
            </a:r>
          </a:p>
          <a:p>
            <a:pPr marL="0" indent="0">
              <a:buNone/>
            </a:pPr>
            <a:r>
              <a:rPr lang="en-US" dirty="0"/>
              <a:t>PowerShell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2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6F5E-1CEE-40ED-86F1-F842CB20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Admission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CF32-31B9-4BC5-9252-9E452CD5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tried to find free examples that demonstrated everything I wanted to show in PowerShell. I was unable to get there.  So, some examples work with common, but paid, business software (like Microsoft Dynamics Business Central and Ultimate Payroll)</a:t>
            </a:r>
          </a:p>
          <a:p>
            <a:r>
              <a:rPr lang="en-US" dirty="0"/>
              <a:t>Unfortunately, there is no Adventure Works Rest API that I know of.</a:t>
            </a:r>
          </a:p>
          <a:p>
            <a:r>
              <a:rPr lang="en-US" dirty="0"/>
              <a:t>You’ll notice one thing missing in my list of qualifications – Web Developer.</a:t>
            </a:r>
          </a:p>
        </p:txBody>
      </p:sp>
    </p:spTree>
    <p:extLst>
      <p:ext uri="{BB962C8B-B14F-4D97-AF65-F5344CB8AC3E}">
        <p14:creationId xmlns:p14="http://schemas.microsoft.com/office/powerpoint/2010/main" val="158520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6ED0-01DA-41D7-8F87-C77FCD73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9C7E-2795-4AC0-9DF9-E78EE269B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  <a:p>
            <a:r>
              <a:rPr lang="en-US" dirty="0"/>
              <a:t>PowerShell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Notepad++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1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73D-7E23-4647-B879-8B29CA82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2EE0-B3D1-4474-B7D2-85611916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– Application Program Interface</a:t>
            </a:r>
          </a:p>
          <a:p>
            <a:r>
              <a:rPr lang="en-US" dirty="0"/>
              <a:t>Web Service</a:t>
            </a:r>
          </a:p>
          <a:p>
            <a:r>
              <a:rPr lang="en-US" dirty="0"/>
              <a:t>REST – Representation State Transfer</a:t>
            </a:r>
          </a:p>
          <a:p>
            <a:r>
              <a:rPr lang="en-US" dirty="0"/>
              <a:t>ODATA – Open Data Protocol</a:t>
            </a:r>
          </a:p>
          <a:p>
            <a:r>
              <a:rPr lang="en-US" dirty="0"/>
              <a:t>JSON – Java Script Object Notation (section 2)</a:t>
            </a:r>
          </a:p>
        </p:txBody>
      </p:sp>
    </p:spTree>
    <p:extLst>
      <p:ext uri="{BB962C8B-B14F-4D97-AF65-F5344CB8AC3E}">
        <p14:creationId xmlns:p14="http://schemas.microsoft.com/office/powerpoint/2010/main" val="374983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28AA-820B-428C-8FCE-BBAB3865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EA78-97E5-42FB-B99C-68C5FCB8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(in </a:t>
            </a:r>
            <a:r>
              <a:rPr lang="en-US" dirty="0" err="1"/>
              <a:t>Powershell</a:t>
            </a:r>
            <a:r>
              <a:rPr lang="en-US" dirty="0"/>
              <a:t> –method)</a:t>
            </a:r>
          </a:p>
          <a:p>
            <a:pPr lvl="1"/>
            <a:r>
              <a:rPr lang="en-US" dirty="0"/>
              <a:t>GET POST PUT PATCH DELETE</a:t>
            </a:r>
          </a:p>
          <a:p>
            <a:r>
              <a:rPr lang="en-US" dirty="0"/>
              <a:t>Headers (Content Type, Authentication) – (-headers)</a:t>
            </a:r>
          </a:p>
          <a:p>
            <a:r>
              <a:rPr lang="en-US" dirty="0"/>
              <a:t>Query String (-</a:t>
            </a:r>
            <a:r>
              <a:rPr lang="en-US" dirty="0" err="1"/>
              <a:t>uri</a:t>
            </a:r>
            <a:r>
              <a:rPr lang="en-US" dirty="0"/>
              <a:t>)</a:t>
            </a:r>
          </a:p>
          <a:p>
            <a:r>
              <a:rPr lang="en-US" dirty="0"/>
              <a:t>Body (-body)</a:t>
            </a:r>
          </a:p>
          <a:p>
            <a:pPr lvl="1"/>
            <a:r>
              <a:rPr lang="en-US" dirty="0"/>
              <a:t>What you get back</a:t>
            </a:r>
          </a:p>
          <a:p>
            <a:pPr lvl="1"/>
            <a:r>
              <a:rPr lang="en-US" dirty="0"/>
              <a:t>What you send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7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5B37-8BEE-4555-8DD8-505CA788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65A5E-11F6-4DBF-8E57-D1150077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https://openweathermap.org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b="0" i="0" dirty="0">
                <a:solidFill>
                  <a:srgbClr val="505050"/>
                </a:solidFill>
                <a:effectLst/>
                <a:latin typeface="OpenSans"/>
              </a:rPr>
              <a:t>api.openweathermap.org/data/2.5/weather?q=London, 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OpenSans"/>
              </a:rPr>
              <a:t>UK&amp;appid</a:t>
            </a:r>
            <a:r>
              <a:rPr lang="en-US" b="0" i="0" dirty="0">
                <a:solidFill>
                  <a:srgbClr val="505050"/>
                </a:solidFill>
                <a:effectLst/>
                <a:latin typeface="OpenSans"/>
              </a:rPr>
              <a:t>=</a:t>
            </a:r>
            <a:r>
              <a:rPr lang="en-US" b="0" i="0">
                <a:solidFill>
                  <a:srgbClr val="505050"/>
                </a:solidFill>
                <a:effectLst/>
                <a:latin typeface="OpenSans"/>
              </a:rPr>
              <a:t>TokenFromOpenWeatherMap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https://fixer.io</a:t>
            </a:r>
            <a:r>
              <a:rPr lang="en-US" dirty="0"/>
              <a:t> (currency – free and cheap paid version to practice on)</a:t>
            </a:r>
          </a:p>
          <a:p>
            <a:pPr marL="0" indent="0">
              <a:buNone/>
            </a:pPr>
            <a:r>
              <a:rPr lang="en-US" dirty="0"/>
              <a:t>Business Central (this is ODATA compliant and can actually be run into Excel)</a:t>
            </a:r>
          </a:p>
          <a:p>
            <a:pPr marL="0" indent="0">
              <a:buNone/>
            </a:pPr>
            <a:r>
              <a:rPr lang="en-US" dirty="0"/>
              <a:t>Ultimate Time and Attendance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5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E6D1-2A3E-423F-A400-47D40367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Recap Postman –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687D-4A86-42FD-A53B-EA302FE5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Save Code As</a:t>
            </a:r>
          </a:p>
        </p:txBody>
      </p:sp>
    </p:spTree>
    <p:extLst>
      <p:ext uri="{BB962C8B-B14F-4D97-AF65-F5344CB8AC3E}">
        <p14:creationId xmlns:p14="http://schemas.microsoft.com/office/powerpoint/2010/main" val="10691674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Focus">
      <a:dk1>
        <a:srgbClr val="3F454F"/>
      </a:dk1>
      <a:lt1>
        <a:srgbClr val="FFFFFF"/>
      </a:lt1>
      <a:dk2>
        <a:srgbClr val="3353FF"/>
      </a:dk2>
      <a:lt2>
        <a:srgbClr val="EBEBEC"/>
      </a:lt2>
      <a:accent1>
        <a:srgbClr val="FE8B00"/>
      </a:accent1>
      <a:accent2>
        <a:srgbClr val="EA0029"/>
      </a:accent2>
      <a:accent3>
        <a:srgbClr val="3D1B52"/>
      </a:accent3>
      <a:accent4>
        <a:srgbClr val="FFB71B"/>
      </a:accent4>
      <a:accent5>
        <a:srgbClr val="0093C9"/>
      </a:accent5>
      <a:accent6>
        <a:srgbClr val="80BC00"/>
      </a:accent6>
      <a:hlink>
        <a:srgbClr val="001F60"/>
      </a:hlink>
      <a:folHlink>
        <a:srgbClr val="752775"/>
      </a:folHlink>
    </a:clrScheme>
    <a:fontScheme name="DC - 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Focus">
      <a:dk1>
        <a:srgbClr val="3F454F"/>
      </a:dk1>
      <a:lt1>
        <a:srgbClr val="FFFFFF"/>
      </a:lt1>
      <a:dk2>
        <a:srgbClr val="3353FF"/>
      </a:dk2>
      <a:lt2>
        <a:srgbClr val="EBEBEC"/>
      </a:lt2>
      <a:accent1>
        <a:srgbClr val="FE8B00"/>
      </a:accent1>
      <a:accent2>
        <a:srgbClr val="EA0029"/>
      </a:accent2>
      <a:accent3>
        <a:srgbClr val="3D1B52"/>
      </a:accent3>
      <a:accent4>
        <a:srgbClr val="FFB71B"/>
      </a:accent4>
      <a:accent5>
        <a:srgbClr val="0093C9"/>
      </a:accent5>
      <a:accent6>
        <a:srgbClr val="80BC00"/>
      </a:accent6>
      <a:hlink>
        <a:srgbClr val="001F60"/>
      </a:hlink>
      <a:folHlink>
        <a:srgbClr val="752775"/>
      </a:folHlink>
    </a:clrScheme>
    <a:fontScheme name="DC - 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Focus">
      <a:dk1>
        <a:srgbClr val="3F454F"/>
      </a:dk1>
      <a:lt1>
        <a:srgbClr val="FFFFFF"/>
      </a:lt1>
      <a:dk2>
        <a:srgbClr val="3353FF"/>
      </a:dk2>
      <a:lt2>
        <a:srgbClr val="EBEBEC"/>
      </a:lt2>
      <a:accent1>
        <a:srgbClr val="FE8B00"/>
      </a:accent1>
      <a:accent2>
        <a:srgbClr val="EA0029"/>
      </a:accent2>
      <a:accent3>
        <a:srgbClr val="3D1B52"/>
      </a:accent3>
      <a:accent4>
        <a:srgbClr val="FFB71B"/>
      </a:accent4>
      <a:accent5>
        <a:srgbClr val="0093C9"/>
      </a:accent5>
      <a:accent6>
        <a:srgbClr val="80BC00"/>
      </a:accent6>
      <a:hlink>
        <a:srgbClr val="001F60"/>
      </a:hlink>
      <a:folHlink>
        <a:srgbClr val="752775"/>
      </a:folHlink>
    </a:clrScheme>
    <a:fontScheme name="DC - 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15" ma:contentTypeDescription="Create a new document." ma:contentTypeScope="" ma:versionID="6246174e4d2cd2c090d202f34aec6975">
  <xsd:schema xmlns:xsd="http://www.w3.org/2001/XMLSchema" xmlns:xs="http://www.w3.org/2001/XMLSchema" xmlns:p="http://schemas.microsoft.com/office/2006/metadata/properties" xmlns:ns2="bb5988d6-8fef-43bf-8684-73b55c79ce34" xmlns:ns3="3dd97c74-5ef0-47a1-a0c0-112a138906c0" targetNamespace="http://schemas.microsoft.com/office/2006/metadata/properties" ma:root="true" ma:fieldsID="ccc0b60ace2116ecc5954db4535ae426" ns2:_="" ns3:_="">
    <xsd:import namespace="bb5988d6-8fef-43bf-8684-73b55c79ce34"/>
    <xsd:import namespace="3dd97c74-5ef0-47a1-a0c0-112a138906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97c74-5ef0-47a1-a0c0-112a13890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24B060-7574-449B-A729-68ECD5F7BE80}">
  <ds:schemaRefs>
    <ds:schemaRef ds:uri="http://www.w3.org/XML/1998/namespace"/>
    <ds:schemaRef ds:uri="3dd97c74-5ef0-47a1-a0c0-112a138906c0"/>
    <ds:schemaRef ds:uri="http://schemas.microsoft.com/office/2006/documentManagement/types"/>
    <ds:schemaRef ds:uri="http://purl.org/dc/terms/"/>
    <ds:schemaRef ds:uri="http://schemas.microsoft.com/office/2006/metadata/properties"/>
    <ds:schemaRef ds:uri="bb5988d6-8fef-43bf-8684-73b55c79ce34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927BEEE-6638-43A2-8364-CD2C170206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B9E768-80CF-4139-8550-E79E03DA9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3dd97c74-5ef0-47a1-a0c0-112a13890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454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OpenSans</vt:lpstr>
      <vt:lpstr>Segoe UI</vt:lpstr>
      <vt:lpstr>Segoe UI</vt:lpstr>
      <vt:lpstr>Segoe UI Black</vt:lpstr>
      <vt:lpstr>Segoe UI Black</vt:lpstr>
      <vt:lpstr>1_Office Theme</vt:lpstr>
      <vt:lpstr>Office Theme</vt:lpstr>
      <vt:lpstr>2_Office Theme</vt:lpstr>
      <vt:lpstr>Data without a database – When you can’t start with SQL</vt:lpstr>
      <vt:lpstr>About Me</vt:lpstr>
      <vt:lpstr>Agenda</vt:lpstr>
      <vt:lpstr>An Admission</vt:lpstr>
      <vt:lpstr>Tools</vt:lpstr>
      <vt:lpstr>What is an API</vt:lpstr>
      <vt:lpstr>What is a Rest API</vt:lpstr>
      <vt:lpstr>Our APIs</vt:lpstr>
      <vt:lpstr>API Recap Postman – Recap</vt:lpstr>
      <vt:lpstr>JSON</vt:lpstr>
      <vt:lpstr>Powershell</vt:lpstr>
      <vt:lpstr>To review</vt:lpstr>
      <vt:lpstr>My 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 Hagerott</dc:creator>
  <cp:lastModifiedBy>Adam Jacobson</cp:lastModifiedBy>
  <cp:revision>38</cp:revision>
  <dcterms:created xsi:type="dcterms:W3CDTF">2019-05-15T15:06:01Z</dcterms:created>
  <dcterms:modified xsi:type="dcterms:W3CDTF">2020-08-27T10:16:02Z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0x01010028C27F6A29DBC5499A29145CCF8A6FEF</vt:lpwstr>
  </property>
</Properties>
</file>