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6" r:id="rId4"/>
    <p:sldId id="260" r:id="rId5"/>
    <p:sldId id="262" r:id="rId6"/>
    <p:sldId id="265" r:id="rId7"/>
    <p:sldId id="259" r:id="rId8"/>
    <p:sldId id="266" r:id="rId9"/>
    <p:sldId id="267" r:id="rId10"/>
    <p:sldId id="268" r:id="rId11"/>
    <p:sldId id="261" r:id="rId12"/>
    <p:sldId id="263" r:id="rId13"/>
    <p:sldId id="269" r:id="rId1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rJ0D/MsuSXOUVxaGnMA7Kvre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31411-70F8-EF7A-469A-7430262412FE}" v="18" dt="2024-04-19T15:31:52.091"/>
  </p1510:revLst>
</p1510:revInfo>
</file>

<file path=ppt/tableStyles.xml><?xml version="1.0" encoding="utf-8"?>
<a:tblStyleLst xmlns:a="http://schemas.openxmlformats.org/drawingml/2006/main" def="{1D3205E1-8B83-452B-8570-0B3C4014EAE2}">
  <a:tblStyle styleId="{1D3205E1-8B83-452B-8570-0B3C4014E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15C70A-538D-417A-92C0-71925D08A8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D5A0FFB-A8A9-46A4-9661-18E49C95CCC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C8218C-A777-4940-B823-F447B7272C0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816" y="-96"/>
      </p:cViewPr>
      <p:guideLst>
        <p:guide orient="horz" pos="1152"/>
        <p:guide pos="2880"/>
        <p:guide orient="horz" pos="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649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90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6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44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56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68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83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95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20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body" idx="1"/>
          </p:nvPr>
        </p:nvSpPr>
        <p:spPr>
          <a:xfrm>
            <a:off x="642938" y="2196703"/>
            <a:ext cx="7815262" cy="266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  <a:p>
            <a:pPr marL="457200" lvl="0" indent="5016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24" y="694236"/>
            <a:ext cx="8229600" cy="857400"/>
          </a:xfrm>
        </p:spPr>
        <p:txBody>
          <a:bodyPr/>
          <a:lstStyle/>
          <a:p>
            <a:r>
              <a:rPr lang="en-US" sz="3600" dirty="0">
                <a:latin typeface="Bookman Old Style"/>
              </a:rPr>
              <a:t>TRANSPLANTATION AND ORGAN DONATION USING BLOCKCHAIN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767" y="3242449"/>
            <a:ext cx="255101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Team Details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/>
              </a:rPr>
              <a:t>Anjana (20EG105504)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/>
              </a:rPr>
              <a:t>Rajasri (20EG105554)</a:t>
            </a:r>
            <a:endParaRPr lang="en-US" dirty="0">
              <a:latin typeface="Bookman Old Style" panose="02050604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/>
              </a:rPr>
              <a:t>Nithin(20EG105553)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0632" y="3239550"/>
            <a:ext cx="258031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Project Supervisor </a:t>
            </a:r>
          </a:p>
          <a:p>
            <a:r>
              <a:rPr lang="en-US" dirty="0" err="1">
                <a:latin typeface="Bookman Old Style"/>
              </a:rPr>
              <a:t>Mrs.T</a:t>
            </a:r>
            <a:r>
              <a:rPr lang="en-US" dirty="0">
                <a:latin typeface="Bookman Old Style"/>
              </a:rPr>
              <a:t> Veda Reddy</a:t>
            </a:r>
          </a:p>
          <a:p>
            <a:r>
              <a:rPr lang="en-US" dirty="0">
                <a:latin typeface="Bookman Old Style"/>
              </a:rPr>
              <a:t>Assistant Professor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1293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/>
              <a:t>Experiment Results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pic>
        <p:nvPicPr>
          <p:cNvPr id="3" name="Picture 2" descr="A screenshot of a medical registration&#10;&#10;Description automatically generated">
            <a:extLst>
              <a:ext uri="{FF2B5EF4-FFF2-40B4-BE49-F238E27FC236}">
                <a16:creationId xmlns:a16="http://schemas.microsoft.com/office/drawing/2014/main" id="{53E1F85B-C52F-53E9-43FB-32676E11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05" y="876274"/>
            <a:ext cx="6641755" cy="38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5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Finding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pic>
        <p:nvPicPr>
          <p:cNvPr id="3" name="Picture 2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3EA0DB52-8768-B5D9-882C-E5E7249E1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5" y="762500"/>
            <a:ext cx="7190087" cy="41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2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966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Justification </a:t>
            </a:r>
            <a:br>
              <a:rPr lang="en-US" sz="3600" dirty="0">
                <a:latin typeface="Bookman Old Style" panose="02050604050505020204" pitchFamily="18" charset="0"/>
              </a:rPr>
            </a:b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550" y="999235"/>
            <a:ext cx="7851208" cy="3282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spcBef>
                <a:spcPts val="1000"/>
              </a:spcBef>
              <a:buChar char="•"/>
            </a:pPr>
            <a:r>
              <a:rPr lang="en-US" dirty="0">
                <a:solidFill>
                  <a:schemeClr val="tx1"/>
                </a:solidFill>
                <a:latin typeface="Century Gothic"/>
              </a:rPr>
              <a:t>In non-blockchain-based processes, various approaches and tools are utilized to come up with solutions that enhance organ donation, transplantation management, and the matching process. </a:t>
            </a:r>
          </a:p>
          <a:p>
            <a:pPr marL="285750" indent="-285750" algn="just">
              <a:spcBef>
                <a:spcPts val="1000"/>
              </a:spcBef>
              <a:buChar char="•"/>
            </a:pPr>
            <a:r>
              <a:rPr lang="en-US" dirty="0">
                <a:solidFill>
                  <a:schemeClr val="tx1"/>
                </a:solidFill>
                <a:latin typeface="Century Gothic"/>
              </a:rPr>
              <a:t>Earlier, they developed a multi-agent software platform to represent the information workflow model among donor hospitals, regulators, and recipient hospitals. </a:t>
            </a:r>
          </a:p>
          <a:p>
            <a:pPr marL="285750" indent="-285750" algn="just">
              <a:spcBef>
                <a:spcPts val="1000"/>
              </a:spcBef>
              <a:buChar char="•"/>
            </a:pPr>
            <a:r>
              <a:rPr lang="en-US" dirty="0">
                <a:solidFill>
                  <a:schemeClr val="tx1"/>
                </a:solidFill>
                <a:latin typeface="Century Gothic"/>
              </a:rPr>
              <a:t>This platform optimizes the pre-transplantation tasks, which can improve the process efficiency. </a:t>
            </a:r>
          </a:p>
          <a:p>
            <a:pPr marL="285750" indent="-285750" algn="just">
              <a:spcBef>
                <a:spcPts val="1000"/>
              </a:spcBef>
              <a:buChar char="•"/>
            </a:pPr>
            <a:r>
              <a:rPr lang="en-US" dirty="0">
                <a:solidFill>
                  <a:schemeClr val="tx1"/>
                </a:solidFill>
                <a:latin typeface="Century Gothic"/>
              </a:rPr>
              <a:t>In addition, it allows storing potential donor information and improves direct communication among all participants in the organ transplantation process.</a:t>
            </a:r>
          </a:p>
          <a:p>
            <a:pPr marL="285750" indent="-285750" algn="just">
              <a:spcBef>
                <a:spcPts val="1000"/>
              </a:spcBef>
              <a:buChar char="•"/>
            </a:pPr>
            <a:r>
              <a:rPr lang="en-US" dirty="0">
                <a:solidFill>
                  <a:schemeClr val="tx1"/>
                </a:solidFill>
                <a:latin typeface="Century Gothic"/>
              </a:rPr>
              <a:t> An information workflow was simulated using the developed platform, and it was estimated that the saved time might be between three to five hours.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 </a:t>
            </a:r>
            <a:endParaRPr lang="en-US" sz="2000">
              <a:solidFill>
                <a:schemeClr val="tx1"/>
              </a:solidFill>
              <a:latin typeface="Century Gothic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0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C7699-0CC9-4C36-0B33-ACE6FD03B7D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7A744-A890-A8AF-CA53-6A6E59DA72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18B69-3D3A-40A4-5CB5-F3978438CF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E4488-E2A4-0954-4A02-11A807E5AA7A}"/>
              </a:ext>
            </a:extLst>
          </p:cNvPr>
          <p:cNvSpPr txBox="1"/>
          <p:nvPr/>
        </p:nvSpPr>
        <p:spPr>
          <a:xfrm>
            <a:off x="2677137" y="1703633"/>
            <a:ext cx="368541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124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2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/>
              <a:t>We propose an  Ethereum blockchain-based solution that ensures organ donation and transplantation management in a manner that is decentralized, secure, reliable, traceable, auditable, and trustworthy. </a:t>
            </a:r>
          </a:p>
          <a:p>
            <a:endParaRPr lang="en-US" sz="1600" dirty="0"/>
          </a:p>
          <a:p>
            <a:r>
              <a:rPr lang="en-US" sz="1600" dirty="0"/>
              <a:t>In this project we develop smart contracts that register actors and ensure</a:t>
            </a:r>
          </a:p>
          <a:p>
            <a:r>
              <a:rPr lang="en-US" sz="1600" dirty="0"/>
              <a:t>data provenance through producing events for all the necessary actions that occur during the organ donation and transplantation stages.</a:t>
            </a:r>
          </a:p>
          <a:p>
            <a:endParaRPr lang="en-US" sz="1600" dirty="0"/>
          </a:p>
          <a:p>
            <a:r>
              <a:rPr lang="en-US" sz="1600" dirty="0"/>
              <a:t>We compare our solution with the existing solutions to show its originality.</a:t>
            </a:r>
          </a:p>
          <a:p>
            <a:endParaRPr lang="en-US" sz="1600" dirty="0"/>
          </a:p>
          <a:p>
            <a:r>
              <a:rPr lang="en-US" sz="1600" dirty="0"/>
              <a:t> Our proposed solution is general and may be easily adjusted to meet the needs of a variety of related applications.</a:t>
            </a:r>
          </a:p>
          <a:p>
            <a:endParaRPr lang="en-US" dirty="0">
              <a:latin typeface="Bookman Old Style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1188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3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Problem Statement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0083" y="1325414"/>
            <a:ext cx="6655982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The current organ donation and transplantation system faces critical challenges, including inefficient recordkeeping ,and a lack of transparency.</a:t>
            </a:r>
            <a:endParaRPr lang="en-US" dirty="0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Traditional organ donation processes rely on centralized databases and paper work ,errors.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existing system’s centralized nature poses risks such as data manipulation, unauthorized access.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To overcome these issues this project aims to replace these outdated methods with a decentralized and secure blockchain system.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Proposed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7C859-C907-EF9F-38EF-05C4EDC17266}"/>
              </a:ext>
            </a:extLst>
          </p:cNvPr>
          <p:cNvSpPr txBox="1"/>
          <p:nvPr/>
        </p:nvSpPr>
        <p:spPr>
          <a:xfrm>
            <a:off x="736773" y="837171"/>
            <a:ext cx="7747685" cy="349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The proposed system works based on the existing system’s one of the major problem. In this system, the organ donor’s details are stored even if the organ donor dies.​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any of the person dies, their tissues such as bone, skin ,heart valves, veins, tendons, ligaments and corneas can be donated within the first 24 hours of death.​</a:t>
            </a:r>
          </a:p>
          <a:p>
            <a:pPr algn="just"/>
            <a:r>
              <a:rPr lang="en-US" dirty="0"/>
              <a:t>And even the organs that can be donated after death are heart, liver, kidneys, lungs, pancreas, and small intestines. These details can also be included into the database list.</a:t>
            </a:r>
          </a:p>
          <a:p>
            <a:pPr algn="just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The proposed system works based on the existing system’s one of the major problem. In this system, the organ donor’s details are stored even if the organ donor dies.</a:t>
            </a:r>
          </a:p>
          <a:p>
            <a:pPr algn="just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If any of the person dies, their tissues such as bone, skin ,heart valves, veins, tendons, ligaments and corneas can be donated within the first 24 hours of death.</a:t>
            </a:r>
          </a:p>
          <a:p>
            <a:pPr algn="just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 And even the organs that can be donated after death are heart, liver, kidneys, lungs, pancreas, and small intestines. These details can also be included into the database list. </a:t>
            </a:r>
            <a:endParaRPr lang="en-GB">
              <a:solidFill>
                <a:schemeClr val="tx1"/>
              </a:solidFill>
            </a:endParaRPr>
          </a:p>
          <a:p>
            <a:pPr marL="285750" indent="-285750" algn="just">
              <a:buFont typeface="Wingdings,Sans-Serif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Proposed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pic>
        <p:nvPicPr>
          <p:cNvPr id="6" name="Picture 5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839837D3-DCF0-AF13-8F5E-87CD38AF0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644353"/>
            <a:ext cx="6084672" cy="40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1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800" y="205483"/>
            <a:ext cx="6117431" cy="627321"/>
          </a:xfrm>
        </p:spPr>
        <p:txBody>
          <a:bodyPr/>
          <a:lstStyle/>
          <a:p>
            <a:r>
              <a:rPr lang="en-US" sz="3600" dirty="0"/>
              <a:t>Experiment Environment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7686B-98CD-1DF5-86BB-6371DCB5A646}"/>
              </a:ext>
            </a:extLst>
          </p:cNvPr>
          <p:cNvSpPr txBox="1"/>
          <p:nvPr/>
        </p:nvSpPr>
        <p:spPr>
          <a:xfrm>
            <a:off x="358347" y="1061136"/>
            <a:ext cx="7624118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entury Gothic"/>
              </a:rPr>
              <a:t>HARDWARE SPECIFICATION</a:t>
            </a:r>
            <a:r>
              <a:rPr lang="en-US" sz="1600" dirty="0">
                <a:solidFill>
                  <a:schemeClr val="tx1"/>
                </a:solidFill>
                <a:latin typeface="Century Gothic"/>
              </a:rPr>
              <a:t> ​</a:t>
            </a:r>
            <a:endParaRPr lang="en-US"/>
          </a:p>
          <a:p>
            <a:r>
              <a:rPr lang="en-US" sz="1600" dirty="0">
                <a:solidFill>
                  <a:schemeClr val="tx1"/>
                </a:solidFill>
                <a:latin typeface="Century Gothic"/>
              </a:rPr>
              <a:t>Processor                       : Any Processor above 500 MHz​</a:t>
            </a:r>
          </a:p>
          <a:p>
            <a:r>
              <a:rPr lang="en-US" sz="1600" dirty="0">
                <a:solidFill>
                  <a:schemeClr val="tx1"/>
                </a:solidFill>
                <a:latin typeface="Century Gothic"/>
              </a:rPr>
              <a:t>Ram                              :  128Mb.​</a:t>
            </a:r>
          </a:p>
          <a:p>
            <a:r>
              <a:rPr lang="en-US" sz="1600" dirty="0">
                <a:solidFill>
                  <a:schemeClr val="tx1"/>
                </a:solidFill>
                <a:latin typeface="Century Gothic"/>
              </a:rPr>
              <a:t>Hard Disk                      :  10 GB.​</a:t>
            </a:r>
          </a:p>
          <a:p>
            <a:r>
              <a:rPr lang="en-US" sz="1600" dirty="0">
                <a:solidFill>
                  <a:schemeClr val="tx1"/>
                </a:solidFill>
                <a:latin typeface="Century Gothic"/>
              </a:rPr>
              <a:t>Input device                   :  Standard Keyboard and Mouse.​</a:t>
            </a:r>
          </a:p>
          <a:p>
            <a:r>
              <a:rPr lang="en-US" sz="1600" dirty="0">
                <a:solidFill>
                  <a:schemeClr val="tx1"/>
                </a:solidFill>
                <a:latin typeface="Century Gothic"/>
              </a:rPr>
              <a:t>Output device                 :  VGA and High Resolution Monitor.​</a:t>
            </a:r>
          </a:p>
          <a:p>
            <a:r>
              <a:rPr lang="en-US" sz="1600" dirty="0">
                <a:solidFill>
                  <a:schemeClr val="tx1"/>
                </a:solidFill>
                <a:latin typeface="Century Gothic"/>
              </a:rPr>
              <a:t> ​</a:t>
            </a:r>
          </a:p>
          <a:p>
            <a:r>
              <a:rPr lang="en-US" sz="1600" b="1" dirty="0">
                <a:solidFill>
                  <a:schemeClr val="tx1"/>
                </a:solidFill>
                <a:latin typeface="Century Gothic"/>
              </a:rPr>
              <a:t>SOFTWARE SPECIFICATION</a:t>
            </a:r>
            <a:r>
              <a:rPr lang="en-US" sz="1600" dirty="0">
                <a:solidFill>
                  <a:schemeClr val="tx1"/>
                </a:solidFill>
                <a:latin typeface="Century Gothic"/>
              </a:rPr>
              <a:t>​</a:t>
            </a:r>
          </a:p>
          <a:p>
            <a:r>
              <a:rPr lang="en-US" sz="1600" dirty="0">
                <a:solidFill>
                  <a:schemeClr val="tx1"/>
                </a:solidFill>
                <a:latin typeface="Century Gothic"/>
              </a:rPr>
              <a:t> ​</a:t>
            </a:r>
          </a:p>
          <a:p>
            <a:r>
              <a:rPr lang="en-US" sz="1600" dirty="0">
                <a:solidFill>
                  <a:schemeClr val="tx1"/>
                </a:solidFill>
                <a:latin typeface="Century Gothic"/>
              </a:rPr>
              <a:t>Operating System : Windows Family.​</a:t>
            </a:r>
          </a:p>
          <a:p>
            <a:r>
              <a:rPr lang="en-US" sz="1600" dirty="0">
                <a:solidFill>
                  <a:schemeClr val="tx1"/>
                </a:solidFill>
                <a:latin typeface="Century Gothic"/>
              </a:rPr>
              <a:t>Programming Language : Java, HTML​</a:t>
            </a:r>
          </a:p>
          <a:p>
            <a:r>
              <a:rPr lang="en-US" sz="1600" dirty="0">
                <a:solidFill>
                  <a:schemeClr val="tx1"/>
                </a:solidFill>
                <a:latin typeface="Century Gothic"/>
              </a:rPr>
              <a:t>Database :  SQL​</a:t>
            </a:r>
          </a:p>
          <a:p>
            <a:r>
              <a:rPr lang="en-US" sz="1600">
                <a:solidFill>
                  <a:schemeClr val="tx1"/>
                </a:solidFill>
                <a:latin typeface="Century Gothic"/>
              </a:rPr>
              <a:t>IDE                              :VSCODE​, Ganache</a:t>
            </a:r>
          </a:p>
        </p:txBody>
      </p:sp>
    </p:spTree>
    <p:extLst>
      <p:ext uri="{BB962C8B-B14F-4D97-AF65-F5344CB8AC3E}">
        <p14:creationId xmlns:p14="http://schemas.microsoft.com/office/powerpoint/2010/main" val="28271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/>
              <a:t>          Experiment Screen shots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34FD72A-5DEB-159C-AFA8-B607BCC7F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6" y="703468"/>
            <a:ext cx="7977831" cy="39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4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/>
              <a:t>Experiment Results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CE1938A-A818-635B-D590-E7C74A7B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59" y="745010"/>
            <a:ext cx="5460141" cy="332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3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/>
              <a:t>Experiment Results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6E793A-4DD6-586F-09F7-093B55FB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27" y="773653"/>
            <a:ext cx="7058795" cy="360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606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167</Words>
  <Application>Microsoft Office PowerPoint</Application>
  <PresentationFormat>On-screen Show (16:9)</PresentationFormat>
  <Paragraphs>52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TRANSPLANTATION AND ORGAN DONATION USING BLOCKCHAIN</vt:lpstr>
      <vt:lpstr>Introduction</vt:lpstr>
      <vt:lpstr>Problem Statement</vt:lpstr>
      <vt:lpstr>Proposed Method</vt:lpstr>
      <vt:lpstr>Proposed Method</vt:lpstr>
      <vt:lpstr>Experiment Environment </vt:lpstr>
      <vt:lpstr>          Experiment Screen shots </vt:lpstr>
      <vt:lpstr>Experiment Results </vt:lpstr>
      <vt:lpstr>Experiment Results </vt:lpstr>
      <vt:lpstr>Experiment Results </vt:lpstr>
      <vt:lpstr>Finding </vt:lpstr>
      <vt:lpstr>Justification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TITILE</dc:title>
  <dc:creator>Raj</dc:creator>
  <cp:lastModifiedBy>Admin</cp:lastModifiedBy>
  <cp:revision>169</cp:revision>
  <dcterms:modified xsi:type="dcterms:W3CDTF">2024-04-19T15:33:20Z</dcterms:modified>
</cp:coreProperties>
</file>