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738" r:id="rId3"/>
  </p:sldMasterIdLst>
  <p:sldIdLst>
    <p:sldId id="256" r:id="rId4"/>
    <p:sldId id="258" r:id="rId5"/>
    <p:sldId id="257" r:id="rId6"/>
    <p:sldId id="266" r:id="rId7"/>
    <p:sldId id="262" r:id="rId8"/>
    <p:sldId id="264"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rednji stil 2 - Isticanj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hyperlink" Target="https://archive.ics.uci.edu/ml/datasets/online+retail"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archive.ics.uci.edu/ml/datasets/online+retail"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15DE24-517C-4DA8-9404-4F4FBC94D74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4860678-86A7-48EF-ABF7-C4032A94799C}">
      <dgm:prSet/>
      <dgm:spPr/>
      <dgm:t>
        <a:bodyPr/>
        <a:lstStyle/>
        <a:p>
          <a:r>
            <a:rPr lang="en-US" noProof="0" dirty="0"/>
            <a:t>Nexus is a UK-based and registered non-store online retail. The company mainly sells unique all-occasion gifts.</a:t>
          </a:r>
        </a:p>
      </dgm:t>
    </dgm:pt>
    <dgm:pt modelId="{E1AC8C4B-9C8D-472B-8E03-29A66C664ED1}" type="parTrans" cxnId="{733D2030-27AD-4A3E-BC8D-0076975E5D58}">
      <dgm:prSet/>
      <dgm:spPr/>
      <dgm:t>
        <a:bodyPr/>
        <a:lstStyle/>
        <a:p>
          <a:endParaRPr lang="en-US"/>
        </a:p>
      </dgm:t>
    </dgm:pt>
    <dgm:pt modelId="{BF00ACEC-B4A2-4374-9B5D-AF2FBC05DEDD}" type="sibTrans" cxnId="{733D2030-27AD-4A3E-BC8D-0076975E5D58}">
      <dgm:prSet/>
      <dgm:spPr/>
      <dgm:t>
        <a:bodyPr/>
        <a:lstStyle/>
        <a:p>
          <a:endParaRPr lang="en-US"/>
        </a:p>
      </dgm:t>
    </dgm:pt>
    <dgm:pt modelId="{0726B730-7710-4332-9B72-CB8076CE3F0C}">
      <dgm:prSet/>
      <dgm:spPr/>
      <dgm:t>
        <a:bodyPr/>
        <a:lstStyle/>
        <a:p>
          <a:r>
            <a:rPr lang="en-US" noProof="0" dirty="0"/>
            <a:t>The management of company is not satisfied with current amount of sales and believe they can improve them by using analytics approach</a:t>
          </a:r>
          <a:r>
            <a:rPr lang="hr-HR" noProof="0" dirty="0"/>
            <a:t>.</a:t>
          </a:r>
          <a:endParaRPr lang="en-US" noProof="0" dirty="0"/>
        </a:p>
      </dgm:t>
    </dgm:pt>
    <dgm:pt modelId="{48DA67C0-3FB5-4E4F-9367-6FD0F078CF8F}" type="parTrans" cxnId="{0EB3A855-A22E-4577-835C-7D247D6227BC}">
      <dgm:prSet/>
      <dgm:spPr/>
      <dgm:t>
        <a:bodyPr/>
        <a:lstStyle/>
        <a:p>
          <a:endParaRPr lang="en-US"/>
        </a:p>
      </dgm:t>
    </dgm:pt>
    <dgm:pt modelId="{68B40B4F-ABD3-4C81-BA9E-7118762D751E}" type="sibTrans" cxnId="{0EB3A855-A22E-4577-835C-7D247D6227BC}">
      <dgm:prSet/>
      <dgm:spPr/>
      <dgm:t>
        <a:bodyPr/>
        <a:lstStyle/>
        <a:p>
          <a:endParaRPr lang="en-US"/>
        </a:p>
      </dgm:t>
    </dgm:pt>
    <dgm:pt modelId="{63F1D5E4-0D2D-4512-A9B3-6B66ACE6980B}">
      <dgm:prSet/>
      <dgm:spPr/>
      <dgm:t>
        <a:bodyPr/>
        <a:lstStyle/>
        <a:p>
          <a:r>
            <a:rPr lang="en-US" noProof="0" dirty="0"/>
            <a:t>The company wants to improve it’s sales and earning</a:t>
          </a:r>
          <a:r>
            <a:rPr lang="hr-HR" noProof="0" dirty="0"/>
            <a:t>s</a:t>
          </a:r>
          <a:r>
            <a:rPr lang="en-US" noProof="0" dirty="0"/>
            <a:t> by introducing recommender system that will group similar items together.</a:t>
          </a:r>
        </a:p>
      </dgm:t>
    </dgm:pt>
    <dgm:pt modelId="{6BC0E05C-DA84-4704-ABE1-0E4A0944A9C7}" type="parTrans" cxnId="{6889588E-2385-479E-819B-16C29FB1A627}">
      <dgm:prSet/>
      <dgm:spPr/>
      <dgm:t>
        <a:bodyPr/>
        <a:lstStyle/>
        <a:p>
          <a:endParaRPr lang="en-US"/>
        </a:p>
      </dgm:t>
    </dgm:pt>
    <dgm:pt modelId="{8C978931-E18D-4C3C-B5DE-D9AAE4BAD1A8}" type="sibTrans" cxnId="{6889588E-2385-479E-819B-16C29FB1A627}">
      <dgm:prSet/>
      <dgm:spPr/>
      <dgm:t>
        <a:bodyPr/>
        <a:lstStyle/>
        <a:p>
          <a:endParaRPr lang="en-US"/>
        </a:p>
      </dgm:t>
    </dgm:pt>
    <dgm:pt modelId="{B50C3DBA-A288-4653-B8B1-95F50DE66F11}">
      <dgm:prSet/>
      <dgm:spPr/>
      <dgm:t>
        <a:bodyPr/>
        <a:lstStyle/>
        <a:p>
          <a:r>
            <a:rPr lang="en-US" noProof="0" dirty="0"/>
            <a:t>By introducing </a:t>
          </a:r>
          <a:r>
            <a:rPr lang="hr-HR" noProof="0" dirty="0" err="1"/>
            <a:t>the</a:t>
          </a:r>
          <a:r>
            <a:rPr lang="en-US" noProof="0" dirty="0"/>
            <a:t> system, Nexus wants to gain much needed competitive advantage</a:t>
          </a:r>
          <a:r>
            <a:rPr lang="hr-HR" noProof="0" dirty="0"/>
            <a:t>.</a:t>
          </a:r>
          <a:endParaRPr lang="en-US" noProof="0" dirty="0"/>
        </a:p>
      </dgm:t>
    </dgm:pt>
    <dgm:pt modelId="{9EBF6610-B3A0-4249-99A5-DA14BD9CA60A}" type="parTrans" cxnId="{DD524873-BC07-47EE-A8E2-A8B72F4D766C}">
      <dgm:prSet/>
      <dgm:spPr/>
      <dgm:t>
        <a:bodyPr/>
        <a:lstStyle/>
        <a:p>
          <a:endParaRPr lang="en-US"/>
        </a:p>
      </dgm:t>
    </dgm:pt>
    <dgm:pt modelId="{330BCD39-675F-48B5-81DE-74977B4C2574}" type="sibTrans" cxnId="{DD524873-BC07-47EE-A8E2-A8B72F4D766C}">
      <dgm:prSet/>
      <dgm:spPr/>
      <dgm:t>
        <a:bodyPr/>
        <a:lstStyle/>
        <a:p>
          <a:endParaRPr lang="en-US"/>
        </a:p>
      </dgm:t>
    </dgm:pt>
    <dgm:pt modelId="{68B1620E-95E7-4197-AD1D-9F8A6A29B016}">
      <dgm:prSet/>
      <dgm:spPr/>
      <dgm:t>
        <a:bodyPr/>
        <a:lstStyle/>
        <a:p>
          <a:r>
            <a:rPr lang="en-US" noProof="0" dirty="0"/>
            <a:t>At average, if online retail company successfully implements market-basket-based recommender systems, sales improve about 15%, with ROI at average of 112%</a:t>
          </a:r>
          <a:r>
            <a:rPr lang="hr-HR" noProof="0" dirty="0"/>
            <a:t>.</a:t>
          </a:r>
          <a:endParaRPr lang="en-US" noProof="0" dirty="0"/>
        </a:p>
      </dgm:t>
    </dgm:pt>
    <dgm:pt modelId="{0EFFA0A5-7E84-40D9-832F-E4E92726AF9E}" type="parTrans" cxnId="{942986E5-EA1C-4B8A-BF5B-CFC2B5ECEE36}">
      <dgm:prSet/>
      <dgm:spPr/>
      <dgm:t>
        <a:bodyPr/>
        <a:lstStyle/>
        <a:p>
          <a:endParaRPr lang="en-US"/>
        </a:p>
      </dgm:t>
    </dgm:pt>
    <dgm:pt modelId="{2AB529A8-094A-45D0-9A79-DC49F932E5D7}" type="sibTrans" cxnId="{942986E5-EA1C-4B8A-BF5B-CFC2B5ECEE36}">
      <dgm:prSet/>
      <dgm:spPr/>
      <dgm:t>
        <a:bodyPr/>
        <a:lstStyle/>
        <a:p>
          <a:endParaRPr lang="en-US"/>
        </a:p>
      </dgm:t>
    </dgm:pt>
    <dgm:pt modelId="{102E1E06-0711-4A25-BD62-F9FBCB5BBD82}">
      <dgm:prSet/>
      <dgm:spPr/>
      <dgm:t>
        <a:bodyPr/>
        <a:lstStyle/>
        <a:p>
          <a:r>
            <a:rPr lang="hr-HR" b="1" u="sng" noProof="0" dirty="0"/>
            <a:t>THIS ISSUE IS EXTREMELY IMPORTANT FOR ALL ONLINE RETAIL COMPANIES</a:t>
          </a:r>
          <a:endParaRPr lang="en-US" b="1" u="sng" noProof="0" dirty="0"/>
        </a:p>
      </dgm:t>
    </dgm:pt>
    <dgm:pt modelId="{03AF5240-C680-44F6-B254-B5D076FAEAEF}" type="parTrans" cxnId="{7A17AA36-BDE7-4E79-9E6E-35037F7F514F}">
      <dgm:prSet/>
      <dgm:spPr/>
    </dgm:pt>
    <dgm:pt modelId="{9881C104-2D0A-4C8F-87CD-D84C751A6077}" type="sibTrans" cxnId="{7A17AA36-BDE7-4E79-9E6E-35037F7F514F}">
      <dgm:prSet/>
      <dgm:spPr/>
    </dgm:pt>
    <dgm:pt modelId="{620E0CFC-93E8-4A53-8763-BD984237D116}" type="pres">
      <dgm:prSet presAssocID="{5015DE24-517C-4DA8-9404-4F4FBC94D747}" presName="vert0" presStyleCnt="0">
        <dgm:presLayoutVars>
          <dgm:dir/>
          <dgm:animOne val="branch"/>
          <dgm:animLvl val="lvl"/>
        </dgm:presLayoutVars>
      </dgm:prSet>
      <dgm:spPr/>
    </dgm:pt>
    <dgm:pt modelId="{2C821C58-4515-40D9-A20D-B5EECC81D768}" type="pres">
      <dgm:prSet presAssocID="{C4860678-86A7-48EF-ABF7-C4032A94799C}" presName="thickLine" presStyleLbl="alignNode1" presStyleIdx="0" presStyleCnt="6"/>
      <dgm:spPr/>
    </dgm:pt>
    <dgm:pt modelId="{DBB8EF1F-ECCF-4AA6-89F4-1248490C3A62}" type="pres">
      <dgm:prSet presAssocID="{C4860678-86A7-48EF-ABF7-C4032A94799C}" presName="horz1" presStyleCnt="0"/>
      <dgm:spPr/>
    </dgm:pt>
    <dgm:pt modelId="{78402916-11CB-4C65-8D24-FBF1DF3FD560}" type="pres">
      <dgm:prSet presAssocID="{C4860678-86A7-48EF-ABF7-C4032A94799C}" presName="tx1" presStyleLbl="revTx" presStyleIdx="0" presStyleCnt="6"/>
      <dgm:spPr/>
    </dgm:pt>
    <dgm:pt modelId="{3BFB720F-01CE-43F7-B8A5-5BEDA04CDE65}" type="pres">
      <dgm:prSet presAssocID="{C4860678-86A7-48EF-ABF7-C4032A94799C}" presName="vert1" presStyleCnt="0"/>
      <dgm:spPr/>
    </dgm:pt>
    <dgm:pt modelId="{3D3026C8-B3C9-451C-9140-779BFA697AA7}" type="pres">
      <dgm:prSet presAssocID="{0726B730-7710-4332-9B72-CB8076CE3F0C}" presName="thickLine" presStyleLbl="alignNode1" presStyleIdx="1" presStyleCnt="6"/>
      <dgm:spPr/>
    </dgm:pt>
    <dgm:pt modelId="{51D4345E-C0BC-4E1B-A15C-3F2C5DC4182A}" type="pres">
      <dgm:prSet presAssocID="{0726B730-7710-4332-9B72-CB8076CE3F0C}" presName="horz1" presStyleCnt="0"/>
      <dgm:spPr/>
    </dgm:pt>
    <dgm:pt modelId="{9DCE75B2-8F40-44F3-BDD2-71061BD57C33}" type="pres">
      <dgm:prSet presAssocID="{0726B730-7710-4332-9B72-CB8076CE3F0C}" presName="tx1" presStyleLbl="revTx" presStyleIdx="1" presStyleCnt="6"/>
      <dgm:spPr/>
    </dgm:pt>
    <dgm:pt modelId="{30527097-FE66-4EE1-9797-6F6C502FFEEA}" type="pres">
      <dgm:prSet presAssocID="{0726B730-7710-4332-9B72-CB8076CE3F0C}" presName="vert1" presStyleCnt="0"/>
      <dgm:spPr/>
    </dgm:pt>
    <dgm:pt modelId="{CF3FEE39-126A-4D8C-B4F0-EDE54ACE546A}" type="pres">
      <dgm:prSet presAssocID="{63F1D5E4-0D2D-4512-A9B3-6B66ACE6980B}" presName="thickLine" presStyleLbl="alignNode1" presStyleIdx="2" presStyleCnt="6"/>
      <dgm:spPr/>
    </dgm:pt>
    <dgm:pt modelId="{BCDC380D-E6CB-44B4-83CD-C39066D0CEDB}" type="pres">
      <dgm:prSet presAssocID="{63F1D5E4-0D2D-4512-A9B3-6B66ACE6980B}" presName="horz1" presStyleCnt="0"/>
      <dgm:spPr/>
    </dgm:pt>
    <dgm:pt modelId="{03D786EC-5A2A-44C3-ACD2-B58A79ECC2B2}" type="pres">
      <dgm:prSet presAssocID="{63F1D5E4-0D2D-4512-A9B3-6B66ACE6980B}" presName="tx1" presStyleLbl="revTx" presStyleIdx="2" presStyleCnt="6"/>
      <dgm:spPr/>
    </dgm:pt>
    <dgm:pt modelId="{527EA414-98A4-4C70-964D-7EBCBC78A39D}" type="pres">
      <dgm:prSet presAssocID="{63F1D5E4-0D2D-4512-A9B3-6B66ACE6980B}" presName="vert1" presStyleCnt="0"/>
      <dgm:spPr/>
    </dgm:pt>
    <dgm:pt modelId="{D56D223A-FADF-402E-A1FD-42D1A7262D79}" type="pres">
      <dgm:prSet presAssocID="{B50C3DBA-A288-4653-B8B1-95F50DE66F11}" presName="thickLine" presStyleLbl="alignNode1" presStyleIdx="3" presStyleCnt="6"/>
      <dgm:spPr/>
    </dgm:pt>
    <dgm:pt modelId="{CA7DB25C-238F-419C-9AED-B7A7BB548A53}" type="pres">
      <dgm:prSet presAssocID="{B50C3DBA-A288-4653-B8B1-95F50DE66F11}" presName="horz1" presStyleCnt="0"/>
      <dgm:spPr/>
    </dgm:pt>
    <dgm:pt modelId="{C2D2EDB4-8117-4865-8606-DFE38ECBC338}" type="pres">
      <dgm:prSet presAssocID="{B50C3DBA-A288-4653-B8B1-95F50DE66F11}" presName="tx1" presStyleLbl="revTx" presStyleIdx="3" presStyleCnt="6"/>
      <dgm:spPr/>
    </dgm:pt>
    <dgm:pt modelId="{53BDFD30-E596-478A-9178-73E08BA1773C}" type="pres">
      <dgm:prSet presAssocID="{B50C3DBA-A288-4653-B8B1-95F50DE66F11}" presName="vert1" presStyleCnt="0"/>
      <dgm:spPr/>
    </dgm:pt>
    <dgm:pt modelId="{F21BA0C3-6B66-4B5A-888B-33F8D38738C9}" type="pres">
      <dgm:prSet presAssocID="{68B1620E-95E7-4197-AD1D-9F8A6A29B016}" presName="thickLine" presStyleLbl="alignNode1" presStyleIdx="4" presStyleCnt="6"/>
      <dgm:spPr/>
    </dgm:pt>
    <dgm:pt modelId="{5596AEEE-FEC7-4A5A-B874-1E800AA7B99B}" type="pres">
      <dgm:prSet presAssocID="{68B1620E-95E7-4197-AD1D-9F8A6A29B016}" presName="horz1" presStyleCnt="0"/>
      <dgm:spPr/>
    </dgm:pt>
    <dgm:pt modelId="{CD166714-FE79-4221-BDF7-A743E7365563}" type="pres">
      <dgm:prSet presAssocID="{68B1620E-95E7-4197-AD1D-9F8A6A29B016}" presName="tx1" presStyleLbl="revTx" presStyleIdx="4" presStyleCnt="6"/>
      <dgm:spPr/>
    </dgm:pt>
    <dgm:pt modelId="{67DC86C3-750E-44DC-A579-31CDFE8AB5D3}" type="pres">
      <dgm:prSet presAssocID="{68B1620E-95E7-4197-AD1D-9F8A6A29B016}" presName="vert1" presStyleCnt="0"/>
      <dgm:spPr/>
    </dgm:pt>
    <dgm:pt modelId="{84E418B5-CAA1-4A69-8538-A084184050CB}" type="pres">
      <dgm:prSet presAssocID="{102E1E06-0711-4A25-BD62-F9FBCB5BBD82}" presName="thickLine" presStyleLbl="alignNode1" presStyleIdx="5" presStyleCnt="6"/>
      <dgm:spPr/>
    </dgm:pt>
    <dgm:pt modelId="{ECDE9C54-DF67-480F-967A-C2D6C9F30A21}" type="pres">
      <dgm:prSet presAssocID="{102E1E06-0711-4A25-BD62-F9FBCB5BBD82}" presName="horz1" presStyleCnt="0"/>
      <dgm:spPr/>
    </dgm:pt>
    <dgm:pt modelId="{2449EC90-83AE-4206-8E3C-16B744C7FAC1}" type="pres">
      <dgm:prSet presAssocID="{102E1E06-0711-4A25-BD62-F9FBCB5BBD82}" presName="tx1" presStyleLbl="revTx" presStyleIdx="5" presStyleCnt="6"/>
      <dgm:spPr/>
    </dgm:pt>
    <dgm:pt modelId="{E721F9C8-C13C-403F-A571-650F39C3DCBF}" type="pres">
      <dgm:prSet presAssocID="{102E1E06-0711-4A25-BD62-F9FBCB5BBD82}" presName="vert1" presStyleCnt="0"/>
      <dgm:spPr/>
    </dgm:pt>
  </dgm:ptLst>
  <dgm:cxnLst>
    <dgm:cxn modelId="{CB4FD501-10D8-4450-AD56-DDCBDF9A00BD}" type="presOf" srcId="{0726B730-7710-4332-9B72-CB8076CE3F0C}" destId="{9DCE75B2-8F40-44F3-BDD2-71061BD57C33}" srcOrd="0" destOrd="0" presId="urn:microsoft.com/office/officeart/2008/layout/LinedList"/>
    <dgm:cxn modelId="{58747A0B-E366-40E4-81B7-CCBFC3E3CDBE}" type="presOf" srcId="{102E1E06-0711-4A25-BD62-F9FBCB5BBD82}" destId="{2449EC90-83AE-4206-8E3C-16B744C7FAC1}" srcOrd="0" destOrd="0" presId="urn:microsoft.com/office/officeart/2008/layout/LinedList"/>
    <dgm:cxn modelId="{D6D9B325-0EB1-45A3-BD1C-196F5F660655}" type="presOf" srcId="{63F1D5E4-0D2D-4512-A9B3-6B66ACE6980B}" destId="{03D786EC-5A2A-44C3-ACD2-B58A79ECC2B2}" srcOrd="0" destOrd="0" presId="urn:microsoft.com/office/officeart/2008/layout/LinedList"/>
    <dgm:cxn modelId="{733D2030-27AD-4A3E-BC8D-0076975E5D58}" srcId="{5015DE24-517C-4DA8-9404-4F4FBC94D747}" destId="{C4860678-86A7-48EF-ABF7-C4032A94799C}" srcOrd="0" destOrd="0" parTransId="{E1AC8C4B-9C8D-472B-8E03-29A66C664ED1}" sibTransId="{BF00ACEC-B4A2-4374-9B5D-AF2FBC05DEDD}"/>
    <dgm:cxn modelId="{7A17AA36-BDE7-4E79-9E6E-35037F7F514F}" srcId="{5015DE24-517C-4DA8-9404-4F4FBC94D747}" destId="{102E1E06-0711-4A25-BD62-F9FBCB5BBD82}" srcOrd="5" destOrd="0" parTransId="{03AF5240-C680-44F6-B254-B5D076FAEAEF}" sibTransId="{9881C104-2D0A-4C8F-87CD-D84C751A6077}"/>
    <dgm:cxn modelId="{DD524873-BC07-47EE-A8E2-A8B72F4D766C}" srcId="{5015DE24-517C-4DA8-9404-4F4FBC94D747}" destId="{B50C3DBA-A288-4653-B8B1-95F50DE66F11}" srcOrd="3" destOrd="0" parTransId="{9EBF6610-B3A0-4249-99A5-DA14BD9CA60A}" sibTransId="{330BCD39-675F-48B5-81DE-74977B4C2574}"/>
    <dgm:cxn modelId="{0EB3A855-A22E-4577-835C-7D247D6227BC}" srcId="{5015DE24-517C-4DA8-9404-4F4FBC94D747}" destId="{0726B730-7710-4332-9B72-CB8076CE3F0C}" srcOrd="1" destOrd="0" parTransId="{48DA67C0-3FB5-4E4F-9367-6FD0F078CF8F}" sibTransId="{68B40B4F-ABD3-4C81-BA9E-7118762D751E}"/>
    <dgm:cxn modelId="{8932965A-8F04-4FF6-B5B9-377DEC457CBF}" type="presOf" srcId="{C4860678-86A7-48EF-ABF7-C4032A94799C}" destId="{78402916-11CB-4C65-8D24-FBF1DF3FD560}" srcOrd="0" destOrd="0" presId="urn:microsoft.com/office/officeart/2008/layout/LinedList"/>
    <dgm:cxn modelId="{90CB1081-344D-4157-98F0-DE503F8012BE}" type="presOf" srcId="{68B1620E-95E7-4197-AD1D-9F8A6A29B016}" destId="{CD166714-FE79-4221-BDF7-A743E7365563}" srcOrd="0" destOrd="0" presId="urn:microsoft.com/office/officeart/2008/layout/LinedList"/>
    <dgm:cxn modelId="{6889588E-2385-479E-819B-16C29FB1A627}" srcId="{5015DE24-517C-4DA8-9404-4F4FBC94D747}" destId="{63F1D5E4-0D2D-4512-A9B3-6B66ACE6980B}" srcOrd="2" destOrd="0" parTransId="{6BC0E05C-DA84-4704-ABE1-0E4A0944A9C7}" sibTransId="{8C978931-E18D-4C3C-B5DE-D9AAE4BAD1A8}"/>
    <dgm:cxn modelId="{EA9B8AA2-408B-41A2-B64C-51DFB7F8EEF6}" type="presOf" srcId="{B50C3DBA-A288-4653-B8B1-95F50DE66F11}" destId="{C2D2EDB4-8117-4865-8606-DFE38ECBC338}" srcOrd="0" destOrd="0" presId="urn:microsoft.com/office/officeart/2008/layout/LinedList"/>
    <dgm:cxn modelId="{B73406D6-7112-4DCA-8BCA-09D33564F74D}" type="presOf" srcId="{5015DE24-517C-4DA8-9404-4F4FBC94D747}" destId="{620E0CFC-93E8-4A53-8763-BD984237D116}" srcOrd="0" destOrd="0" presId="urn:microsoft.com/office/officeart/2008/layout/LinedList"/>
    <dgm:cxn modelId="{942986E5-EA1C-4B8A-BF5B-CFC2B5ECEE36}" srcId="{5015DE24-517C-4DA8-9404-4F4FBC94D747}" destId="{68B1620E-95E7-4197-AD1D-9F8A6A29B016}" srcOrd="4" destOrd="0" parTransId="{0EFFA0A5-7E84-40D9-832F-E4E92726AF9E}" sibTransId="{2AB529A8-094A-45D0-9A79-DC49F932E5D7}"/>
    <dgm:cxn modelId="{C3205067-5D85-4DA8-B005-D4329340B1D1}" type="presParOf" srcId="{620E0CFC-93E8-4A53-8763-BD984237D116}" destId="{2C821C58-4515-40D9-A20D-B5EECC81D768}" srcOrd="0" destOrd="0" presId="urn:microsoft.com/office/officeart/2008/layout/LinedList"/>
    <dgm:cxn modelId="{3C019A3D-E02C-46C4-B361-DE6642D3E216}" type="presParOf" srcId="{620E0CFC-93E8-4A53-8763-BD984237D116}" destId="{DBB8EF1F-ECCF-4AA6-89F4-1248490C3A62}" srcOrd="1" destOrd="0" presId="urn:microsoft.com/office/officeart/2008/layout/LinedList"/>
    <dgm:cxn modelId="{4559EE77-31CA-4F03-97B5-36CC8E2A011A}" type="presParOf" srcId="{DBB8EF1F-ECCF-4AA6-89F4-1248490C3A62}" destId="{78402916-11CB-4C65-8D24-FBF1DF3FD560}" srcOrd="0" destOrd="0" presId="urn:microsoft.com/office/officeart/2008/layout/LinedList"/>
    <dgm:cxn modelId="{C3E57265-3604-47A3-8B06-98B06F4DF26B}" type="presParOf" srcId="{DBB8EF1F-ECCF-4AA6-89F4-1248490C3A62}" destId="{3BFB720F-01CE-43F7-B8A5-5BEDA04CDE65}" srcOrd="1" destOrd="0" presId="urn:microsoft.com/office/officeart/2008/layout/LinedList"/>
    <dgm:cxn modelId="{94B33112-DB87-4D57-8F13-2E0B56CDA22C}" type="presParOf" srcId="{620E0CFC-93E8-4A53-8763-BD984237D116}" destId="{3D3026C8-B3C9-451C-9140-779BFA697AA7}" srcOrd="2" destOrd="0" presId="urn:microsoft.com/office/officeart/2008/layout/LinedList"/>
    <dgm:cxn modelId="{D31DBC36-1846-4BF0-878C-F44D3A0823C5}" type="presParOf" srcId="{620E0CFC-93E8-4A53-8763-BD984237D116}" destId="{51D4345E-C0BC-4E1B-A15C-3F2C5DC4182A}" srcOrd="3" destOrd="0" presId="urn:microsoft.com/office/officeart/2008/layout/LinedList"/>
    <dgm:cxn modelId="{6B552F80-47A4-4F18-819C-49ABB75687FF}" type="presParOf" srcId="{51D4345E-C0BC-4E1B-A15C-3F2C5DC4182A}" destId="{9DCE75B2-8F40-44F3-BDD2-71061BD57C33}" srcOrd="0" destOrd="0" presId="urn:microsoft.com/office/officeart/2008/layout/LinedList"/>
    <dgm:cxn modelId="{FEB39C56-0859-4D48-9F6F-E96653DFD24E}" type="presParOf" srcId="{51D4345E-C0BC-4E1B-A15C-3F2C5DC4182A}" destId="{30527097-FE66-4EE1-9797-6F6C502FFEEA}" srcOrd="1" destOrd="0" presId="urn:microsoft.com/office/officeart/2008/layout/LinedList"/>
    <dgm:cxn modelId="{BD7441BD-C7CA-4B9A-9403-0533716B4E9C}" type="presParOf" srcId="{620E0CFC-93E8-4A53-8763-BD984237D116}" destId="{CF3FEE39-126A-4D8C-B4F0-EDE54ACE546A}" srcOrd="4" destOrd="0" presId="urn:microsoft.com/office/officeart/2008/layout/LinedList"/>
    <dgm:cxn modelId="{E6F17ABB-C6FF-4F49-A2AD-F8553CB995CB}" type="presParOf" srcId="{620E0CFC-93E8-4A53-8763-BD984237D116}" destId="{BCDC380D-E6CB-44B4-83CD-C39066D0CEDB}" srcOrd="5" destOrd="0" presId="urn:microsoft.com/office/officeart/2008/layout/LinedList"/>
    <dgm:cxn modelId="{F92DC095-A331-4BD6-AA36-BDCA281EA86A}" type="presParOf" srcId="{BCDC380D-E6CB-44B4-83CD-C39066D0CEDB}" destId="{03D786EC-5A2A-44C3-ACD2-B58A79ECC2B2}" srcOrd="0" destOrd="0" presId="urn:microsoft.com/office/officeart/2008/layout/LinedList"/>
    <dgm:cxn modelId="{A160FF4A-3341-4497-AB60-F7677541E7E0}" type="presParOf" srcId="{BCDC380D-E6CB-44B4-83CD-C39066D0CEDB}" destId="{527EA414-98A4-4C70-964D-7EBCBC78A39D}" srcOrd="1" destOrd="0" presId="urn:microsoft.com/office/officeart/2008/layout/LinedList"/>
    <dgm:cxn modelId="{B73927FA-6637-4CA5-92DA-E804FFC84E41}" type="presParOf" srcId="{620E0CFC-93E8-4A53-8763-BD984237D116}" destId="{D56D223A-FADF-402E-A1FD-42D1A7262D79}" srcOrd="6" destOrd="0" presId="urn:microsoft.com/office/officeart/2008/layout/LinedList"/>
    <dgm:cxn modelId="{6C8AE5E3-A66E-4947-9E17-AF4157B7DDF3}" type="presParOf" srcId="{620E0CFC-93E8-4A53-8763-BD984237D116}" destId="{CA7DB25C-238F-419C-9AED-B7A7BB548A53}" srcOrd="7" destOrd="0" presId="urn:microsoft.com/office/officeart/2008/layout/LinedList"/>
    <dgm:cxn modelId="{1D7303AA-A73D-4548-AAD6-D853BDA3BE2D}" type="presParOf" srcId="{CA7DB25C-238F-419C-9AED-B7A7BB548A53}" destId="{C2D2EDB4-8117-4865-8606-DFE38ECBC338}" srcOrd="0" destOrd="0" presId="urn:microsoft.com/office/officeart/2008/layout/LinedList"/>
    <dgm:cxn modelId="{3ACF53D0-A2B4-4CFF-8188-E8962753F8FC}" type="presParOf" srcId="{CA7DB25C-238F-419C-9AED-B7A7BB548A53}" destId="{53BDFD30-E596-478A-9178-73E08BA1773C}" srcOrd="1" destOrd="0" presId="urn:microsoft.com/office/officeart/2008/layout/LinedList"/>
    <dgm:cxn modelId="{7C63F1C7-223B-4B5C-BCE7-93033C6C6908}" type="presParOf" srcId="{620E0CFC-93E8-4A53-8763-BD984237D116}" destId="{F21BA0C3-6B66-4B5A-888B-33F8D38738C9}" srcOrd="8" destOrd="0" presId="urn:microsoft.com/office/officeart/2008/layout/LinedList"/>
    <dgm:cxn modelId="{A769F92E-4501-453F-95E2-25955AF9864D}" type="presParOf" srcId="{620E0CFC-93E8-4A53-8763-BD984237D116}" destId="{5596AEEE-FEC7-4A5A-B874-1E800AA7B99B}" srcOrd="9" destOrd="0" presId="urn:microsoft.com/office/officeart/2008/layout/LinedList"/>
    <dgm:cxn modelId="{BE5F10B7-0B82-4F50-ADE6-447E4A75D83F}" type="presParOf" srcId="{5596AEEE-FEC7-4A5A-B874-1E800AA7B99B}" destId="{CD166714-FE79-4221-BDF7-A743E7365563}" srcOrd="0" destOrd="0" presId="urn:microsoft.com/office/officeart/2008/layout/LinedList"/>
    <dgm:cxn modelId="{618CAE6F-2104-4148-A28C-675A336FDDD2}" type="presParOf" srcId="{5596AEEE-FEC7-4A5A-B874-1E800AA7B99B}" destId="{67DC86C3-750E-44DC-A579-31CDFE8AB5D3}" srcOrd="1" destOrd="0" presId="urn:microsoft.com/office/officeart/2008/layout/LinedList"/>
    <dgm:cxn modelId="{CDDAFF3E-5504-4C3C-85FC-582AD61E5CBC}" type="presParOf" srcId="{620E0CFC-93E8-4A53-8763-BD984237D116}" destId="{84E418B5-CAA1-4A69-8538-A084184050CB}" srcOrd="10" destOrd="0" presId="urn:microsoft.com/office/officeart/2008/layout/LinedList"/>
    <dgm:cxn modelId="{4BB5180B-65A3-488B-A84F-A8A15174B262}" type="presParOf" srcId="{620E0CFC-93E8-4A53-8763-BD984237D116}" destId="{ECDE9C54-DF67-480F-967A-C2D6C9F30A21}" srcOrd="11" destOrd="0" presId="urn:microsoft.com/office/officeart/2008/layout/LinedList"/>
    <dgm:cxn modelId="{E6FBA315-9A28-4BE8-95D5-7950C9E838E8}" type="presParOf" srcId="{ECDE9C54-DF67-480F-967A-C2D6C9F30A21}" destId="{2449EC90-83AE-4206-8E3C-16B744C7FAC1}" srcOrd="0" destOrd="0" presId="urn:microsoft.com/office/officeart/2008/layout/LinedList"/>
    <dgm:cxn modelId="{D68977FC-4BD1-42B8-8E81-85A7EA91EFF1}" type="presParOf" srcId="{ECDE9C54-DF67-480F-967A-C2D6C9F30A21}" destId="{E721F9C8-C13C-403F-A571-650F39C3DCB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15DE24-517C-4DA8-9404-4F4FBC94D747}" type="doc">
      <dgm:prSet loTypeId="urn:microsoft.com/office/officeart/2016/7/layout/RepeatingBendingProcessNew" loCatId="process" qsTypeId="urn:microsoft.com/office/officeart/2005/8/quickstyle/simple2" qsCatId="simple" csTypeId="urn:microsoft.com/office/officeart/2005/8/colors/colorful1" csCatId="colorful" phldr="1"/>
      <dgm:spPr/>
      <dgm:t>
        <a:bodyPr/>
        <a:lstStyle/>
        <a:p>
          <a:endParaRPr lang="en-US"/>
        </a:p>
      </dgm:t>
    </dgm:pt>
    <dgm:pt modelId="{C4860678-86A7-48EF-ABF7-C4032A94799C}">
      <dgm:prSet/>
      <dgm:spPr/>
      <dgm:t>
        <a:bodyPr/>
        <a:lstStyle/>
        <a:p>
          <a:pPr algn="ctr"/>
          <a:r>
            <a:rPr lang="en-US" b="1" noProof="0" dirty="0"/>
            <a:t>GETTING DATA</a:t>
          </a:r>
        </a:p>
        <a:p>
          <a:pPr algn="l"/>
          <a:r>
            <a:rPr lang="en-US" noProof="0" dirty="0"/>
            <a:t>Data is available at : </a:t>
          </a:r>
          <a:r>
            <a:rPr lang="en-US" noProof="0" dirty="0">
              <a:solidFill>
                <a:srgbClr val="FFFF00"/>
              </a:solidFill>
              <a:hlinkClick xmlns:r="http://schemas.openxmlformats.org/officeDocument/2006/relationships" r:id="rId1">
                <a:extLst>
                  <a:ext uri="{A12FA001-AC4F-418D-AE19-62706E023703}">
                    <ahyp:hlinkClr xmlns:ahyp="http://schemas.microsoft.com/office/drawing/2018/hyperlinkcolor" val="tx"/>
                  </a:ext>
                </a:extLst>
              </a:hlinkClick>
            </a:rPr>
            <a:t>UCI Machine Learning Repository</a:t>
          </a:r>
          <a:endParaRPr lang="en-US" noProof="0" dirty="0">
            <a:solidFill>
              <a:srgbClr val="FFFF00"/>
            </a:solidFill>
          </a:endParaRPr>
        </a:p>
      </dgm:t>
    </dgm:pt>
    <dgm:pt modelId="{E1AC8C4B-9C8D-472B-8E03-29A66C664ED1}" type="parTrans" cxnId="{733D2030-27AD-4A3E-BC8D-0076975E5D58}">
      <dgm:prSet/>
      <dgm:spPr/>
      <dgm:t>
        <a:bodyPr/>
        <a:lstStyle/>
        <a:p>
          <a:endParaRPr lang="en-US"/>
        </a:p>
      </dgm:t>
    </dgm:pt>
    <dgm:pt modelId="{BF00ACEC-B4A2-4374-9B5D-AF2FBC05DEDD}" type="sibTrans" cxnId="{733D2030-27AD-4A3E-BC8D-0076975E5D58}">
      <dgm:prSet/>
      <dgm:spPr/>
      <dgm:t>
        <a:bodyPr/>
        <a:lstStyle/>
        <a:p>
          <a:endParaRPr lang="en-US" dirty="0"/>
        </a:p>
      </dgm:t>
    </dgm:pt>
    <dgm:pt modelId="{0726B730-7710-4332-9B72-CB8076CE3F0C}">
      <dgm:prSet custT="1"/>
      <dgm:spPr/>
      <dgm:t>
        <a:bodyPr/>
        <a:lstStyle/>
        <a:p>
          <a:pPr algn="ctr"/>
          <a:r>
            <a:rPr lang="en-US" sz="1200" b="1" dirty="0">
              <a:solidFill>
                <a:schemeClr val="tx1">
                  <a:lumMod val="75000"/>
                  <a:lumOff val="25000"/>
                </a:schemeClr>
              </a:solidFill>
            </a:rPr>
            <a:t>RAW VARIABLES:</a:t>
          </a:r>
        </a:p>
        <a:p>
          <a:pPr algn="l"/>
          <a:r>
            <a:rPr lang="en-US" sz="600" u="sng" noProof="0" dirty="0" err="1">
              <a:solidFill>
                <a:schemeClr val="tx1">
                  <a:lumMod val="75000"/>
                  <a:lumOff val="25000"/>
                </a:schemeClr>
              </a:solidFill>
            </a:rPr>
            <a:t>InvoiceNo</a:t>
          </a:r>
          <a:r>
            <a:rPr lang="en-US" sz="600" noProof="0" dirty="0">
              <a:solidFill>
                <a:schemeClr val="tx1">
                  <a:lumMod val="75000"/>
                  <a:lumOff val="25000"/>
                </a:schemeClr>
              </a:solidFill>
            </a:rPr>
            <a:t>: Invoice number. Nominal, a 6-digit integral number uniquely assigned to each transaction. If this code starts with letter 'c', it indicates a cancellation. </a:t>
          </a:r>
          <a:br>
            <a:rPr lang="en-US" sz="600" noProof="0" dirty="0">
              <a:solidFill>
                <a:schemeClr val="tx1">
                  <a:lumMod val="75000"/>
                  <a:lumOff val="25000"/>
                </a:schemeClr>
              </a:solidFill>
            </a:rPr>
          </a:br>
          <a:r>
            <a:rPr lang="en-US" sz="600" u="sng" noProof="0" dirty="0" err="1">
              <a:solidFill>
                <a:schemeClr val="tx1">
                  <a:lumMod val="75000"/>
                  <a:lumOff val="25000"/>
                </a:schemeClr>
              </a:solidFill>
            </a:rPr>
            <a:t>StockCode</a:t>
          </a:r>
          <a:r>
            <a:rPr lang="en-US" sz="600" noProof="0" dirty="0">
              <a:solidFill>
                <a:schemeClr val="tx1">
                  <a:lumMod val="75000"/>
                  <a:lumOff val="25000"/>
                </a:schemeClr>
              </a:solidFill>
            </a:rPr>
            <a:t>: Product (item) code. Nominal, a 5-digit integral number uniquely assigned to each distinct product. </a:t>
          </a:r>
          <a:br>
            <a:rPr lang="en-US" sz="600" noProof="0" dirty="0">
              <a:solidFill>
                <a:schemeClr val="tx1">
                  <a:lumMod val="75000"/>
                  <a:lumOff val="25000"/>
                </a:schemeClr>
              </a:solidFill>
            </a:rPr>
          </a:br>
          <a:r>
            <a:rPr lang="en-US" sz="600" u="sng" noProof="0" dirty="0">
              <a:solidFill>
                <a:schemeClr val="tx1">
                  <a:lumMod val="75000"/>
                  <a:lumOff val="25000"/>
                </a:schemeClr>
              </a:solidFill>
            </a:rPr>
            <a:t>Description</a:t>
          </a:r>
          <a:r>
            <a:rPr lang="en-US" sz="600" noProof="0" dirty="0">
              <a:solidFill>
                <a:schemeClr val="tx1">
                  <a:lumMod val="75000"/>
                  <a:lumOff val="25000"/>
                </a:schemeClr>
              </a:solidFill>
            </a:rPr>
            <a:t>: Product (item) name. Nominal. </a:t>
          </a:r>
          <a:br>
            <a:rPr lang="en-US" sz="600" noProof="0" dirty="0">
              <a:solidFill>
                <a:schemeClr val="tx1">
                  <a:lumMod val="75000"/>
                  <a:lumOff val="25000"/>
                </a:schemeClr>
              </a:solidFill>
            </a:rPr>
          </a:br>
          <a:r>
            <a:rPr lang="en-US" sz="600" u="sng" noProof="0" dirty="0">
              <a:solidFill>
                <a:schemeClr val="tx1">
                  <a:lumMod val="75000"/>
                  <a:lumOff val="25000"/>
                </a:schemeClr>
              </a:solidFill>
            </a:rPr>
            <a:t>Quantity</a:t>
          </a:r>
          <a:r>
            <a:rPr lang="en-US" sz="600" noProof="0" dirty="0">
              <a:solidFill>
                <a:schemeClr val="tx1">
                  <a:lumMod val="75000"/>
                  <a:lumOff val="25000"/>
                </a:schemeClr>
              </a:solidFill>
            </a:rPr>
            <a:t>: The quantities of each product (item) per transaction. Numeric. </a:t>
          </a:r>
          <a:br>
            <a:rPr lang="en-US" sz="600" noProof="0" dirty="0">
              <a:solidFill>
                <a:schemeClr val="tx1">
                  <a:lumMod val="75000"/>
                  <a:lumOff val="25000"/>
                </a:schemeClr>
              </a:solidFill>
            </a:rPr>
          </a:br>
          <a:r>
            <a:rPr lang="en-US" sz="600" u="sng" noProof="0" dirty="0" err="1">
              <a:solidFill>
                <a:schemeClr val="tx1">
                  <a:lumMod val="75000"/>
                  <a:lumOff val="25000"/>
                </a:schemeClr>
              </a:solidFill>
            </a:rPr>
            <a:t>InvoiceDate</a:t>
          </a:r>
          <a:r>
            <a:rPr lang="en-US" sz="600" noProof="0" dirty="0">
              <a:solidFill>
                <a:schemeClr val="tx1">
                  <a:lumMod val="75000"/>
                  <a:lumOff val="25000"/>
                </a:schemeClr>
              </a:solidFill>
            </a:rPr>
            <a:t>: </a:t>
          </a:r>
          <a:r>
            <a:rPr lang="en-US" sz="600" noProof="0" dirty="0" err="1">
              <a:solidFill>
                <a:schemeClr val="tx1">
                  <a:lumMod val="75000"/>
                  <a:lumOff val="25000"/>
                </a:schemeClr>
              </a:solidFill>
            </a:rPr>
            <a:t>Invice</a:t>
          </a:r>
          <a:r>
            <a:rPr lang="en-US" sz="600" noProof="0" dirty="0">
              <a:solidFill>
                <a:schemeClr val="tx1">
                  <a:lumMod val="75000"/>
                  <a:lumOff val="25000"/>
                </a:schemeClr>
              </a:solidFill>
            </a:rPr>
            <a:t> Date and time. Numeric, the day and time when each transaction was generated. </a:t>
          </a:r>
          <a:br>
            <a:rPr lang="en-US" sz="600" noProof="0" dirty="0">
              <a:solidFill>
                <a:schemeClr val="tx1">
                  <a:lumMod val="75000"/>
                  <a:lumOff val="25000"/>
                </a:schemeClr>
              </a:solidFill>
            </a:rPr>
          </a:br>
          <a:r>
            <a:rPr lang="en-US" sz="600" u="sng" noProof="0" dirty="0" err="1">
              <a:solidFill>
                <a:schemeClr val="tx1">
                  <a:lumMod val="75000"/>
                  <a:lumOff val="25000"/>
                </a:schemeClr>
              </a:solidFill>
            </a:rPr>
            <a:t>UnitPrice</a:t>
          </a:r>
          <a:r>
            <a:rPr lang="en-US" sz="600" noProof="0" dirty="0">
              <a:solidFill>
                <a:schemeClr val="tx1">
                  <a:lumMod val="75000"/>
                  <a:lumOff val="25000"/>
                </a:schemeClr>
              </a:solidFill>
            </a:rPr>
            <a:t>: Unit price. Numeric, Product price per unit in sterling. </a:t>
          </a:r>
          <a:br>
            <a:rPr lang="en-US" sz="600" noProof="0" dirty="0">
              <a:solidFill>
                <a:schemeClr val="tx1">
                  <a:lumMod val="75000"/>
                  <a:lumOff val="25000"/>
                </a:schemeClr>
              </a:solidFill>
            </a:rPr>
          </a:br>
          <a:r>
            <a:rPr lang="en-US" sz="600" u="sng" noProof="0" dirty="0" err="1">
              <a:solidFill>
                <a:schemeClr val="tx1">
                  <a:lumMod val="75000"/>
                  <a:lumOff val="25000"/>
                </a:schemeClr>
              </a:solidFill>
            </a:rPr>
            <a:t>CustomerID</a:t>
          </a:r>
          <a:r>
            <a:rPr lang="en-US" sz="600" noProof="0" dirty="0">
              <a:solidFill>
                <a:schemeClr val="tx1">
                  <a:lumMod val="75000"/>
                  <a:lumOff val="25000"/>
                </a:schemeClr>
              </a:solidFill>
            </a:rPr>
            <a:t>: Customer number. Nominal, a 5-digit integral number uniquely assigned to each customer. </a:t>
          </a:r>
          <a:br>
            <a:rPr lang="en-US" sz="600" noProof="0" dirty="0">
              <a:solidFill>
                <a:schemeClr val="tx1">
                  <a:lumMod val="75000"/>
                  <a:lumOff val="25000"/>
                </a:schemeClr>
              </a:solidFill>
            </a:rPr>
          </a:br>
          <a:r>
            <a:rPr lang="en-US" sz="600" u="sng" noProof="0" dirty="0">
              <a:solidFill>
                <a:schemeClr val="tx1">
                  <a:lumMod val="75000"/>
                  <a:lumOff val="25000"/>
                </a:schemeClr>
              </a:solidFill>
            </a:rPr>
            <a:t>Country</a:t>
          </a:r>
          <a:r>
            <a:rPr lang="en-US" sz="600" noProof="0" dirty="0">
              <a:solidFill>
                <a:schemeClr val="tx1">
                  <a:lumMod val="75000"/>
                  <a:lumOff val="25000"/>
                </a:schemeClr>
              </a:solidFill>
            </a:rPr>
            <a:t>: Country name. Nominal, the name of the country where each customer resides.</a:t>
          </a:r>
          <a:endParaRPr lang="en-US" sz="600" noProof="0" dirty="0"/>
        </a:p>
      </dgm:t>
    </dgm:pt>
    <dgm:pt modelId="{48DA67C0-3FB5-4E4F-9367-6FD0F078CF8F}" type="parTrans" cxnId="{0EB3A855-A22E-4577-835C-7D247D6227BC}">
      <dgm:prSet/>
      <dgm:spPr/>
      <dgm:t>
        <a:bodyPr/>
        <a:lstStyle/>
        <a:p>
          <a:endParaRPr lang="en-US"/>
        </a:p>
      </dgm:t>
    </dgm:pt>
    <dgm:pt modelId="{68B40B4F-ABD3-4C81-BA9E-7118762D751E}" type="sibTrans" cxnId="{0EB3A855-A22E-4577-835C-7D247D6227BC}">
      <dgm:prSet/>
      <dgm:spPr/>
      <dgm:t>
        <a:bodyPr/>
        <a:lstStyle/>
        <a:p>
          <a:endParaRPr lang="en-US" dirty="0"/>
        </a:p>
      </dgm:t>
    </dgm:pt>
    <dgm:pt modelId="{63F1D5E4-0D2D-4512-A9B3-6B66ACE6980B}">
      <dgm:prSet/>
      <dgm:spPr/>
      <dgm:t>
        <a:bodyPr/>
        <a:lstStyle/>
        <a:p>
          <a:pPr algn="ctr"/>
          <a:r>
            <a:rPr lang="en-US" b="1" dirty="0">
              <a:solidFill>
                <a:schemeClr val="tx1">
                  <a:lumMod val="75000"/>
                  <a:lumOff val="25000"/>
                </a:schemeClr>
              </a:solidFill>
            </a:rPr>
            <a:t>DATA PREPROCESSING:</a:t>
          </a:r>
        </a:p>
        <a:p>
          <a:pPr algn="l"/>
          <a:r>
            <a:rPr lang="en-US" b="0" noProof="0" dirty="0">
              <a:solidFill>
                <a:schemeClr val="tx1">
                  <a:lumMod val="75000"/>
                  <a:lumOff val="25000"/>
                </a:schemeClr>
              </a:solidFill>
            </a:rPr>
            <a:t>Data was preprocessed by removing missing values, factorizing strings and decomposing date into day, month and year. More preprocessing was done based on analysis we were doing.</a:t>
          </a:r>
          <a:endParaRPr lang="en-US" b="0" noProof="0" dirty="0"/>
        </a:p>
      </dgm:t>
    </dgm:pt>
    <dgm:pt modelId="{6BC0E05C-DA84-4704-ABE1-0E4A0944A9C7}" type="parTrans" cxnId="{6889588E-2385-479E-819B-16C29FB1A627}">
      <dgm:prSet/>
      <dgm:spPr/>
      <dgm:t>
        <a:bodyPr/>
        <a:lstStyle/>
        <a:p>
          <a:endParaRPr lang="en-US"/>
        </a:p>
      </dgm:t>
    </dgm:pt>
    <dgm:pt modelId="{8C978931-E18D-4C3C-B5DE-D9AAE4BAD1A8}" type="sibTrans" cxnId="{6889588E-2385-479E-819B-16C29FB1A627}">
      <dgm:prSet/>
      <dgm:spPr/>
      <dgm:t>
        <a:bodyPr/>
        <a:lstStyle/>
        <a:p>
          <a:endParaRPr lang="en-US" dirty="0"/>
        </a:p>
      </dgm:t>
    </dgm:pt>
    <dgm:pt modelId="{B50C3DBA-A288-4653-B8B1-95F50DE66F11}">
      <dgm:prSet/>
      <dgm:spPr/>
      <dgm:t>
        <a:bodyPr/>
        <a:lstStyle/>
        <a:p>
          <a:pPr algn="ctr"/>
          <a:r>
            <a:rPr lang="en-US" b="1" dirty="0"/>
            <a:t>EXPLORAT</a:t>
          </a:r>
          <a:r>
            <a:rPr lang="hr-HR" b="1" dirty="0"/>
            <a:t>O</a:t>
          </a:r>
          <a:r>
            <a:rPr lang="en-US" b="1" dirty="0"/>
            <a:t>RY DATA ANALYSIS:</a:t>
          </a:r>
        </a:p>
        <a:p>
          <a:pPr algn="l"/>
          <a:r>
            <a:rPr lang="en-US" noProof="0" dirty="0"/>
            <a:t>In EDA we analyzed how sales change over time, looking for patterns, we analyzed where sales come from and looked which are most profitable and most sold items.</a:t>
          </a:r>
        </a:p>
      </dgm:t>
    </dgm:pt>
    <dgm:pt modelId="{9EBF6610-B3A0-4249-99A5-DA14BD9CA60A}" type="parTrans" cxnId="{DD524873-BC07-47EE-A8E2-A8B72F4D766C}">
      <dgm:prSet/>
      <dgm:spPr/>
      <dgm:t>
        <a:bodyPr/>
        <a:lstStyle/>
        <a:p>
          <a:endParaRPr lang="en-US"/>
        </a:p>
      </dgm:t>
    </dgm:pt>
    <dgm:pt modelId="{330BCD39-675F-48B5-81DE-74977B4C2574}" type="sibTrans" cxnId="{DD524873-BC07-47EE-A8E2-A8B72F4D766C}">
      <dgm:prSet/>
      <dgm:spPr/>
      <dgm:t>
        <a:bodyPr/>
        <a:lstStyle/>
        <a:p>
          <a:endParaRPr lang="en-US" dirty="0"/>
        </a:p>
      </dgm:t>
    </dgm:pt>
    <dgm:pt modelId="{68B1620E-95E7-4197-AD1D-9F8A6A29B016}">
      <dgm:prSet/>
      <dgm:spPr/>
      <dgm:t>
        <a:bodyPr/>
        <a:lstStyle/>
        <a:p>
          <a:pPr algn="ctr"/>
          <a:r>
            <a:rPr lang="en-US" b="1" dirty="0"/>
            <a:t>MARKET BASKET ANALYSIS:</a:t>
          </a:r>
        </a:p>
        <a:p>
          <a:pPr algn="l"/>
          <a:r>
            <a:rPr lang="en-US" noProof="0" dirty="0"/>
            <a:t>We completed MBA using </a:t>
          </a:r>
          <a:r>
            <a:rPr lang="en-US" noProof="0" dirty="0" err="1"/>
            <a:t>apriori</a:t>
          </a:r>
          <a:r>
            <a:rPr lang="en-US" noProof="0" dirty="0"/>
            <a:t> algorithm and observed which items are most frequently bought together and what are customer’s association rules.</a:t>
          </a:r>
        </a:p>
      </dgm:t>
    </dgm:pt>
    <dgm:pt modelId="{0EFFA0A5-7E84-40D9-832F-E4E92726AF9E}" type="parTrans" cxnId="{942986E5-EA1C-4B8A-BF5B-CFC2B5ECEE36}">
      <dgm:prSet/>
      <dgm:spPr/>
      <dgm:t>
        <a:bodyPr/>
        <a:lstStyle/>
        <a:p>
          <a:endParaRPr lang="en-US"/>
        </a:p>
      </dgm:t>
    </dgm:pt>
    <dgm:pt modelId="{2AB529A8-094A-45D0-9A79-DC49F932E5D7}" type="sibTrans" cxnId="{942986E5-EA1C-4B8A-BF5B-CFC2B5ECEE36}">
      <dgm:prSet/>
      <dgm:spPr/>
      <dgm:t>
        <a:bodyPr/>
        <a:lstStyle/>
        <a:p>
          <a:endParaRPr lang="en-US" dirty="0"/>
        </a:p>
      </dgm:t>
    </dgm:pt>
    <dgm:pt modelId="{17E4B792-7541-406D-9982-B718BEED00B8}">
      <dgm:prSet/>
      <dgm:spPr/>
      <dgm:t>
        <a:bodyPr/>
        <a:lstStyle/>
        <a:p>
          <a:pPr algn="ctr"/>
          <a:r>
            <a:rPr lang="en-US" b="1" dirty="0"/>
            <a:t>REPORTING AND CONCLUSIONS:</a:t>
          </a:r>
        </a:p>
        <a:p>
          <a:pPr algn="l"/>
          <a:r>
            <a:rPr lang="en-US" noProof="0" dirty="0"/>
            <a:t>Based on the analyses we have completed, we provided Nexus with informative and concise recommendations on how to implement their own recommender system that groups items frequently brought together.</a:t>
          </a:r>
        </a:p>
      </dgm:t>
    </dgm:pt>
    <dgm:pt modelId="{44638DE8-0112-41B4-AE0C-3FA2A326E3A2}" type="parTrans" cxnId="{BC0DB7AB-4A28-4E67-A99F-DED7BCBFFF27}">
      <dgm:prSet/>
      <dgm:spPr/>
      <dgm:t>
        <a:bodyPr/>
        <a:lstStyle/>
        <a:p>
          <a:endParaRPr lang="en-US"/>
        </a:p>
      </dgm:t>
    </dgm:pt>
    <dgm:pt modelId="{5BBA9F88-2894-4037-B1A8-8C57EFDF1690}" type="sibTrans" cxnId="{BC0DB7AB-4A28-4E67-A99F-DED7BCBFFF27}">
      <dgm:prSet/>
      <dgm:spPr/>
      <dgm:t>
        <a:bodyPr/>
        <a:lstStyle/>
        <a:p>
          <a:endParaRPr lang="en-US"/>
        </a:p>
      </dgm:t>
    </dgm:pt>
    <dgm:pt modelId="{525F6E54-84B6-4D3A-98EA-8F9A3CA675AB}" type="pres">
      <dgm:prSet presAssocID="{5015DE24-517C-4DA8-9404-4F4FBC94D747}" presName="Name0" presStyleCnt="0">
        <dgm:presLayoutVars>
          <dgm:dir/>
          <dgm:resizeHandles val="exact"/>
        </dgm:presLayoutVars>
      </dgm:prSet>
      <dgm:spPr/>
    </dgm:pt>
    <dgm:pt modelId="{AC6B82EF-BB96-4F1E-A489-A106A6ACEA28}" type="pres">
      <dgm:prSet presAssocID="{C4860678-86A7-48EF-ABF7-C4032A94799C}" presName="node" presStyleLbl="node1" presStyleIdx="0" presStyleCnt="6">
        <dgm:presLayoutVars>
          <dgm:bulletEnabled val="1"/>
        </dgm:presLayoutVars>
      </dgm:prSet>
      <dgm:spPr/>
    </dgm:pt>
    <dgm:pt modelId="{7883B298-19AB-4190-9CF0-D7C5E10F4F46}" type="pres">
      <dgm:prSet presAssocID="{BF00ACEC-B4A2-4374-9B5D-AF2FBC05DEDD}" presName="sibTrans" presStyleLbl="sibTrans1D1" presStyleIdx="0" presStyleCnt="5"/>
      <dgm:spPr/>
    </dgm:pt>
    <dgm:pt modelId="{801B4DFF-131A-4759-B29B-B90FC41051B0}" type="pres">
      <dgm:prSet presAssocID="{BF00ACEC-B4A2-4374-9B5D-AF2FBC05DEDD}" presName="connectorText" presStyleLbl="sibTrans1D1" presStyleIdx="0" presStyleCnt="5"/>
      <dgm:spPr/>
    </dgm:pt>
    <dgm:pt modelId="{9BF4271D-A925-4BA3-B379-38ABD3ABEAC9}" type="pres">
      <dgm:prSet presAssocID="{0726B730-7710-4332-9B72-CB8076CE3F0C}" presName="node" presStyleLbl="node1" presStyleIdx="1" presStyleCnt="6">
        <dgm:presLayoutVars>
          <dgm:bulletEnabled val="1"/>
        </dgm:presLayoutVars>
      </dgm:prSet>
      <dgm:spPr/>
    </dgm:pt>
    <dgm:pt modelId="{370BBB3A-DF00-43C9-ADF7-FF43866A19B4}" type="pres">
      <dgm:prSet presAssocID="{68B40B4F-ABD3-4C81-BA9E-7118762D751E}" presName="sibTrans" presStyleLbl="sibTrans1D1" presStyleIdx="1" presStyleCnt="5"/>
      <dgm:spPr/>
    </dgm:pt>
    <dgm:pt modelId="{9652FA1C-6C19-4525-B403-C9BD687D2AD5}" type="pres">
      <dgm:prSet presAssocID="{68B40B4F-ABD3-4C81-BA9E-7118762D751E}" presName="connectorText" presStyleLbl="sibTrans1D1" presStyleIdx="1" presStyleCnt="5"/>
      <dgm:spPr/>
    </dgm:pt>
    <dgm:pt modelId="{D144A976-DE0A-4277-98BD-F1A3E44B37FF}" type="pres">
      <dgm:prSet presAssocID="{63F1D5E4-0D2D-4512-A9B3-6B66ACE6980B}" presName="node" presStyleLbl="node1" presStyleIdx="2" presStyleCnt="6">
        <dgm:presLayoutVars>
          <dgm:bulletEnabled val="1"/>
        </dgm:presLayoutVars>
      </dgm:prSet>
      <dgm:spPr/>
    </dgm:pt>
    <dgm:pt modelId="{6FB22D3A-949D-4568-95EE-1EE4FBE46657}" type="pres">
      <dgm:prSet presAssocID="{8C978931-E18D-4C3C-B5DE-D9AAE4BAD1A8}" presName="sibTrans" presStyleLbl="sibTrans1D1" presStyleIdx="2" presStyleCnt="5"/>
      <dgm:spPr/>
    </dgm:pt>
    <dgm:pt modelId="{2B2E673F-A0FC-4E7E-949E-652F04E8515E}" type="pres">
      <dgm:prSet presAssocID="{8C978931-E18D-4C3C-B5DE-D9AAE4BAD1A8}" presName="connectorText" presStyleLbl="sibTrans1D1" presStyleIdx="2" presStyleCnt="5"/>
      <dgm:spPr/>
    </dgm:pt>
    <dgm:pt modelId="{2396CB09-595D-483B-AB95-21CFD2735C53}" type="pres">
      <dgm:prSet presAssocID="{B50C3DBA-A288-4653-B8B1-95F50DE66F11}" presName="node" presStyleLbl="node1" presStyleIdx="3" presStyleCnt="6">
        <dgm:presLayoutVars>
          <dgm:bulletEnabled val="1"/>
        </dgm:presLayoutVars>
      </dgm:prSet>
      <dgm:spPr/>
    </dgm:pt>
    <dgm:pt modelId="{558D41FB-1FA6-42BC-92A1-5F888F6B99B7}" type="pres">
      <dgm:prSet presAssocID="{330BCD39-675F-48B5-81DE-74977B4C2574}" presName="sibTrans" presStyleLbl="sibTrans1D1" presStyleIdx="3" presStyleCnt="5"/>
      <dgm:spPr/>
    </dgm:pt>
    <dgm:pt modelId="{3B068FA2-96BB-4D21-AC1E-2404BCFDDF2C}" type="pres">
      <dgm:prSet presAssocID="{330BCD39-675F-48B5-81DE-74977B4C2574}" presName="connectorText" presStyleLbl="sibTrans1D1" presStyleIdx="3" presStyleCnt="5"/>
      <dgm:spPr/>
    </dgm:pt>
    <dgm:pt modelId="{B38E0D61-940D-4EC0-8305-167BE1BCE735}" type="pres">
      <dgm:prSet presAssocID="{68B1620E-95E7-4197-AD1D-9F8A6A29B016}" presName="node" presStyleLbl="node1" presStyleIdx="4" presStyleCnt="6">
        <dgm:presLayoutVars>
          <dgm:bulletEnabled val="1"/>
        </dgm:presLayoutVars>
      </dgm:prSet>
      <dgm:spPr/>
    </dgm:pt>
    <dgm:pt modelId="{611C8FEC-7F98-4722-AE38-69BC5B49F08C}" type="pres">
      <dgm:prSet presAssocID="{2AB529A8-094A-45D0-9A79-DC49F932E5D7}" presName="sibTrans" presStyleLbl="sibTrans1D1" presStyleIdx="4" presStyleCnt="5"/>
      <dgm:spPr/>
    </dgm:pt>
    <dgm:pt modelId="{D7913D29-3F5D-4D09-933F-58E6DF4B0697}" type="pres">
      <dgm:prSet presAssocID="{2AB529A8-094A-45D0-9A79-DC49F932E5D7}" presName="connectorText" presStyleLbl="sibTrans1D1" presStyleIdx="4" presStyleCnt="5"/>
      <dgm:spPr/>
    </dgm:pt>
    <dgm:pt modelId="{EBE30A2D-FBD3-41CB-AF89-7B8C157123CE}" type="pres">
      <dgm:prSet presAssocID="{17E4B792-7541-406D-9982-B718BEED00B8}" presName="node" presStyleLbl="node1" presStyleIdx="5" presStyleCnt="6">
        <dgm:presLayoutVars>
          <dgm:bulletEnabled val="1"/>
        </dgm:presLayoutVars>
      </dgm:prSet>
      <dgm:spPr/>
    </dgm:pt>
  </dgm:ptLst>
  <dgm:cxnLst>
    <dgm:cxn modelId="{4846F800-C8D8-4E59-B0ED-A89FE22161EC}" type="presOf" srcId="{68B40B4F-ABD3-4C81-BA9E-7118762D751E}" destId="{370BBB3A-DF00-43C9-ADF7-FF43866A19B4}" srcOrd="0" destOrd="0" presId="urn:microsoft.com/office/officeart/2016/7/layout/RepeatingBendingProcessNew"/>
    <dgm:cxn modelId="{BDD01D24-D283-49D2-B8F5-C32B403FECEB}" type="presOf" srcId="{2AB529A8-094A-45D0-9A79-DC49F932E5D7}" destId="{611C8FEC-7F98-4722-AE38-69BC5B49F08C}" srcOrd="0" destOrd="0" presId="urn:microsoft.com/office/officeart/2016/7/layout/RepeatingBendingProcessNew"/>
    <dgm:cxn modelId="{733D2030-27AD-4A3E-BC8D-0076975E5D58}" srcId="{5015DE24-517C-4DA8-9404-4F4FBC94D747}" destId="{C4860678-86A7-48EF-ABF7-C4032A94799C}" srcOrd="0" destOrd="0" parTransId="{E1AC8C4B-9C8D-472B-8E03-29A66C664ED1}" sibTransId="{BF00ACEC-B4A2-4374-9B5D-AF2FBC05DEDD}"/>
    <dgm:cxn modelId="{FE16B935-E220-42D2-8BA0-36A1EC2E2BA2}" type="presOf" srcId="{330BCD39-675F-48B5-81DE-74977B4C2574}" destId="{3B068FA2-96BB-4D21-AC1E-2404BCFDDF2C}" srcOrd="1" destOrd="0" presId="urn:microsoft.com/office/officeart/2016/7/layout/RepeatingBendingProcessNew"/>
    <dgm:cxn modelId="{1B8BB136-0095-4A28-BC45-C7640E33A332}" type="presOf" srcId="{68B1620E-95E7-4197-AD1D-9F8A6A29B016}" destId="{B38E0D61-940D-4EC0-8305-167BE1BCE735}" srcOrd="0" destOrd="0" presId="urn:microsoft.com/office/officeart/2016/7/layout/RepeatingBendingProcessNew"/>
    <dgm:cxn modelId="{BB55B437-EEDF-44C1-978F-57147E03F9FE}" type="presOf" srcId="{63F1D5E4-0D2D-4512-A9B3-6B66ACE6980B}" destId="{D144A976-DE0A-4277-98BD-F1A3E44B37FF}" srcOrd="0" destOrd="0" presId="urn:microsoft.com/office/officeart/2016/7/layout/RepeatingBendingProcessNew"/>
    <dgm:cxn modelId="{1597C23A-2C85-40C8-9D3F-82C6E8634889}" type="presOf" srcId="{0726B730-7710-4332-9B72-CB8076CE3F0C}" destId="{9BF4271D-A925-4BA3-B379-38ABD3ABEAC9}" srcOrd="0" destOrd="0" presId="urn:microsoft.com/office/officeart/2016/7/layout/RepeatingBendingProcessNew"/>
    <dgm:cxn modelId="{C01FA443-8D4F-45D9-B516-E64C3CC05125}" type="presOf" srcId="{8C978931-E18D-4C3C-B5DE-D9AAE4BAD1A8}" destId="{6FB22D3A-949D-4568-95EE-1EE4FBE46657}" srcOrd="0" destOrd="0" presId="urn:microsoft.com/office/officeart/2016/7/layout/RepeatingBendingProcessNew"/>
    <dgm:cxn modelId="{16528F48-8805-44E7-A969-A0D57B0311D0}" type="presOf" srcId="{BF00ACEC-B4A2-4374-9B5D-AF2FBC05DEDD}" destId="{7883B298-19AB-4190-9CF0-D7C5E10F4F46}" srcOrd="0" destOrd="0" presId="urn:microsoft.com/office/officeart/2016/7/layout/RepeatingBendingProcessNew"/>
    <dgm:cxn modelId="{DD524873-BC07-47EE-A8E2-A8B72F4D766C}" srcId="{5015DE24-517C-4DA8-9404-4F4FBC94D747}" destId="{B50C3DBA-A288-4653-B8B1-95F50DE66F11}" srcOrd="3" destOrd="0" parTransId="{9EBF6610-B3A0-4249-99A5-DA14BD9CA60A}" sibTransId="{330BCD39-675F-48B5-81DE-74977B4C2574}"/>
    <dgm:cxn modelId="{85176274-5EE3-4C5F-A15F-B94AF7EB3C70}" type="presOf" srcId="{8C978931-E18D-4C3C-B5DE-D9AAE4BAD1A8}" destId="{2B2E673F-A0FC-4E7E-949E-652F04E8515E}" srcOrd="1" destOrd="0" presId="urn:microsoft.com/office/officeart/2016/7/layout/RepeatingBendingProcessNew"/>
    <dgm:cxn modelId="{0EB3A855-A22E-4577-835C-7D247D6227BC}" srcId="{5015DE24-517C-4DA8-9404-4F4FBC94D747}" destId="{0726B730-7710-4332-9B72-CB8076CE3F0C}" srcOrd="1" destOrd="0" parTransId="{48DA67C0-3FB5-4E4F-9367-6FD0F078CF8F}" sibTransId="{68B40B4F-ABD3-4C81-BA9E-7118762D751E}"/>
    <dgm:cxn modelId="{2EEDD977-1766-49B9-A29F-0DFEE6D9CE80}" type="presOf" srcId="{C4860678-86A7-48EF-ABF7-C4032A94799C}" destId="{AC6B82EF-BB96-4F1E-A489-A106A6ACEA28}" srcOrd="0" destOrd="0" presId="urn:microsoft.com/office/officeart/2016/7/layout/RepeatingBendingProcessNew"/>
    <dgm:cxn modelId="{6889588E-2385-479E-819B-16C29FB1A627}" srcId="{5015DE24-517C-4DA8-9404-4F4FBC94D747}" destId="{63F1D5E4-0D2D-4512-A9B3-6B66ACE6980B}" srcOrd="2" destOrd="0" parTransId="{6BC0E05C-DA84-4704-ABE1-0E4A0944A9C7}" sibTransId="{8C978931-E18D-4C3C-B5DE-D9AAE4BAD1A8}"/>
    <dgm:cxn modelId="{F77983A3-7A6F-47C5-9FF8-3C3E691BB616}" type="presOf" srcId="{17E4B792-7541-406D-9982-B718BEED00B8}" destId="{EBE30A2D-FBD3-41CB-AF89-7B8C157123CE}" srcOrd="0" destOrd="0" presId="urn:microsoft.com/office/officeart/2016/7/layout/RepeatingBendingProcessNew"/>
    <dgm:cxn modelId="{49B74EAB-4F9B-4BFA-A043-4075EA02C162}" type="presOf" srcId="{BF00ACEC-B4A2-4374-9B5D-AF2FBC05DEDD}" destId="{801B4DFF-131A-4759-B29B-B90FC41051B0}" srcOrd="1" destOrd="0" presId="urn:microsoft.com/office/officeart/2016/7/layout/RepeatingBendingProcessNew"/>
    <dgm:cxn modelId="{BC0DB7AB-4A28-4E67-A99F-DED7BCBFFF27}" srcId="{5015DE24-517C-4DA8-9404-4F4FBC94D747}" destId="{17E4B792-7541-406D-9982-B718BEED00B8}" srcOrd="5" destOrd="0" parTransId="{44638DE8-0112-41B4-AE0C-3FA2A326E3A2}" sibTransId="{5BBA9F88-2894-4037-B1A8-8C57EFDF1690}"/>
    <dgm:cxn modelId="{C747B9AD-8827-4F41-AB01-FDA4FB477AC8}" type="presOf" srcId="{5015DE24-517C-4DA8-9404-4F4FBC94D747}" destId="{525F6E54-84B6-4D3A-98EA-8F9A3CA675AB}" srcOrd="0" destOrd="0" presId="urn:microsoft.com/office/officeart/2016/7/layout/RepeatingBendingProcessNew"/>
    <dgm:cxn modelId="{942986E5-EA1C-4B8A-BF5B-CFC2B5ECEE36}" srcId="{5015DE24-517C-4DA8-9404-4F4FBC94D747}" destId="{68B1620E-95E7-4197-AD1D-9F8A6A29B016}" srcOrd="4" destOrd="0" parTransId="{0EFFA0A5-7E84-40D9-832F-E4E92726AF9E}" sibTransId="{2AB529A8-094A-45D0-9A79-DC49F932E5D7}"/>
    <dgm:cxn modelId="{7A64CFE7-B565-437E-882A-E71308AB9848}" type="presOf" srcId="{B50C3DBA-A288-4653-B8B1-95F50DE66F11}" destId="{2396CB09-595D-483B-AB95-21CFD2735C53}" srcOrd="0" destOrd="0" presId="urn:microsoft.com/office/officeart/2016/7/layout/RepeatingBendingProcessNew"/>
    <dgm:cxn modelId="{0AC9D2EF-675C-4331-86FF-D47A9F295271}" type="presOf" srcId="{330BCD39-675F-48B5-81DE-74977B4C2574}" destId="{558D41FB-1FA6-42BC-92A1-5F888F6B99B7}" srcOrd="0" destOrd="0" presId="urn:microsoft.com/office/officeart/2016/7/layout/RepeatingBendingProcessNew"/>
    <dgm:cxn modelId="{2BEB62F0-7013-465F-BE54-AD62FDD454F7}" type="presOf" srcId="{2AB529A8-094A-45D0-9A79-DC49F932E5D7}" destId="{D7913D29-3F5D-4D09-933F-58E6DF4B0697}" srcOrd="1" destOrd="0" presId="urn:microsoft.com/office/officeart/2016/7/layout/RepeatingBendingProcessNew"/>
    <dgm:cxn modelId="{3E55B1F6-928A-4ED1-A32D-F3057616E76B}" type="presOf" srcId="{68B40B4F-ABD3-4C81-BA9E-7118762D751E}" destId="{9652FA1C-6C19-4525-B403-C9BD687D2AD5}" srcOrd="1" destOrd="0" presId="urn:microsoft.com/office/officeart/2016/7/layout/RepeatingBendingProcessNew"/>
    <dgm:cxn modelId="{06AA6E74-2D3E-4E1F-A287-1E1FBB0D4B72}" type="presParOf" srcId="{525F6E54-84B6-4D3A-98EA-8F9A3CA675AB}" destId="{AC6B82EF-BB96-4F1E-A489-A106A6ACEA28}" srcOrd="0" destOrd="0" presId="urn:microsoft.com/office/officeart/2016/7/layout/RepeatingBendingProcessNew"/>
    <dgm:cxn modelId="{111EEA93-69DA-4EC5-A47B-B308BB01761E}" type="presParOf" srcId="{525F6E54-84B6-4D3A-98EA-8F9A3CA675AB}" destId="{7883B298-19AB-4190-9CF0-D7C5E10F4F46}" srcOrd="1" destOrd="0" presId="urn:microsoft.com/office/officeart/2016/7/layout/RepeatingBendingProcessNew"/>
    <dgm:cxn modelId="{27085863-815A-43BA-BD6D-89460DA2F356}" type="presParOf" srcId="{7883B298-19AB-4190-9CF0-D7C5E10F4F46}" destId="{801B4DFF-131A-4759-B29B-B90FC41051B0}" srcOrd="0" destOrd="0" presId="urn:microsoft.com/office/officeart/2016/7/layout/RepeatingBendingProcessNew"/>
    <dgm:cxn modelId="{B9714C3F-23D4-463F-8F20-2D3EEAAF2998}" type="presParOf" srcId="{525F6E54-84B6-4D3A-98EA-8F9A3CA675AB}" destId="{9BF4271D-A925-4BA3-B379-38ABD3ABEAC9}" srcOrd="2" destOrd="0" presId="urn:microsoft.com/office/officeart/2016/7/layout/RepeatingBendingProcessNew"/>
    <dgm:cxn modelId="{2D773AD9-1D7C-451F-884A-C7BB4FD0CE5A}" type="presParOf" srcId="{525F6E54-84B6-4D3A-98EA-8F9A3CA675AB}" destId="{370BBB3A-DF00-43C9-ADF7-FF43866A19B4}" srcOrd="3" destOrd="0" presId="urn:microsoft.com/office/officeart/2016/7/layout/RepeatingBendingProcessNew"/>
    <dgm:cxn modelId="{62BA5A7D-6E10-42DC-9790-FF3D0E3D1681}" type="presParOf" srcId="{370BBB3A-DF00-43C9-ADF7-FF43866A19B4}" destId="{9652FA1C-6C19-4525-B403-C9BD687D2AD5}" srcOrd="0" destOrd="0" presId="urn:microsoft.com/office/officeart/2016/7/layout/RepeatingBendingProcessNew"/>
    <dgm:cxn modelId="{71D0BD89-D95C-43E9-BDA1-F28A57DF9E3A}" type="presParOf" srcId="{525F6E54-84B6-4D3A-98EA-8F9A3CA675AB}" destId="{D144A976-DE0A-4277-98BD-F1A3E44B37FF}" srcOrd="4" destOrd="0" presId="urn:microsoft.com/office/officeart/2016/7/layout/RepeatingBendingProcessNew"/>
    <dgm:cxn modelId="{6180A444-EE79-4EEF-B8B5-F04DA48C60D8}" type="presParOf" srcId="{525F6E54-84B6-4D3A-98EA-8F9A3CA675AB}" destId="{6FB22D3A-949D-4568-95EE-1EE4FBE46657}" srcOrd="5" destOrd="0" presId="urn:microsoft.com/office/officeart/2016/7/layout/RepeatingBendingProcessNew"/>
    <dgm:cxn modelId="{31B2FFA8-6E46-46FB-B667-99C8D347BF34}" type="presParOf" srcId="{6FB22D3A-949D-4568-95EE-1EE4FBE46657}" destId="{2B2E673F-A0FC-4E7E-949E-652F04E8515E}" srcOrd="0" destOrd="0" presId="urn:microsoft.com/office/officeart/2016/7/layout/RepeatingBendingProcessNew"/>
    <dgm:cxn modelId="{9497D14E-C811-4CD7-A10D-B4772D9659D1}" type="presParOf" srcId="{525F6E54-84B6-4D3A-98EA-8F9A3CA675AB}" destId="{2396CB09-595D-483B-AB95-21CFD2735C53}" srcOrd="6" destOrd="0" presId="urn:microsoft.com/office/officeart/2016/7/layout/RepeatingBendingProcessNew"/>
    <dgm:cxn modelId="{D3012C78-C536-4684-A04F-B64A2706609E}" type="presParOf" srcId="{525F6E54-84B6-4D3A-98EA-8F9A3CA675AB}" destId="{558D41FB-1FA6-42BC-92A1-5F888F6B99B7}" srcOrd="7" destOrd="0" presId="urn:microsoft.com/office/officeart/2016/7/layout/RepeatingBendingProcessNew"/>
    <dgm:cxn modelId="{D0538527-B9CD-4402-8005-A07DA6860474}" type="presParOf" srcId="{558D41FB-1FA6-42BC-92A1-5F888F6B99B7}" destId="{3B068FA2-96BB-4D21-AC1E-2404BCFDDF2C}" srcOrd="0" destOrd="0" presId="urn:microsoft.com/office/officeart/2016/7/layout/RepeatingBendingProcessNew"/>
    <dgm:cxn modelId="{099BD82B-3A83-42C9-8F1D-CB975454A7ED}" type="presParOf" srcId="{525F6E54-84B6-4D3A-98EA-8F9A3CA675AB}" destId="{B38E0D61-940D-4EC0-8305-167BE1BCE735}" srcOrd="8" destOrd="0" presId="urn:microsoft.com/office/officeart/2016/7/layout/RepeatingBendingProcessNew"/>
    <dgm:cxn modelId="{4288C367-A1E4-458E-B56D-3E605425FD5D}" type="presParOf" srcId="{525F6E54-84B6-4D3A-98EA-8F9A3CA675AB}" destId="{611C8FEC-7F98-4722-AE38-69BC5B49F08C}" srcOrd="9" destOrd="0" presId="urn:microsoft.com/office/officeart/2016/7/layout/RepeatingBendingProcessNew"/>
    <dgm:cxn modelId="{FF08D000-3578-422B-B223-BEFB1704853A}" type="presParOf" srcId="{611C8FEC-7F98-4722-AE38-69BC5B49F08C}" destId="{D7913D29-3F5D-4D09-933F-58E6DF4B0697}" srcOrd="0" destOrd="0" presId="urn:microsoft.com/office/officeart/2016/7/layout/RepeatingBendingProcessNew"/>
    <dgm:cxn modelId="{4BCB4527-6EB8-47CE-87E9-2EC5FBBE224E}" type="presParOf" srcId="{525F6E54-84B6-4D3A-98EA-8F9A3CA675AB}" destId="{EBE30A2D-FBD3-41CB-AF89-7B8C157123CE}" srcOrd="1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21C58-4515-40D9-A20D-B5EECC81D768}">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402916-11CB-4C65-8D24-FBF1DF3FD560}">
      <dsp:nvSpPr>
        <dsp:cNvPr id="0" name=""/>
        <dsp:cNvSpPr/>
      </dsp:nvSpPr>
      <dsp:spPr>
        <a:xfrm>
          <a:off x="0" y="275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noProof="0" dirty="0"/>
            <a:t>Nexus is a UK-based and registered non-store online retail. The company mainly sells unique all-occasion gifts.</a:t>
          </a:r>
        </a:p>
      </dsp:txBody>
      <dsp:txXfrm>
        <a:off x="0" y="2758"/>
        <a:ext cx="6797675" cy="940732"/>
      </dsp:txXfrm>
    </dsp:sp>
    <dsp:sp modelId="{3D3026C8-B3C9-451C-9140-779BFA697AA7}">
      <dsp:nvSpPr>
        <dsp:cNvPr id="0" name=""/>
        <dsp:cNvSpPr/>
      </dsp:nvSpPr>
      <dsp:spPr>
        <a:xfrm>
          <a:off x="0" y="943491"/>
          <a:ext cx="6797675" cy="0"/>
        </a:xfrm>
        <a:prstGeom prst="line">
          <a:avLst/>
        </a:prstGeom>
        <a:solidFill>
          <a:schemeClr val="accent2">
            <a:hueOff val="-266365"/>
            <a:satOff val="-117"/>
            <a:lumOff val="314"/>
            <a:alphaOff val="0"/>
          </a:schemeClr>
        </a:solidFill>
        <a:ln w="15875" cap="flat" cmpd="sng" algn="ctr">
          <a:solidFill>
            <a:schemeClr val="accent2">
              <a:hueOff val="-266365"/>
              <a:satOff val="-117"/>
              <a:lumOff val="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E75B2-8F40-44F3-BDD2-71061BD57C33}">
      <dsp:nvSpPr>
        <dsp:cNvPr id="0" name=""/>
        <dsp:cNvSpPr/>
      </dsp:nvSpPr>
      <dsp:spPr>
        <a:xfrm>
          <a:off x="0" y="943491"/>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noProof="0" dirty="0"/>
            <a:t>The management of company is not satisfied with current amount of sales and believe they can improve them by using analytics approach</a:t>
          </a:r>
          <a:r>
            <a:rPr lang="hr-HR" sz="1900" kern="1200" noProof="0" dirty="0"/>
            <a:t>.</a:t>
          </a:r>
          <a:endParaRPr lang="en-US" sz="1900" kern="1200" noProof="0" dirty="0"/>
        </a:p>
      </dsp:txBody>
      <dsp:txXfrm>
        <a:off x="0" y="943491"/>
        <a:ext cx="6797675" cy="940732"/>
      </dsp:txXfrm>
    </dsp:sp>
    <dsp:sp modelId="{CF3FEE39-126A-4D8C-B4F0-EDE54ACE546A}">
      <dsp:nvSpPr>
        <dsp:cNvPr id="0" name=""/>
        <dsp:cNvSpPr/>
      </dsp:nvSpPr>
      <dsp:spPr>
        <a:xfrm>
          <a:off x="0" y="1884223"/>
          <a:ext cx="6797675" cy="0"/>
        </a:xfrm>
        <a:prstGeom prst="line">
          <a:avLst/>
        </a:prstGeom>
        <a:solidFill>
          <a:schemeClr val="accent2">
            <a:hueOff val="-532730"/>
            <a:satOff val="-234"/>
            <a:lumOff val="628"/>
            <a:alphaOff val="0"/>
          </a:schemeClr>
        </a:solidFill>
        <a:ln w="15875" cap="flat" cmpd="sng" algn="ctr">
          <a:solidFill>
            <a:schemeClr val="accent2">
              <a:hueOff val="-532730"/>
              <a:satOff val="-234"/>
              <a:lumOff val="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D786EC-5A2A-44C3-ACD2-B58A79ECC2B2}">
      <dsp:nvSpPr>
        <dsp:cNvPr id="0" name=""/>
        <dsp:cNvSpPr/>
      </dsp:nvSpPr>
      <dsp:spPr>
        <a:xfrm>
          <a:off x="0" y="1884223"/>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noProof="0" dirty="0"/>
            <a:t>The company wants to improve it’s sales and earning</a:t>
          </a:r>
          <a:r>
            <a:rPr lang="hr-HR" sz="1900" kern="1200" noProof="0" dirty="0"/>
            <a:t>s</a:t>
          </a:r>
          <a:r>
            <a:rPr lang="en-US" sz="1900" kern="1200" noProof="0" dirty="0"/>
            <a:t> by introducing recommender system that will group similar items together.</a:t>
          </a:r>
        </a:p>
      </dsp:txBody>
      <dsp:txXfrm>
        <a:off x="0" y="1884223"/>
        <a:ext cx="6797675" cy="940732"/>
      </dsp:txXfrm>
    </dsp:sp>
    <dsp:sp modelId="{D56D223A-FADF-402E-A1FD-42D1A7262D79}">
      <dsp:nvSpPr>
        <dsp:cNvPr id="0" name=""/>
        <dsp:cNvSpPr/>
      </dsp:nvSpPr>
      <dsp:spPr>
        <a:xfrm>
          <a:off x="0" y="2824955"/>
          <a:ext cx="6797675" cy="0"/>
        </a:xfrm>
        <a:prstGeom prst="line">
          <a:avLst/>
        </a:prstGeom>
        <a:solidFill>
          <a:schemeClr val="accent2">
            <a:hueOff val="-799094"/>
            <a:satOff val="-352"/>
            <a:lumOff val="941"/>
            <a:alphaOff val="0"/>
          </a:schemeClr>
        </a:solidFill>
        <a:ln w="15875" cap="flat" cmpd="sng" algn="ctr">
          <a:solidFill>
            <a:schemeClr val="accent2">
              <a:hueOff val="-799094"/>
              <a:satOff val="-352"/>
              <a:lumOff val="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D2EDB4-8117-4865-8606-DFE38ECBC338}">
      <dsp:nvSpPr>
        <dsp:cNvPr id="0" name=""/>
        <dsp:cNvSpPr/>
      </dsp:nvSpPr>
      <dsp:spPr>
        <a:xfrm>
          <a:off x="0" y="2824956"/>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noProof="0" dirty="0"/>
            <a:t>By introducing </a:t>
          </a:r>
          <a:r>
            <a:rPr lang="hr-HR" sz="1900" kern="1200" noProof="0" dirty="0" err="1"/>
            <a:t>the</a:t>
          </a:r>
          <a:r>
            <a:rPr lang="en-US" sz="1900" kern="1200" noProof="0" dirty="0"/>
            <a:t> system, Nexus wants to gain much needed competitive advantage</a:t>
          </a:r>
          <a:r>
            <a:rPr lang="hr-HR" sz="1900" kern="1200" noProof="0" dirty="0"/>
            <a:t>.</a:t>
          </a:r>
          <a:endParaRPr lang="en-US" sz="1900" kern="1200" noProof="0" dirty="0"/>
        </a:p>
      </dsp:txBody>
      <dsp:txXfrm>
        <a:off x="0" y="2824956"/>
        <a:ext cx="6797675" cy="940732"/>
      </dsp:txXfrm>
    </dsp:sp>
    <dsp:sp modelId="{F21BA0C3-6B66-4B5A-888B-33F8D38738C9}">
      <dsp:nvSpPr>
        <dsp:cNvPr id="0" name=""/>
        <dsp:cNvSpPr/>
      </dsp:nvSpPr>
      <dsp:spPr>
        <a:xfrm>
          <a:off x="0" y="3765688"/>
          <a:ext cx="6797675" cy="0"/>
        </a:xfrm>
        <a:prstGeom prst="line">
          <a:avLst/>
        </a:prstGeom>
        <a:solidFill>
          <a:schemeClr val="accent2">
            <a:hueOff val="-1065459"/>
            <a:satOff val="-469"/>
            <a:lumOff val="1255"/>
            <a:alphaOff val="0"/>
          </a:schemeClr>
        </a:solidFill>
        <a:ln w="15875" cap="flat" cmpd="sng" algn="ctr">
          <a:solidFill>
            <a:schemeClr val="accent2">
              <a:hueOff val="-1065459"/>
              <a:satOff val="-469"/>
              <a:lumOff val="125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66714-FE79-4221-BDF7-A743E7365563}">
      <dsp:nvSpPr>
        <dsp:cNvPr id="0" name=""/>
        <dsp:cNvSpPr/>
      </dsp:nvSpPr>
      <dsp:spPr>
        <a:xfrm>
          <a:off x="0" y="376568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noProof="0" dirty="0"/>
            <a:t>At average, if online retail company successfully implements market-basket-based recommender systems, sales improve about 15%, with ROI at average of 112%</a:t>
          </a:r>
          <a:r>
            <a:rPr lang="hr-HR" sz="1900" kern="1200" noProof="0" dirty="0"/>
            <a:t>.</a:t>
          </a:r>
          <a:endParaRPr lang="en-US" sz="1900" kern="1200" noProof="0" dirty="0"/>
        </a:p>
      </dsp:txBody>
      <dsp:txXfrm>
        <a:off x="0" y="3765688"/>
        <a:ext cx="6797675" cy="940732"/>
      </dsp:txXfrm>
    </dsp:sp>
    <dsp:sp modelId="{84E418B5-CAA1-4A69-8538-A084184050CB}">
      <dsp:nvSpPr>
        <dsp:cNvPr id="0" name=""/>
        <dsp:cNvSpPr/>
      </dsp:nvSpPr>
      <dsp:spPr>
        <a:xfrm>
          <a:off x="0" y="4706420"/>
          <a:ext cx="6797675"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49EC90-83AE-4206-8E3C-16B744C7FAC1}">
      <dsp:nvSpPr>
        <dsp:cNvPr id="0" name=""/>
        <dsp:cNvSpPr/>
      </dsp:nvSpPr>
      <dsp:spPr>
        <a:xfrm>
          <a:off x="0" y="4706420"/>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hr-HR" sz="1900" b="1" u="sng" kern="1200" noProof="0" dirty="0"/>
            <a:t>THIS ISSUE IS EXTREMELY IMPORTANT FOR ALL ONLINE RETAIL COMPANIES</a:t>
          </a:r>
          <a:endParaRPr lang="en-US" sz="1900" b="1" u="sng" kern="1200" noProof="0" dirty="0"/>
        </a:p>
      </dsp:txBody>
      <dsp:txXfrm>
        <a:off x="0" y="4706420"/>
        <a:ext cx="6797675" cy="940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3B298-19AB-4190-9CF0-D7C5E10F4F46}">
      <dsp:nvSpPr>
        <dsp:cNvPr id="0" name=""/>
        <dsp:cNvSpPr/>
      </dsp:nvSpPr>
      <dsp:spPr>
        <a:xfrm>
          <a:off x="3096826" y="749802"/>
          <a:ext cx="577662" cy="91440"/>
        </a:xfrm>
        <a:custGeom>
          <a:avLst/>
          <a:gdLst/>
          <a:ahLst/>
          <a:cxnLst/>
          <a:rect l="0" t="0" r="0" b="0"/>
          <a:pathLst>
            <a:path>
              <a:moveTo>
                <a:pt x="0" y="45720"/>
              </a:moveTo>
              <a:lnTo>
                <a:pt x="577662"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370451" y="792478"/>
        <a:ext cx="30413" cy="6088"/>
      </dsp:txXfrm>
    </dsp:sp>
    <dsp:sp modelId="{AC6B82EF-BB96-4F1E-A489-A106A6ACEA28}">
      <dsp:nvSpPr>
        <dsp:cNvPr id="0" name=""/>
        <dsp:cNvSpPr/>
      </dsp:nvSpPr>
      <dsp:spPr>
        <a:xfrm>
          <a:off x="454006" y="2136"/>
          <a:ext cx="2644620" cy="158677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noProof="0" dirty="0"/>
            <a:t>GETTING DATA</a:t>
          </a:r>
        </a:p>
        <a:p>
          <a:pPr marL="0" lvl="0" indent="0" algn="l" defTabSz="533400">
            <a:lnSpc>
              <a:spcPct val="90000"/>
            </a:lnSpc>
            <a:spcBef>
              <a:spcPct val="0"/>
            </a:spcBef>
            <a:spcAft>
              <a:spcPct val="35000"/>
            </a:spcAft>
            <a:buNone/>
          </a:pPr>
          <a:r>
            <a:rPr lang="en-US" sz="1200" kern="1200" noProof="0" dirty="0"/>
            <a:t>Data is available at : </a:t>
          </a:r>
          <a:r>
            <a:rPr lang="en-US" sz="1200" kern="1200" noProof="0" dirty="0">
              <a:solidFill>
                <a:srgbClr val="FFFF00"/>
              </a:solidFill>
              <a:hlinkClick xmlns:r="http://schemas.openxmlformats.org/officeDocument/2006/relationships" r:id="rId1">
                <a:extLst>
                  <a:ext uri="{A12FA001-AC4F-418D-AE19-62706E023703}">
                    <ahyp:hlinkClr xmlns:ahyp="http://schemas.microsoft.com/office/drawing/2018/hyperlinkcolor" val="tx"/>
                  </a:ext>
                </a:extLst>
              </a:hlinkClick>
            </a:rPr>
            <a:t>UCI Machine Learning Repository</a:t>
          </a:r>
          <a:endParaRPr lang="en-US" sz="1200" kern="1200" noProof="0" dirty="0">
            <a:solidFill>
              <a:srgbClr val="FFFF00"/>
            </a:solidFill>
          </a:endParaRPr>
        </a:p>
      </dsp:txBody>
      <dsp:txXfrm>
        <a:off x="454006" y="2136"/>
        <a:ext cx="2644620" cy="1586772"/>
      </dsp:txXfrm>
    </dsp:sp>
    <dsp:sp modelId="{370BBB3A-DF00-43C9-ADF7-FF43866A19B4}">
      <dsp:nvSpPr>
        <dsp:cNvPr id="0" name=""/>
        <dsp:cNvSpPr/>
      </dsp:nvSpPr>
      <dsp:spPr>
        <a:xfrm>
          <a:off x="6349710" y="749802"/>
          <a:ext cx="577662" cy="91440"/>
        </a:xfrm>
        <a:custGeom>
          <a:avLst/>
          <a:gdLst/>
          <a:ahLst/>
          <a:cxnLst/>
          <a:rect l="0" t="0" r="0" b="0"/>
          <a:pathLst>
            <a:path>
              <a:moveTo>
                <a:pt x="0" y="45720"/>
              </a:moveTo>
              <a:lnTo>
                <a:pt x="577662"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623335" y="792478"/>
        <a:ext cx="30413" cy="6088"/>
      </dsp:txXfrm>
    </dsp:sp>
    <dsp:sp modelId="{9BF4271D-A925-4BA3-B379-38ABD3ABEAC9}">
      <dsp:nvSpPr>
        <dsp:cNvPr id="0" name=""/>
        <dsp:cNvSpPr/>
      </dsp:nvSpPr>
      <dsp:spPr>
        <a:xfrm>
          <a:off x="3706889" y="2136"/>
          <a:ext cx="2644620" cy="158677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75000"/>
                  <a:lumOff val="25000"/>
                </a:schemeClr>
              </a:solidFill>
            </a:rPr>
            <a:t>RAW VARIABLES:</a:t>
          </a:r>
        </a:p>
        <a:p>
          <a:pPr marL="0" lvl="0" indent="0" algn="l" defTabSz="533400">
            <a:lnSpc>
              <a:spcPct val="90000"/>
            </a:lnSpc>
            <a:spcBef>
              <a:spcPct val="0"/>
            </a:spcBef>
            <a:spcAft>
              <a:spcPct val="35000"/>
            </a:spcAft>
            <a:buNone/>
          </a:pPr>
          <a:r>
            <a:rPr lang="en-US" sz="600" u="sng" kern="1200" noProof="0" dirty="0" err="1">
              <a:solidFill>
                <a:schemeClr val="tx1">
                  <a:lumMod val="75000"/>
                  <a:lumOff val="25000"/>
                </a:schemeClr>
              </a:solidFill>
            </a:rPr>
            <a:t>InvoiceNo</a:t>
          </a:r>
          <a:r>
            <a:rPr lang="en-US" sz="600" kern="1200" noProof="0" dirty="0">
              <a:solidFill>
                <a:schemeClr val="tx1">
                  <a:lumMod val="75000"/>
                  <a:lumOff val="25000"/>
                </a:schemeClr>
              </a:solidFill>
            </a:rPr>
            <a:t>: Invoice number. Nominal, a 6-digit integral number uniquely assigned to each transaction. If this code starts with letter 'c', it indicates a cancellation. </a:t>
          </a:r>
          <a:br>
            <a:rPr lang="en-US" sz="600" kern="1200" noProof="0" dirty="0">
              <a:solidFill>
                <a:schemeClr val="tx1">
                  <a:lumMod val="75000"/>
                  <a:lumOff val="25000"/>
                </a:schemeClr>
              </a:solidFill>
            </a:rPr>
          </a:br>
          <a:r>
            <a:rPr lang="en-US" sz="600" u="sng" kern="1200" noProof="0" dirty="0" err="1">
              <a:solidFill>
                <a:schemeClr val="tx1">
                  <a:lumMod val="75000"/>
                  <a:lumOff val="25000"/>
                </a:schemeClr>
              </a:solidFill>
            </a:rPr>
            <a:t>StockCode</a:t>
          </a:r>
          <a:r>
            <a:rPr lang="en-US" sz="600" kern="1200" noProof="0" dirty="0">
              <a:solidFill>
                <a:schemeClr val="tx1">
                  <a:lumMod val="75000"/>
                  <a:lumOff val="25000"/>
                </a:schemeClr>
              </a:solidFill>
            </a:rPr>
            <a:t>: Product (item) code. Nominal, a 5-digit integral number uniquely assigned to each distinct product. </a:t>
          </a:r>
          <a:br>
            <a:rPr lang="en-US" sz="600" kern="1200" noProof="0" dirty="0">
              <a:solidFill>
                <a:schemeClr val="tx1">
                  <a:lumMod val="75000"/>
                  <a:lumOff val="25000"/>
                </a:schemeClr>
              </a:solidFill>
            </a:rPr>
          </a:br>
          <a:r>
            <a:rPr lang="en-US" sz="600" u="sng" kern="1200" noProof="0" dirty="0">
              <a:solidFill>
                <a:schemeClr val="tx1">
                  <a:lumMod val="75000"/>
                  <a:lumOff val="25000"/>
                </a:schemeClr>
              </a:solidFill>
            </a:rPr>
            <a:t>Description</a:t>
          </a:r>
          <a:r>
            <a:rPr lang="en-US" sz="600" kern="1200" noProof="0" dirty="0">
              <a:solidFill>
                <a:schemeClr val="tx1">
                  <a:lumMod val="75000"/>
                  <a:lumOff val="25000"/>
                </a:schemeClr>
              </a:solidFill>
            </a:rPr>
            <a:t>: Product (item) name. Nominal. </a:t>
          </a:r>
          <a:br>
            <a:rPr lang="en-US" sz="600" kern="1200" noProof="0" dirty="0">
              <a:solidFill>
                <a:schemeClr val="tx1">
                  <a:lumMod val="75000"/>
                  <a:lumOff val="25000"/>
                </a:schemeClr>
              </a:solidFill>
            </a:rPr>
          </a:br>
          <a:r>
            <a:rPr lang="en-US" sz="600" u="sng" kern="1200" noProof="0" dirty="0">
              <a:solidFill>
                <a:schemeClr val="tx1">
                  <a:lumMod val="75000"/>
                  <a:lumOff val="25000"/>
                </a:schemeClr>
              </a:solidFill>
            </a:rPr>
            <a:t>Quantity</a:t>
          </a:r>
          <a:r>
            <a:rPr lang="en-US" sz="600" kern="1200" noProof="0" dirty="0">
              <a:solidFill>
                <a:schemeClr val="tx1">
                  <a:lumMod val="75000"/>
                  <a:lumOff val="25000"/>
                </a:schemeClr>
              </a:solidFill>
            </a:rPr>
            <a:t>: The quantities of each product (item) per transaction. Numeric. </a:t>
          </a:r>
          <a:br>
            <a:rPr lang="en-US" sz="600" kern="1200" noProof="0" dirty="0">
              <a:solidFill>
                <a:schemeClr val="tx1">
                  <a:lumMod val="75000"/>
                  <a:lumOff val="25000"/>
                </a:schemeClr>
              </a:solidFill>
            </a:rPr>
          </a:br>
          <a:r>
            <a:rPr lang="en-US" sz="600" u="sng" kern="1200" noProof="0" dirty="0" err="1">
              <a:solidFill>
                <a:schemeClr val="tx1">
                  <a:lumMod val="75000"/>
                  <a:lumOff val="25000"/>
                </a:schemeClr>
              </a:solidFill>
            </a:rPr>
            <a:t>InvoiceDate</a:t>
          </a:r>
          <a:r>
            <a:rPr lang="en-US" sz="600" kern="1200" noProof="0" dirty="0">
              <a:solidFill>
                <a:schemeClr val="tx1">
                  <a:lumMod val="75000"/>
                  <a:lumOff val="25000"/>
                </a:schemeClr>
              </a:solidFill>
            </a:rPr>
            <a:t>: </a:t>
          </a:r>
          <a:r>
            <a:rPr lang="en-US" sz="600" kern="1200" noProof="0" dirty="0" err="1">
              <a:solidFill>
                <a:schemeClr val="tx1">
                  <a:lumMod val="75000"/>
                  <a:lumOff val="25000"/>
                </a:schemeClr>
              </a:solidFill>
            </a:rPr>
            <a:t>Invice</a:t>
          </a:r>
          <a:r>
            <a:rPr lang="en-US" sz="600" kern="1200" noProof="0" dirty="0">
              <a:solidFill>
                <a:schemeClr val="tx1">
                  <a:lumMod val="75000"/>
                  <a:lumOff val="25000"/>
                </a:schemeClr>
              </a:solidFill>
            </a:rPr>
            <a:t> Date and time. Numeric, the day and time when each transaction was generated. </a:t>
          </a:r>
          <a:br>
            <a:rPr lang="en-US" sz="600" kern="1200" noProof="0" dirty="0">
              <a:solidFill>
                <a:schemeClr val="tx1">
                  <a:lumMod val="75000"/>
                  <a:lumOff val="25000"/>
                </a:schemeClr>
              </a:solidFill>
            </a:rPr>
          </a:br>
          <a:r>
            <a:rPr lang="en-US" sz="600" u="sng" kern="1200" noProof="0" dirty="0" err="1">
              <a:solidFill>
                <a:schemeClr val="tx1">
                  <a:lumMod val="75000"/>
                  <a:lumOff val="25000"/>
                </a:schemeClr>
              </a:solidFill>
            </a:rPr>
            <a:t>UnitPrice</a:t>
          </a:r>
          <a:r>
            <a:rPr lang="en-US" sz="600" kern="1200" noProof="0" dirty="0">
              <a:solidFill>
                <a:schemeClr val="tx1">
                  <a:lumMod val="75000"/>
                  <a:lumOff val="25000"/>
                </a:schemeClr>
              </a:solidFill>
            </a:rPr>
            <a:t>: Unit price. Numeric, Product price per unit in sterling. </a:t>
          </a:r>
          <a:br>
            <a:rPr lang="en-US" sz="600" kern="1200" noProof="0" dirty="0">
              <a:solidFill>
                <a:schemeClr val="tx1">
                  <a:lumMod val="75000"/>
                  <a:lumOff val="25000"/>
                </a:schemeClr>
              </a:solidFill>
            </a:rPr>
          </a:br>
          <a:r>
            <a:rPr lang="en-US" sz="600" u="sng" kern="1200" noProof="0" dirty="0" err="1">
              <a:solidFill>
                <a:schemeClr val="tx1">
                  <a:lumMod val="75000"/>
                  <a:lumOff val="25000"/>
                </a:schemeClr>
              </a:solidFill>
            </a:rPr>
            <a:t>CustomerID</a:t>
          </a:r>
          <a:r>
            <a:rPr lang="en-US" sz="600" kern="1200" noProof="0" dirty="0">
              <a:solidFill>
                <a:schemeClr val="tx1">
                  <a:lumMod val="75000"/>
                  <a:lumOff val="25000"/>
                </a:schemeClr>
              </a:solidFill>
            </a:rPr>
            <a:t>: Customer number. Nominal, a 5-digit integral number uniquely assigned to each customer. </a:t>
          </a:r>
          <a:br>
            <a:rPr lang="en-US" sz="600" kern="1200" noProof="0" dirty="0">
              <a:solidFill>
                <a:schemeClr val="tx1">
                  <a:lumMod val="75000"/>
                  <a:lumOff val="25000"/>
                </a:schemeClr>
              </a:solidFill>
            </a:rPr>
          </a:br>
          <a:r>
            <a:rPr lang="en-US" sz="600" u="sng" kern="1200" noProof="0" dirty="0">
              <a:solidFill>
                <a:schemeClr val="tx1">
                  <a:lumMod val="75000"/>
                  <a:lumOff val="25000"/>
                </a:schemeClr>
              </a:solidFill>
            </a:rPr>
            <a:t>Country</a:t>
          </a:r>
          <a:r>
            <a:rPr lang="en-US" sz="600" kern="1200" noProof="0" dirty="0">
              <a:solidFill>
                <a:schemeClr val="tx1">
                  <a:lumMod val="75000"/>
                  <a:lumOff val="25000"/>
                </a:schemeClr>
              </a:solidFill>
            </a:rPr>
            <a:t>: Country name. Nominal, the name of the country where each customer resides.</a:t>
          </a:r>
          <a:endParaRPr lang="en-US" sz="600" kern="1200" noProof="0" dirty="0"/>
        </a:p>
      </dsp:txBody>
      <dsp:txXfrm>
        <a:off x="3706889" y="2136"/>
        <a:ext cx="2644620" cy="1586772"/>
      </dsp:txXfrm>
    </dsp:sp>
    <dsp:sp modelId="{6FB22D3A-949D-4568-95EE-1EE4FBE46657}">
      <dsp:nvSpPr>
        <dsp:cNvPr id="0" name=""/>
        <dsp:cNvSpPr/>
      </dsp:nvSpPr>
      <dsp:spPr>
        <a:xfrm>
          <a:off x="1776316" y="1587108"/>
          <a:ext cx="6505766" cy="577662"/>
        </a:xfrm>
        <a:custGeom>
          <a:avLst/>
          <a:gdLst/>
          <a:ahLst/>
          <a:cxnLst/>
          <a:rect l="0" t="0" r="0" b="0"/>
          <a:pathLst>
            <a:path>
              <a:moveTo>
                <a:pt x="6505766" y="0"/>
              </a:moveTo>
              <a:lnTo>
                <a:pt x="6505766" y="305931"/>
              </a:lnTo>
              <a:lnTo>
                <a:pt x="0" y="305931"/>
              </a:lnTo>
              <a:lnTo>
                <a:pt x="0" y="577662"/>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865846" y="1872895"/>
        <a:ext cx="326707" cy="6088"/>
      </dsp:txXfrm>
    </dsp:sp>
    <dsp:sp modelId="{D144A976-DE0A-4277-98BD-F1A3E44B37FF}">
      <dsp:nvSpPr>
        <dsp:cNvPr id="0" name=""/>
        <dsp:cNvSpPr/>
      </dsp:nvSpPr>
      <dsp:spPr>
        <a:xfrm>
          <a:off x="6959773" y="2136"/>
          <a:ext cx="2644620" cy="158677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75000"/>
                  <a:lumOff val="25000"/>
                </a:schemeClr>
              </a:solidFill>
            </a:rPr>
            <a:t>DATA PREPROCESSING:</a:t>
          </a:r>
        </a:p>
        <a:p>
          <a:pPr marL="0" lvl="0" indent="0" algn="l" defTabSz="533400">
            <a:lnSpc>
              <a:spcPct val="90000"/>
            </a:lnSpc>
            <a:spcBef>
              <a:spcPct val="0"/>
            </a:spcBef>
            <a:spcAft>
              <a:spcPct val="35000"/>
            </a:spcAft>
            <a:buNone/>
          </a:pPr>
          <a:r>
            <a:rPr lang="en-US" sz="1200" b="0" kern="1200" noProof="0" dirty="0">
              <a:solidFill>
                <a:schemeClr val="tx1">
                  <a:lumMod val="75000"/>
                  <a:lumOff val="25000"/>
                </a:schemeClr>
              </a:solidFill>
            </a:rPr>
            <a:t>Data was preprocessed by removing missing values, factorizing strings and decomposing date into day, month and year. More preprocessing was done based on analysis we were doing.</a:t>
          </a:r>
          <a:endParaRPr lang="en-US" sz="1200" b="0" kern="1200" noProof="0" dirty="0"/>
        </a:p>
      </dsp:txBody>
      <dsp:txXfrm>
        <a:off x="6959773" y="2136"/>
        <a:ext cx="2644620" cy="1586772"/>
      </dsp:txXfrm>
    </dsp:sp>
    <dsp:sp modelId="{558D41FB-1FA6-42BC-92A1-5F888F6B99B7}">
      <dsp:nvSpPr>
        <dsp:cNvPr id="0" name=""/>
        <dsp:cNvSpPr/>
      </dsp:nvSpPr>
      <dsp:spPr>
        <a:xfrm>
          <a:off x="3096826" y="2944837"/>
          <a:ext cx="577662" cy="91440"/>
        </a:xfrm>
        <a:custGeom>
          <a:avLst/>
          <a:gdLst/>
          <a:ahLst/>
          <a:cxnLst/>
          <a:rect l="0" t="0" r="0" b="0"/>
          <a:pathLst>
            <a:path>
              <a:moveTo>
                <a:pt x="0" y="45720"/>
              </a:moveTo>
              <a:lnTo>
                <a:pt x="577662" y="45720"/>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370451" y="2987513"/>
        <a:ext cx="30413" cy="6088"/>
      </dsp:txXfrm>
    </dsp:sp>
    <dsp:sp modelId="{2396CB09-595D-483B-AB95-21CFD2735C53}">
      <dsp:nvSpPr>
        <dsp:cNvPr id="0" name=""/>
        <dsp:cNvSpPr/>
      </dsp:nvSpPr>
      <dsp:spPr>
        <a:xfrm>
          <a:off x="454006" y="2197171"/>
          <a:ext cx="2644620" cy="15867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dirty="0"/>
            <a:t>EXPLORAT</a:t>
          </a:r>
          <a:r>
            <a:rPr lang="hr-HR" sz="1200" b="1" kern="1200" dirty="0"/>
            <a:t>O</a:t>
          </a:r>
          <a:r>
            <a:rPr lang="en-US" sz="1200" b="1" kern="1200" dirty="0"/>
            <a:t>RY DATA ANALYSIS:</a:t>
          </a:r>
        </a:p>
        <a:p>
          <a:pPr marL="0" lvl="0" indent="0" algn="l" defTabSz="533400">
            <a:lnSpc>
              <a:spcPct val="90000"/>
            </a:lnSpc>
            <a:spcBef>
              <a:spcPct val="0"/>
            </a:spcBef>
            <a:spcAft>
              <a:spcPct val="35000"/>
            </a:spcAft>
            <a:buNone/>
          </a:pPr>
          <a:r>
            <a:rPr lang="en-US" sz="1200" kern="1200" noProof="0" dirty="0"/>
            <a:t>In EDA we analyzed how sales change over time, looking for patterns, we analyzed where sales come from and looked which are most profitable and most sold items.</a:t>
          </a:r>
        </a:p>
      </dsp:txBody>
      <dsp:txXfrm>
        <a:off x="454006" y="2197171"/>
        <a:ext cx="2644620" cy="1586772"/>
      </dsp:txXfrm>
    </dsp:sp>
    <dsp:sp modelId="{611C8FEC-7F98-4722-AE38-69BC5B49F08C}">
      <dsp:nvSpPr>
        <dsp:cNvPr id="0" name=""/>
        <dsp:cNvSpPr/>
      </dsp:nvSpPr>
      <dsp:spPr>
        <a:xfrm>
          <a:off x="6349710" y="2944837"/>
          <a:ext cx="577662" cy="91440"/>
        </a:xfrm>
        <a:custGeom>
          <a:avLst/>
          <a:gdLst/>
          <a:ahLst/>
          <a:cxnLst/>
          <a:rect l="0" t="0" r="0" b="0"/>
          <a:pathLst>
            <a:path>
              <a:moveTo>
                <a:pt x="0" y="45720"/>
              </a:moveTo>
              <a:lnTo>
                <a:pt x="577662" y="45720"/>
              </a:lnTo>
            </a:path>
          </a:pathLst>
        </a:custGeom>
        <a:noFill/>
        <a:ln w="127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623335" y="2987513"/>
        <a:ext cx="30413" cy="6088"/>
      </dsp:txXfrm>
    </dsp:sp>
    <dsp:sp modelId="{B38E0D61-940D-4EC0-8305-167BE1BCE735}">
      <dsp:nvSpPr>
        <dsp:cNvPr id="0" name=""/>
        <dsp:cNvSpPr/>
      </dsp:nvSpPr>
      <dsp:spPr>
        <a:xfrm>
          <a:off x="3706889" y="2197171"/>
          <a:ext cx="2644620" cy="1586772"/>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dirty="0"/>
            <a:t>MARKET BASKET ANALYSIS:</a:t>
          </a:r>
        </a:p>
        <a:p>
          <a:pPr marL="0" lvl="0" indent="0" algn="l" defTabSz="533400">
            <a:lnSpc>
              <a:spcPct val="90000"/>
            </a:lnSpc>
            <a:spcBef>
              <a:spcPct val="0"/>
            </a:spcBef>
            <a:spcAft>
              <a:spcPct val="35000"/>
            </a:spcAft>
            <a:buNone/>
          </a:pPr>
          <a:r>
            <a:rPr lang="en-US" sz="1200" kern="1200" noProof="0" dirty="0"/>
            <a:t>We completed MBA using </a:t>
          </a:r>
          <a:r>
            <a:rPr lang="en-US" sz="1200" kern="1200" noProof="0" dirty="0" err="1"/>
            <a:t>apriori</a:t>
          </a:r>
          <a:r>
            <a:rPr lang="en-US" sz="1200" kern="1200" noProof="0" dirty="0"/>
            <a:t> algorithm and observed which items are most frequently bought together and what are customer’s association rules.</a:t>
          </a:r>
        </a:p>
      </dsp:txBody>
      <dsp:txXfrm>
        <a:off x="3706889" y="2197171"/>
        <a:ext cx="2644620" cy="1586772"/>
      </dsp:txXfrm>
    </dsp:sp>
    <dsp:sp modelId="{EBE30A2D-FBD3-41CB-AF89-7B8C157123CE}">
      <dsp:nvSpPr>
        <dsp:cNvPr id="0" name=""/>
        <dsp:cNvSpPr/>
      </dsp:nvSpPr>
      <dsp:spPr>
        <a:xfrm>
          <a:off x="6959773" y="2197171"/>
          <a:ext cx="2644620" cy="158677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dirty="0"/>
            <a:t>REPORTING AND CONCLUSIONS:</a:t>
          </a:r>
        </a:p>
        <a:p>
          <a:pPr marL="0" lvl="0" indent="0" algn="l" defTabSz="533400">
            <a:lnSpc>
              <a:spcPct val="90000"/>
            </a:lnSpc>
            <a:spcBef>
              <a:spcPct val="0"/>
            </a:spcBef>
            <a:spcAft>
              <a:spcPct val="35000"/>
            </a:spcAft>
            <a:buNone/>
          </a:pPr>
          <a:r>
            <a:rPr lang="en-US" sz="1200" kern="1200" noProof="0" dirty="0"/>
            <a:t>Based on the analyses we have completed, we provided Nexus with informative and concise recommendations on how to implement their own recommender system that groups items frequently brought together.</a:t>
          </a:r>
        </a:p>
      </dsp:txBody>
      <dsp:txXfrm>
        <a:off x="6959773" y="2197171"/>
        <a:ext cx="2644620" cy="158677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r-HR"/>
              <a:t>Kliknite da biste uredili stil naslova matrice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r-HR"/>
              <a:t>Kliknite da biste uredili stil podnaslova matrice</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14912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a:p>
        </p:txBody>
      </p:sp>
      <p:sp>
        <p:nvSpPr>
          <p:cNvPr id="3" name="Vertical Text Placeholder 2"/>
          <p:cNvSpPr>
            <a:spLocks noGrp="1"/>
          </p:cNvSpPr>
          <p:nvPr>
            <p:ph type="body" orient="vert" idx="1"/>
          </p:nvPr>
        </p:nvSpPr>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55138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r-HR"/>
              <a:t>Kliknite da biste uredili stil naslova matrice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a:p>
        </p:txBody>
      </p:sp>
      <p:sp>
        <p:nvSpPr>
          <p:cNvPr id="4" name="Date Placeholder 3"/>
          <p:cNvSpPr>
            <a:spLocks noGrp="1"/>
          </p:cNvSpPr>
          <p:nvPr>
            <p:ph type="dt" sz="half" idx="10"/>
          </p:nvPr>
        </p:nvSpPr>
        <p:spPr/>
        <p:txBody>
          <a:bodyPr/>
          <a:lstStyle/>
          <a:p>
            <a:fld id="{4A651EB8-E0CD-484D-AC1D-C1F91B8C271A}"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290465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r-HR"/>
              <a:t>Kliknite da biste uredili stil naslova matrice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r-HR"/>
              <a:t>Kliknite da biste uredili stil podnaslova matrice</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3134586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idx="1"/>
          </p:nvPr>
        </p:nvSpPr>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3558761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r-HR"/>
              <a:t>Kliknite da biste uredili stil naslova matrice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4A651EB8-E0CD-484D-AC1D-C1F91B8C271A}"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931822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Date Placeholder 4"/>
          <p:cNvSpPr>
            <a:spLocks noGrp="1"/>
          </p:cNvSpPr>
          <p:nvPr>
            <p:ph type="dt" sz="half" idx="10"/>
          </p:nvPr>
        </p:nvSpPr>
        <p:spPr/>
        <p:txBody>
          <a:bodyPr/>
          <a:lstStyle/>
          <a:p>
            <a:fld id="{4A651EB8-E0CD-484D-AC1D-C1F91B8C271A}"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373656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Usporedb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Content Placeholder 3"/>
          <p:cNvSpPr>
            <a:spLocks noGrp="1"/>
          </p:cNvSpPr>
          <p:nvPr>
            <p:ph sz="half" idx="2"/>
          </p:nvPr>
        </p:nvSpPr>
        <p:spPr>
          <a:xfrm>
            <a:off x="845127" y="2507550"/>
            <a:ext cx="5156200" cy="3680525"/>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Content Placeholder 5"/>
          <p:cNvSpPr>
            <a:spLocks noGrp="1"/>
          </p:cNvSpPr>
          <p:nvPr>
            <p:ph sz="quarter" idx="4"/>
          </p:nvPr>
        </p:nvSpPr>
        <p:spPr>
          <a:xfrm>
            <a:off x="6172200" y="2507550"/>
            <a:ext cx="5181601" cy="3680525"/>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a:p>
        </p:txBody>
      </p:sp>
      <p:sp>
        <p:nvSpPr>
          <p:cNvPr id="7" name="Date Placeholder 6"/>
          <p:cNvSpPr>
            <a:spLocks noGrp="1"/>
          </p:cNvSpPr>
          <p:nvPr>
            <p:ph type="dt" sz="half" idx="10"/>
          </p:nvPr>
        </p:nvSpPr>
        <p:spPr/>
        <p:txBody>
          <a:bodyPr/>
          <a:lstStyle/>
          <a:p>
            <a:fld id="{4A651EB8-E0CD-484D-AC1D-C1F91B8C271A}" type="datetimeFigureOut">
              <a:rPr lang="en-US" smtClean="0"/>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D452F-364F-48F0-910F-0352B1A40011}" type="slidenum">
              <a:rPr lang="en-US" smtClean="0"/>
              <a:t>‹#›</a:t>
            </a:fld>
            <a:endParaRPr lang="en-US"/>
          </a:p>
        </p:txBody>
      </p:sp>
      <p:sp>
        <p:nvSpPr>
          <p:cNvPr id="10" name="Title 9"/>
          <p:cNvSpPr>
            <a:spLocks noGrp="1"/>
          </p:cNvSpPr>
          <p:nvPr>
            <p:ph type="title"/>
          </p:nvPr>
        </p:nvSpPr>
        <p:spPr/>
        <p:txBody>
          <a:bodyPr/>
          <a:lstStyle/>
          <a:p>
            <a:r>
              <a:rPr lang="hr-HR"/>
              <a:t>Kliknite da biste uredili stil naslova matrice</a:t>
            </a:r>
            <a:endParaRPr lang="en-US" dirty="0"/>
          </a:p>
        </p:txBody>
      </p:sp>
    </p:spTree>
    <p:extLst>
      <p:ext uri="{BB962C8B-B14F-4D97-AF65-F5344CB8AC3E}">
        <p14:creationId xmlns:p14="http://schemas.microsoft.com/office/powerpoint/2010/main" val="1898407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amo naslov">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651EB8-E0CD-484D-AC1D-C1F91B8C271A}" type="datetimeFigureOut">
              <a:rPr lang="en-US" smtClean="0"/>
              <a:t>3/19/2019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D452F-364F-48F0-910F-0352B1A40011}" type="slidenum">
              <a:rPr lang="en-US" smtClean="0"/>
              <a:t>‹#›</a:t>
            </a:fld>
            <a:endParaRPr lang="en-US"/>
          </a:p>
        </p:txBody>
      </p:sp>
      <p:sp>
        <p:nvSpPr>
          <p:cNvPr id="6" name="Title 5"/>
          <p:cNvSpPr>
            <a:spLocks noGrp="1"/>
          </p:cNvSpPr>
          <p:nvPr>
            <p:ph type="title"/>
          </p:nvPr>
        </p:nvSpPr>
        <p:spPr/>
        <p:txBody>
          <a:bodyPr/>
          <a:lstStyle/>
          <a:p>
            <a:r>
              <a:rPr lang="hr-HR"/>
              <a:t>Kliknite da biste uredili stil naslova matrice</a:t>
            </a:r>
            <a:endParaRPr lang="en-US"/>
          </a:p>
        </p:txBody>
      </p:sp>
    </p:spTree>
    <p:extLst>
      <p:ext uri="{BB962C8B-B14F-4D97-AF65-F5344CB8AC3E}">
        <p14:creationId xmlns:p14="http://schemas.microsoft.com/office/powerpoint/2010/main" val="1986642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51EB8-E0CD-484D-AC1D-C1F91B8C271A}" type="datetimeFigureOut">
              <a:rPr lang="en-US" smtClean="0"/>
              <a:t>3/19/2019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1368584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r-HR"/>
              <a:t>Kliknite da biste uredili stil naslova matrice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4A651EB8-E0CD-484D-AC1D-C1F91B8C271A}"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13978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idx="1"/>
          </p:nvPr>
        </p:nvSpPr>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33304761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r-HR"/>
              <a:t>Kliknite da biste uredili stil naslova matrice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r-HR"/>
              <a:t>Kliknite ikonu da biste dodali  sliku</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4A651EB8-E0CD-484D-AC1D-C1F91B8C271A}"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729822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a:p>
        </p:txBody>
      </p:sp>
      <p:sp>
        <p:nvSpPr>
          <p:cNvPr id="3" name="Vertical Text Placeholder 2"/>
          <p:cNvSpPr>
            <a:spLocks noGrp="1"/>
          </p:cNvSpPr>
          <p:nvPr>
            <p:ph type="body" orient="vert" idx="1"/>
          </p:nvPr>
        </p:nvSpPr>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16269860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r-HR"/>
              <a:t>Kliknite da biste uredili stil naslova matrice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a:p>
        </p:txBody>
      </p:sp>
      <p:sp>
        <p:nvSpPr>
          <p:cNvPr id="4" name="Date Placeholder 3"/>
          <p:cNvSpPr>
            <a:spLocks noGrp="1"/>
          </p:cNvSpPr>
          <p:nvPr>
            <p:ph type="dt" sz="half" idx="10"/>
          </p:nvPr>
        </p:nvSpPr>
        <p:spPr/>
        <p:txBody>
          <a:bodyPr/>
          <a:lstStyle/>
          <a:p>
            <a:fld id="{4A651EB8-E0CD-484D-AC1D-C1F91B8C271A}"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299791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Naslovni slajd">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r-HR"/>
              <a:t>Kliknite da biste uredili stil naslova matrice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r-HR"/>
              <a:t>Kliknite da biste uredili stil podnaslova matrice</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624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idx="1"/>
          </p:nvPr>
        </p:nvSpPr>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808718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Zaglavlje sekcij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r-HR"/>
              <a:t>Kliknite da biste uredili stil naslova matrice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4A651EB8-E0CD-484D-AC1D-C1F91B8C271A}"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0014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r-HR"/>
              <a:t>Kliknite da biste uredili stil naslova matrice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Date Placeholder 4"/>
          <p:cNvSpPr>
            <a:spLocks noGrp="1"/>
          </p:cNvSpPr>
          <p:nvPr>
            <p:ph type="dt" sz="half" idx="10"/>
          </p:nvPr>
        </p:nvSpPr>
        <p:spPr/>
        <p:txBody>
          <a:bodyPr/>
          <a:lstStyle/>
          <a:p>
            <a:fld id="{4A651EB8-E0CD-484D-AC1D-C1F91B8C271A}"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13498631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r-HR"/>
              <a:t>Kliknite da biste uredili stil naslova matrice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Content Placeholder 3"/>
          <p:cNvSpPr>
            <a:spLocks noGrp="1"/>
          </p:cNvSpPr>
          <p:nvPr>
            <p:ph sz="half" idx="2"/>
          </p:nvPr>
        </p:nvSpPr>
        <p:spPr>
          <a:xfrm>
            <a:off x="1097280" y="2582335"/>
            <a:ext cx="4937760" cy="3286760"/>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Content Placeholder 5"/>
          <p:cNvSpPr>
            <a:spLocks noGrp="1"/>
          </p:cNvSpPr>
          <p:nvPr>
            <p:ph sz="quarter" idx="4"/>
          </p:nvPr>
        </p:nvSpPr>
        <p:spPr>
          <a:xfrm>
            <a:off x="6217920" y="2582334"/>
            <a:ext cx="4937760" cy="3286760"/>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7" name="Date Placeholder 6"/>
          <p:cNvSpPr>
            <a:spLocks noGrp="1"/>
          </p:cNvSpPr>
          <p:nvPr>
            <p:ph type="dt" sz="half" idx="10"/>
          </p:nvPr>
        </p:nvSpPr>
        <p:spPr/>
        <p:txBody>
          <a:bodyPr/>
          <a:lstStyle/>
          <a:p>
            <a:fld id="{4A651EB8-E0CD-484D-AC1D-C1F91B8C271A}" type="datetimeFigureOut">
              <a:rPr lang="en-US" smtClean="0"/>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7639312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Date Placeholder 2"/>
          <p:cNvSpPr>
            <a:spLocks noGrp="1"/>
          </p:cNvSpPr>
          <p:nvPr>
            <p:ph type="dt" sz="half" idx="10"/>
          </p:nvPr>
        </p:nvSpPr>
        <p:spPr/>
        <p:txBody>
          <a:bodyPr/>
          <a:lstStyle/>
          <a:p>
            <a:fld id="{4A651EB8-E0CD-484D-AC1D-C1F91B8C271A}" type="datetimeFigureOut">
              <a:rPr lang="en-US" smtClean="0"/>
              <a:t>3/19/2019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7187127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Prazn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651EB8-E0CD-484D-AC1D-C1F91B8C271A}" type="datetimeFigureOut">
              <a:rPr lang="en-US" smtClean="0"/>
              <a:t>3/19/2019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95832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r-HR"/>
              <a:t>Kliknite da biste uredili stil naslova matrice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4A651EB8-E0CD-484D-AC1D-C1F91B8C271A}"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6010248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Sadržaj s opiso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r-HR"/>
              <a:t>Kliknite da biste uredili stil naslova matrice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651EB8-E0CD-484D-AC1D-C1F91B8C271A}" type="datetimeFigureOut">
              <a:rPr lang="en-US" smtClean="0"/>
              <a:t>3/19/2019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0D452F-364F-48F0-910F-0352B1A40011}" type="slidenum">
              <a:rPr lang="en-US" smtClean="0"/>
              <a:t>‹#›</a:t>
            </a:fld>
            <a:endParaRPr lang="en-US"/>
          </a:p>
        </p:txBody>
      </p:sp>
    </p:spTree>
    <p:extLst>
      <p:ext uri="{BB962C8B-B14F-4D97-AF65-F5344CB8AC3E}">
        <p14:creationId xmlns:p14="http://schemas.microsoft.com/office/powerpoint/2010/main" val="31117796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Slika s opiso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hr-HR"/>
              <a:t>Kliknite da biste uredili stil naslova matrice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r-HR"/>
              <a:t>Kliknite ikonu da biste dodali  sliku</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4A651EB8-E0CD-484D-AC1D-C1F91B8C271A}"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844240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5112813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Okomiti naslov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r-HR"/>
              <a:t>Kliknite da biste uredili stil naslova matrice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93419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Date Placeholder 4"/>
          <p:cNvSpPr>
            <a:spLocks noGrp="1"/>
          </p:cNvSpPr>
          <p:nvPr>
            <p:ph type="dt" sz="half" idx="10"/>
          </p:nvPr>
        </p:nvSpPr>
        <p:spPr/>
        <p:txBody>
          <a:bodyPr/>
          <a:lstStyle/>
          <a:p>
            <a:fld id="{4A651EB8-E0CD-484D-AC1D-C1F91B8C271A}"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114210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Usporedb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Content Placeholder 3"/>
          <p:cNvSpPr>
            <a:spLocks noGrp="1"/>
          </p:cNvSpPr>
          <p:nvPr>
            <p:ph sz="half" idx="2"/>
          </p:nvPr>
        </p:nvSpPr>
        <p:spPr>
          <a:xfrm>
            <a:off x="845127" y="2507550"/>
            <a:ext cx="5156200" cy="3680525"/>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Content Placeholder 5"/>
          <p:cNvSpPr>
            <a:spLocks noGrp="1"/>
          </p:cNvSpPr>
          <p:nvPr>
            <p:ph sz="quarter" idx="4"/>
          </p:nvPr>
        </p:nvSpPr>
        <p:spPr>
          <a:xfrm>
            <a:off x="6172200" y="2507550"/>
            <a:ext cx="5181601" cy="3680525"/>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a:p>
        </p:txBody>
      </p:sp>
      <p:sp>
        <p:nvSpPr>
          <p:cNvPr id="7" name="Date Placeholder 6"/>
          <p:cNvSpPr>
            <a:spLocks noGrp="1"/>
          </p:cNvSpPr>
          <p:nvPr>
            <p:ph type="dt" sz="half" idx="10"/>
          </p:nvPr>
        </p:nvSpPr>
        <p:spPr/>
        <p:txBody>
          <a:bodyPr/>
          <a:lstStyle/>
          <a:p>
            <a:fld id="{4A651EB8-E0CD-484D-AC1D-C1F91B8C271A}" type="datetimeFigureOut">
              <a:rPr lang="en-US" smtClean="0"/>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D452F-364F-48F0-910F-0352B1A40011}" type="slidenum">
              <a:rPr lang="en-US" smtClean="0"/>
              <a:t>‹#›</a:t>
            </a:fld>
            <a:endParaRPr lang="en-US"/>
          </a:p>
        </p:txBody>
      </p:sp>
      <p:sp>
        <p:nvSpPr>
          <p:cNvPr id="10" name="Title 9"/>
          <p:cNvSpPr>
            <a:spLocks noGrp="1"/>
          </p:cNvSpPr>
          <p:nvPr>
            <p:ph type="title"/>
          </p:nvPr>
        </p:nvSpPr>
        <p:spPr/>
        <p:txBody>
          <a:bodyPr/>
          <a:lstStyle/>
          <a:p>
            <a:r>
              <a:rPr lang="hr-HR"/>
              <a:t>Kliknite da biste uredili stil naslova matrice</a:t>
            </a:r>
            <a:endParaRPr lang="en-US" dirty="0"/>
          </a:p>
        </p:txBody>
      </p:sp>
    </p:spTree>
    <p:extLst>
      <p:ext uri="{BB962C8B-B14F-4D97-AF65-F5344CB8AC3E}">
        <p14:creationId xmlns:p14="http://schemas.microsoft.com/office/powerpoint/2010/main" val="222541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mo naslov">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651EB8-E0CD-484D-AC1D-C1F91B8C271A}" type="datetimeFigureOut">
              <a:rPr lang="en-US" smtClean="0"/>
              <a:t>3/19/2019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D452F-364F-48F0-910F-0352B1A40011}" type="slidenum">
              <a:rPr lang="en-US" smtClean="0"/>
              <a:t>‹#›</a:t>
            </a:fld>
            <a:endParaRPr lang="en-US"/>
          </a:p>
        </p:txBody>
      </p:sp>
      <p:sp>
        <p:nvSpPr>
          <p:cNvPr id="6" name="Title 5"/>
          <p:cNvSpPr>
            <a:spLocks noGrp="1"/>
          </p:cNvSpPr>
          <p:nvPr>
            <p:ph type="title"/>
          </p:nvPr>
        </p:nvSpPr>
        <p:spPr/>
        <p:txBody>
          <a:bodyPr/>
          <a:lstStyle/>
          <a:p>
            <a:r>
              <a:rPr lang="hr-HR"/>
              <a:t>Kliknite da biste uredili stil naslova matrice</a:t>
            </a:r>
            <a:endParaRPr lang="en-US"/>
          </a:p>
        </p:txBody>
      </p:sp>
    </p:spTree>
    <p:extLst>
      <p:ext uri="{BB962C8B-B14F-4D97-AF65-F5344CB8AC3E}">
        <p14:creationId xmlns:p14="http://schemas.microsoft.com/office/powerpoint/2010/main" val="366964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51EB8-E0CD-484D-AC1D-C1F91B8C271A}" type="datetimeFigureOut">
              <a:rPr lang="en-US" smtClean="0"/>
              <a:t>3/19/2019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8245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r-HR"/>
              <a:t>Kliknite da biste uredili stil naslova matrice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4A651EB8-E0CD-484D-AC1D-C1F91B8C271A}"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415012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r-HR"/>
              <a:t>Kliknite da biste uredili stil naslova matrice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r-HR"/>
              <a:t>Kliknite ikonu da biste dodali  sliku</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4A651EB8-E0CD-484D-AC1D-C1F91B8C271A}"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63514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A651EB8-E0CD-484D-AC1D-C1F91B8C271A}" type="datetimeFigureOut">
              <a:rPr lang="en-US" smtClean="0"/>
              <a:t>3/19/2019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60D452F-364F-48F0-910F-0352B1A40011}" type="slidenum">
              <a:rPr lang="en-US" smtClean="0"/>
              <a:t>‹#›</a:t>
            </a:fld>
            <a:endParaRPr lang="en-US"/>
          </a:p>
        </p:txBody>
      </p:sp>
    </p:spTree>
    <p:extLst>
      <p:ext uri="{BB962C8B-B14F-4D97-AF65-F5344CB8AC3E}">
        <p14:creationId xmlns:p14="http://schemas.microsoft.com/office/powerpoint/2010/main" val="30663781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A651EB8-E0CD-484D-AC1D-C1F91B8C271A}" type="datetimeFigureOut">
              <a:rPr lang="en-US" smtClean="0"/>
              <a:t>3/19/2019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60D452F-364F-48F0-910F-0352B1A40011}" type="slidenum">
              <a:rPr lang="en-US" smtClean="0"/>
              <a:t>‹#›</a:t>
            </a:fld>
            <a:endParaRPr lang="en-US"/>
          </a:p>
        </p:txBody>
      </p:sp>
    </p:spTree>
    <p:extLst>
      <p:ext uri="{BB962C8B-B14F-4D97-AF65-F5344CB8AC3E}">
        <p14:creationId xmlns:p14="http://schemas.microsoft.com/office/powerpoint/2010/main" val="13601844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651EB8-E0CD-484D-AC1D-C1F91B8C271A}" type="datetimeFigureOut">
              <a:rPr lang="en-US" smtClean="0"/>
              <a:t>3/19/2019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0D452F-364F-48F0-910F-0352B1A4001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35778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0" Type="http://schemas.openxmlformats.org/officeDocument/2006/relationships/image" Target="../media/image4.jpeg"/><Relationship Id="rId4" Type="http://schemas.openxmlformats.org/officeDocument/2006/relationships/diagramData" Target="../diagrams/data1.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4.xml"/><Relationship Id="rId6" Type="http://schemas.openxmlformats.org/officeDocument/2006/relationships/image" Target="../media/image2.png"/><Relationship Id="rId5" Type="http://schemas.openxmlformats.org/officeDocument/2006/relationships/hyperlink" Target="https://www.businessinsider.com/amazon-is-struggling-to-find-its-place-china-2017-8" TargetMode="External"/><Relationship Id="rId4" Type="http://schemas.openxmlformats.org/officeDocument/2006/relationships/hyperlink" Target="https://www.marketingcharts.com/industries/retail-and-e-commerce-5343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9F163D6-23FD-4B17-9F46-80ED8EB163A8}"/>
              </a:ext>
            </a:extLst>
          </p:cNvPr>
          <p:cNvSpPr>
            <a:spLocks noGrp="1"/>
          </p:cNvSpPr>
          <p:nvPr>
            <p:ph type="ctrTitle"/>
          </p:nvPr>
        </p:nvSpPr>
        <p:spPr>
          <a:xfrm>
            <a:off x="1100051" y="257567"/>
            <a:ext cx="8027670" cy="3566160"/>
          </a:xfrm>
        </p:spPr>
        <p:txBody>
          <a:bodyPr>
            <a:normAutofit/>
          </a:bodyPr>
          <a:lstStyle/>
          <a:p>
            <a:r>
              <a:rPr lang="en-US" sz="6000" dirty="0"/>
              <a:t>The market basket analysis of Nexus</a:t>
            </a:r>
          </a:p>
        </p:txBody>
      </p:sp>
      <p:sp>
        <p:nvSpPr>
          <p:cNvPr id="3" name="Podnaslov 2">
            <a:extLst>
              <a:ext uri="{FF2B5EF4-FFF2-40B4-BE49-F238E27FC236}">
                <a16:creationId xmlns:a16="http://schemas.microsoft.com/office/drawing/2014/main" id="{8A7CCE98-B6D1-4E4A-A8B5-452002940BBE}"/>
              </a:ext>
            </a:extLst>
          </p:cNvPr>
          <p:cNvSpPr>
            <a:spLocks noGrp="1"/>
          </p:cNvSpPr>
          <p:nvPr>
            <p:ph type="subTitle" idx="1"/>
          </p:nvPr>
        </p:nvSpPr>
        <p:spPr/>
        <p:txBody>
          <a:bodyPr>
            <a:normAutofit/>
          </a:bodyPr>
          <a:lstStyle/>
          <a:p>
            <a:r>
              <a:rPr lang="en-US" sz="1800" dirty="0"/>
              <a:t>Course: Capstone: create value from open data</a:t>
            </a:r>
          </a:p>
          <a:p>
            <a:r>
              <a:rPr lang="en-US" sz="1800" dirty="0"/>
              <a:t>Student: Nino </a:t>
            </a:r>
            <a:r>
              <a:rPr lang="en-US" sz="1800" dirty="0" err="1"/>
              <a:t>požar</a:t>
            </a:r>
            <a:endParaRPr lang="en-US" sz="1800" dirty="0"/>
          </a:p>
        </p:txBody>
      </p:sp>
      <p:pic>
        <p:nvPicPr>
          <p:cNvPr id="1026" name="Picture 2" descr="Slikovni rezultat za logo nexus">
            <a:extLst>
              <a:ext uri="{FF2B5EF4-FFF2-40B4-BE49-F238E27FC236}">
                <a16:creationId xmlns:a16="http://schemas.microsoft.com/office/drawing/2014/main" id="{731DC060-5DEB-4E36-BF2B-E7DDC0C399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969"/>
          <a:stretch/>
        </p:blipFill>
        <p:spPr bwMode="auto">
          <a:xfrm>
            <a:off x="7267574" y="2040647"/>
            <a:ext cx="4783307" cy="18575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likovni rezultat za essec logo">
            <a:extLst>
              <a:ext uri="{FF2B5EF4-FFF2-40B4-BE49-F238E27FC236}">
                <a16:creationId xmlns:a16="http://schemas.microsoft.com/office/drawing/2014/main" id="{22C01184-D46B-4CA1-8DA7-6BBBBFECF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51" y="431677"/>
            <a:ext cx="1208143" cy="1130182"/>
          </a:xfrm>
          <a:prstGeom prst="rect">
            <a:avLst/>
          </a:prstGeom>
          <a:noFill/>
          <a:extLst>
            <a:ext uri="{909E8E84-426E-40DD-AFC4-6F175D3DCCD1}">
              <a14:hiddenFill xmlns:a14="http://schemas.microsoft.com/office/drawing/2010/main">
                <a:solidFill>
                  <a:srgbClr val="FFFFFF"/>
                </a:solidFill>
              </a14:hiddenFill>
            </a:ext>
          </a:extLst>
        </p:spPr>
      </p:pic>
      <p:sp>
        <p:nvSpPr>
          <p:cNvPr id="4" name="TekstniOkvir 3">
            <a:extLst>
              <a:ext uri="{FF2B5EF4-FFF2-40B4-BE49-F238E27FC236}">
                <a16:creationId xmlns:a16="http://schemas.microsoft.com/office/drawing/2014/main" id="{3862ADB7-2AD4-4CEE-B329-16D3B90300C6}"/>
              </a:ext>
            </a:extLst>
          </p:cNvPr>
          <p:cNvSpPr txBox="1"/>
          <p:nvPr/>
        </p:nvSpPr>
        <p:spPr>
          <a:xfrm>
            <a:off x="379613" y="6469803"/>
            <a:ext cx="1795492" cy="369332"/>
          </a:xfrm>
          <a:prstGeom prst="rect">
            <a:avLst/>
          </a:prstGeom>
          <a:noFill/>
        </p:spPr>
        <p:txBody>
          <a:bodyPr wrap="none" rtlCol="0">
            <a:spAutoFit/>
          </a:bodyPr>
          <a:lstStyle/>
          <a:p>
            <a:r>
              <a:rPr lang="en-US">
                <a:solidFill>
                  <a:schemeClr val="bg1"/>
                </a:solidFill>
              </a:rPr>
              <a:t>13</a:t>
            </a:r>
            <a:r>
              <a:rPr lang="en-US" baseline="30000">
                <a:solidFill>
                  <a:schemeClr val="bg1"/>
                </a:solidFill>
              </a:rPr>
              <a:t>th</a:t>
            </a:r>
            <a:r>
              <a:rPr lang="en-US">
                <a:solidFill>
                  <a:schemeClr val="bg1"/>
                </a:solidFill>
              </a:rPr>
              <a:t> March 2019</a:t>
            </a:r>
          </a:p>
        </p:txBody>
      </p:sp>
    </p:spTree>
    <p:extLst>
      <p:ext uri="{BB962C8B-B14F-4D97-AF65-F5344CB8AC3E}">
        <p14:creationId xmlns:p14="http://schemas.microsoft.com/office/powerpoint/2010/main" val="160318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7142755-CF6E-4684-A4F6-24E107A86489}"/>
              </a:ext>
            </a:extLst>
          </p:cNvPr>
          <p:cNvSpPr>
            <a:spLocks noGrp="1"/>
          </p:cNvSpPr>
          <p:nvPr>
            <p:ph type="title"/>
          </p:nvPr>
        </p:nvSpPr>
        <p:spPr/>
        <p:txBody>
          <a:bodyPr/>
          <a:lstStyle/>
          <a:p>
            <a:r>
              <a:rPr lang="en-US"/>
              <a:t>Executive summary</a:t>
            </a:r>
          </a:p>
        </p:txBody>
      </p:sp>
      <p:sp>
        <p:nvSpPr>
          <p:cNvPr id="4" name="Pravokutnik 3">
            <a:extLst>
              <a:ext uri="{FF2B5EF4-FFF2-40B4-BE49-F238E27FC236}">
                <a16:creationId xmlns:a16="http://schemas.microsoft.com/office/drawing/2014/main" id="{347F0651-0AB2-48E9-95AC-BC70561A2262}"/>
              </a:ext>
            </a:extLst>
          </p:cNvPr>
          <p:cNvSpPr/>
          <p:nvPr/>
        </p:nvSpPr>
        <p:spPr>
          <a:xfrm>
            <a:off x="1097280" y="1997475"/>
            <a:ext cx="200102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5" name="Pravokutnik 4">
            <a:extLst>
              <a:ext uri="{FF2B5EF4-FFF2-40B4-BE49-F238E27FC236}">
                <a16:creationId xmlns:a16="http://schemas.microsoft.com/office/drawing/2014/main" id="{FC233121-4D75-4AF6-BEA9-8AC4C9790BCB}"/>
              </a:ext>
            </a:extLst>
          </p:cNvPr>
          <p:cNvSpPr/>
          <p:nvPr/>
        </p:nvSpPr>
        <p:spPr>
          <a:xfrm>
            <a:off x="3611141" y="1997475"/>
            <a:ext cx="200102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6" name="Pravokutnik 5">
            <a:extLst>
              <a:ext uri="{FF2B5EF4-FFF2-40B4-BE49-F238E27FC236}">
                <a16:creationId xmlns:a16="http://schemas.microsoft.com/office/drawing/2014/main" id="{ABDD19F9-923B-46E0-9231-6D4384056C24}"/>
              </a:ext>
            </a:extLst>
          </p:cNvPr>
          <p:cNvSpPr/>
          <p:nvPr/>
        </p:nvSpPr>
        <p:spPr>
          <a:xfrm>
            <a:off x="8638863" y="1997475"/>
            <a:ext cx="200102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Conclusions</a:t>
            </a:r>
          </a:p>
        </p:txBody>
      </p:sp>
      <p:sp>
        <p:nvSpPr>
          <p:cNvPr id="7" name="Pravokutnik 6">
            <a:extLst>
              <a:ext uri="{FF2B5EF4-FFF2-40B4-BE49-F238E27FC236}">
                <a16:creationId xmlns:a16="http://schemas.microsoft.com/office/drawing/2014/main" id="{F9A4A791-4FCD-48DD-91A7-FEAE4AB20338}"/>
              </a:ext>
            </a:extLst>
          </p:cNvPr>
          <p:cNvSpPr/>
          <p:nvPr/>
        </p:nvSpPr>
        <p:spPr>
          <a:xfrm>
            <a:off x="6125002" y="1997475"/>
            <a:ext cx="200102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Analysis</a:t>
            </a:r>
          </a:p>
        </p:txBody>
      </p:sp>
      <p:cxnSp>
        <p:nvCxnSpPr>
          <p:cNvPr id="10" name="Ravni poveznik sa strelicom 9">
            <a:extLst>
              <a:ext uri="{FF2B5EF4-FFF2-40B4-BE49-F238E27FC236}">
                <a16:creationId xmlns:a16="http://schemas.microsoft.com/office/drawing/2014/main" id="{A0ACEC16-9BEF-47AD-B793-10C26C77C74C}"/>
              </a:ext>
            </a:extLst>
          </p:cNvPr>
          <p:cNvCxnSpPr>
            <a:cxnSpLocks/>
            <a:stCxn id="4" idx="3"/>
            <a:endCxn id="5" idx="1"/>
          </p:cNvCxnSpPr>
          <p:nvPr/>
        </p:nvCxnSpPr>
        <p:spPr>
          <a:xfrm>
            <a:off x="3098307" y="2454675"/>
            <a:ext cx="51283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Ravni poveznik sa strelicom 11">
            <a:extLst>
              <a:ext uri="{FF2B5EF4-FFF2-40B4-BE49-F238E27FC236}">
                <a16:creationId xmlns:a16="http://schemas.microsoft.com/office/drawing/2014/main" id="{166D1E76-258C-4C84-83AB-A8C9B467E7DD}"/>
              </a:ext>
            </a:extLst>
          </p:cNvPr>
          <p:cNvCxnSpPr>
            <a:cxnSpLocks/>
          </p:cNvCxnSpPr>
          <p:nvPr/>
        </p:nvCxnSpPr>
        <p:spPr>
          <a:xfrm>
            <a:off x="5612168" y="2454675"/>
            <a:ext cx="51283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Ravni poveznik sa strelicom 12">
            <a:extLst>
              <a:ext uri="{FF2B5EF4-FFF2-40B4-BE49-F238E27FC236}">
                <a16:creationId xmlns:a16="http://schemas.microsoft.com/office/drawing/2014/main" id="{AD55F6D7-96D4-481C-A3CE-79BC7BCF1BA8}"/>
              </a:ext>
            </a:extLst>
          </p:cNvPr>
          <p:cNvCxnSpPr>
            <a:cxnSpLocks/>
          </p:cNvCxnSpPr>
          <p:nvPr/>
        </p:nvCxnSpPr>
        <p:spPr>
          <a:xfrm>
            <a:off x="8126029" y="2454675"/>
            <a:ext cx="51283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kstniOkvir 13">
            <a:extLst>
              <a:ext uri="{FF2B5EF4-FFF2-40B4-BE49-F238E27FC236}">
                <a16:creationId xmlns:a16="http://schemas.microsoft.com/office/drawing/2014/main" id="{CFE13302-964C-4C49-9ACF-4BEB50B773C0}"/>
              </a:ext>
            </a:extLst>
          </p:cNvPr>
          <p:cNvSpPr txBox="1"/>
          <p:nvPr/>
        </p:nvSpPr>
        <p:spPr>
          <a:xfrm>
            <a:off x="495598" y="3171990"/>
            <a:ext cx="2602709" cy="1200329"/>
          </a:xfrm>
          <a:prstGeom prst="rect">
            <a:avLst/>
          </a:prstGeom>
          <a:noFill/>
        </p:spPr>
        <p:txBody>
          <a:bodyPr wrap="square" rtlCol="0">
            <a:spAutoFit/>
          </a:bodyPr>
          <a:lstStyle/>
          <a:p>
            <a:pPr marL="285750" indent="-285750">
              <a:buFontTx/>
              <a:buChar char="-"/>
            </a:pPr>
            <a:r>
              <a:rPr lang="en-US" sz="1200" dirty="0"/>
              <a:t>Identify items that are frequently bought together</a:t>
            </a:r>
          </a:p>
          <a:p>
            <a:pPr marL="285750" indent="-285750">
              <a:buFontTx/>
              <a:buChar char="-"/>
            </a:pPr>
            <a:r>
              <a:rPr lang="en-US" sz="1200" dirty="0"/>
              <a:t>Deliver value to Nexus by improving sales in terms of more items bought per purchase</a:t>
            </a:r>
          </a:p>
          <a:p>
            <a:pPr marL="285750" indent="-285750">
              <a:buFontTx/>
              <a:buChar char="-"/>
            </a:pPr>
            <a:endParaRPr lang="en-US" sz="1200" dirty="0"/>
          </a:p>
        </p:txBody>
      </p:sp>
      <p:sp>
        <p:nvSpPr>
          <p:cNvPr id="16" name="TekstniOkvir 15">
            <a:extLst>
              <a:ext uri="{FF2B5EF4-FFF2-40B4-BE49-F238E27FC236}">
                <a16:creationId xmlns:a16="http://schemas.microsoft.com/office/drawing/2014/main" id="{0DA65BE8-E21B-4DF6-AB31-6AB5AF43B34F}"/>
              </a:ext>
            </a:extLst>
          </p:cNvPr>
          <p:cNvSpPr txBox="1"/>
          <p:nvPr/>
        </p:nvSpPr>
        <p:spPr>
          <a:xfrm>
            <a:off x="3265876" y="3171990"/>
            <a:ext cx="2602709" cy="1384995"/>
          </a:xfrm>
          <a:prstGeom prst="rect">
            <a:avLst/>
          </a:prstGeom>
          <a:noFill/>
        </p:spPr>
        <p:txBody>
          <a:bodyPr wrap="square" rtlCol="0">
            <a:spAutoFit/>
          </a:bodyPr>
          <a:lstStyle/>
          <a:p>
            <a:pPr marL="285750" indent="-285750">
              <a:buFontTx/>
              <a:buChar char="-"/>
            </a:pPr>
            <a:r>
              <a:rPr lang="en-US" sz="1200" dirty="0"/>
              <a:t>Dataset contains all relevant information in terms of date and time of purchase, items bought, customer ID, price of item, country of customer, invoice ID and quantity bought </a:t>
            </a:r>
          </a:p>
          <a:p>
            <a:pPr marL="285750" indent="-285750">
              <a:buFontTx/>
              <a:buChar char="-"/>
            </a:pPr>
            <a:endParaRPr lang="en-US" sz="1200" dirty="0"/>
          </a:p>
        </p:txBody>
      </p:sp>
      <p:sp>
        <p:nvSpPr>
          <p:cNvPr id="17" name="TekstniOkvir 16">
            <a:extLst>
              <a:ext uri="{FF2B5EF4-FFF2-40B4-BE49-F238E27FC236}">
                <a16:creationId xmlns:a16="http://schemas.microsoft.com/office/drawing/2014/main" id="{BC150278-1583-48A5-BEB6-D2C52C3192E3}"/>
              </a:ext>
            </a:extLst>
          </p:cNvPr>
          <p:cNvSpPr txBox="1"/>
          <p:nvPr/>
        </p:nvSpPr>
        <p:spPr>
          <a:xfrm>
            <a:off x="5779737" y="3171990"/>
            <a:ext cx="2602709" cy="1200329"/>
          </a:xfrm>
          <a:prstGeom prst="rect">
            <a:avLst/>
          </a:prstGeom>
          <a:noFill/>
        </p:spPr>
        <p:txBody>
          <a:bodyPr wrap="square" rtlCol="0">
            <a:spAutoFit/>
          </a:bodyPr>
          <a:lstStyle/>
          <a:p>
            <a:pPr marL="285750" indent="-285750">
              <a:buFontTx/>
              <a:buChar char="-"/>
            </a:pPr>
            <a:r>
              <a:rPr lang="en-US" sz="1200" dirty="0"/>
              <a:t>Market basket analysis was performed using </a:t>
            </a:r>
            <a:r>
              <a:rPr lang="en-US" sz="1200" dirty="0" err="1"/>
              <a:t>apriori</a:t>
            </a:r>
            <a:r>
              <a:rPr lang="en-US" sz="1200" dirty="0"/>
              <a:t> algorithm</a:t>
            </a:r>
          </a:p>
          <a:p>
            <a:pPr marL="285750" indent="-285750">
              <a:buFontTx/>
              <a:buChar char="-"/>
            </a:pPr>
            <a:r>
              <a:rPr lang="en-US" sz="1200" dirty="0"/>
              <a:t>Market basket analysis provides us information on what items are most frequently bought together</a:t>
            </a:r>
          </a:p>
          <a:p>
            <a:pPr marL="285750" indent="-285750">
              <a:buFontTx/>
              <a:buChar char="-"/>
            </a:pPr>
            <a:endParaRPr lang="en-US" sz="1200" dirty="0"/>
          </a:p>
        </p:txBody>
      </p:sp>
      <p:sp>
        <p:nvSpPr>
          <p:cNvPr id="18" name="TekstniOkvir 17">
            <a:extLst>
              <a:ext uri="{FF2B5EF4-FFF2-40B4-BE49-F238E27FC236}">
                <a16:creationId xmlns:a16="http://schemas.microsoft.com/office/drawing/2014/main" id="{ADFF57A0-DC93-4DF4-8C36-9F77E10008F9}"/>
              </a:ext>
            </a:extLst>
          </p:cNvPr>
          <p:cNvSpPr txBox="1"/>
          <p:nvPr/>
        </p:nvSpPr>
        <p:spPr>
          <a:xfrm>
            <a:off x="8382446" y="3171990"/>
            <a:ext cx="2945461" cy="1938992"/>
          </a:xfrm>
          <a:prstGeom prst="rect">
            <a:avLst/>
          </a:prstGeom>
          <a:noFill/>
        </p:spPr>
        <p:txBody>
          <a:bodyPr wrap="square" rtlCol="0">
            <a:spAutoFit/>
          </a:bodyPr>
          <a:lstStyle/>
          <a:p>
            <a:pPr marL="285750" indent="-285750">
              <a:buFontTx/>
              <a:buChar char="-"/>
            </a:pPr>
            <a:r>
              <a:rPr lang="en-US" sz="1200" dirty="0"/>
              <a:t>With successful market basket analysis, we found particular</a:t>
            </a:r>
            <a:r>
              <a:rPr lang="hr-HR" sz="1200" dirty="0"/>
              <a:t>l</a:t>
            </a:r>
            <a:r>
              <a:rPr lang="en-US" sz="1200" dirty="0"/>
              <a:t>y interesting conclusions about the data</a:t>
            </a:r>
          </a:p>
          <a:p>
            <a:pPr marL="285750" indent="-285750">
              <a:buFontTx/>
              <a:buChar char="-"/>
            </a:pPr>
            <a:r>
              <a:rPr lang="en-US" sz="1200" dirty="0"/>
              <a:t>We provided recommendations on which items should be connected or packaged together to improve sales</a:t>
            </a:r>
          </a:p>
          <a:p>
            <a:pPr marL="285750" indent="-285750">
              <a:buFontTx/>
              <a:buChar char="-"/>
            </a:pPr>
            <a:r>
              <a:rPr lang="en-US" sz="1200" dirty="0"/>
              <a:t>We made basic recommendation of implementation of recommender system for Nexus</a:t>
            </a:r>
          </a:p>
          <a:p>
            <a:pPr marL="285750" indent="-285750">
              <a:buFontTx/>
              <a:buChar char="-"/>
            </a:pPr>
            <a:endParaRPr lang="en-US" sz="1200" dirty="0"/>
          </a:p>
        </p:txBody>
      </p:sp>
      <p:pic>
        <p:nvPicPr>
          <p:cNvPr id="19" name="Picture 2" descr="Slikovni rezultat za logo nexus">
            <a:extLst>
              <a:ext uri="{FF2B5EF4-FFF2-40B4-BE49-F238E27FC236}">
                <a16:creationId xmlns:a16="http://schemas.microsoft.com/office/drawing/2014/main" id="{96A63349-363A-4256-9DCD-B3EF13D3C1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Slikovni rezultat za essec logo">
            <a:extLst>
              <a:ext uri="{FF2B5EF4-FFF2-40B4-BE49-F238E27FC236}">
                <a16:creationId xmlns:a16="http://schemas.microsoft.com/office/drawing/2014/main" id="{ECB9D996-0F94-428F-B02D-BCC8CE8F54A3}"/>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35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2" descr="Slikovni rezultat za logo nexus">
            <a:extLst>
              <a:ext uri="{FF2B5EF4-FFF2-40B4-BE49-F238E27FC236}">
                <a16:creationId xmlns:a16="http://schemas.microsoft.com/office/drawing/2014/main" id="{D52DD2FB-95AA-4AD2-9B01-0DF1155C63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likovni rezultat za essec logo">
            <a:extLst>
              <a:ext uri="{FF2B5EF4-FFF2-40B4-BE49-F238E27FC236}">
                <a16:creationId xmlns:a16="http://schemas.microsoft.com/office/drawing/2014/main" id="{9D48D6A3-068D-40FB-8D92-AA5A783F47E7}"/>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Rezervirano mjesto sadržaja 2">
            <a:extLst>
              <a:ext uri="{FF2B5EF4-FFF2-40B4-BE49-F238E27FC236}">
                <a16:creationId xmlns:a16="http://schemas.microsoft.com/office/drawing/2014/main" id="{DA57B2BF-9CDC-4010-A784-BFC2D825378C}"/>
              </a:ext>
            </a:extLst>
          </p:cNvPr>
          <p:cNvGraphicFramePr>
            <a:graphicFrameLocks noGrp="1"/>
          </p:cNvGraphicFramePr>
          <p:nvPr>
            <p:ph idx="1"/>
            <p:extLst>
              <p:ext uri="{D42A27DB-BD31-4B8C-83A1-F6EECF244321}">
                <p14:modId xmlns:p14="http://schemas.microsoft.com/office/powerpoint/2010/main" val="233652069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Elipsa 5">
            <a:extLst>
              <a:ext uri="{FF2B5EF4-FFF2-40B4-BE49-F238E27FC236}">
                <a16:creationId xmlns:a16="http://schemas.microsoft.com/office/drawing/2014/main" id="{AF538ED9-10EF-4616-8F2A-2C94AC51ED53}"/>
              </a:ext>
            </a:extLst>
          </p:cNvPr>
          <p:cNvSpPr/>
          <p:nvPr/>
        </p:nvSpPr>
        <p:spPr>
          <a:xfrm rot="20886611">
            <a:off x="367589" y="4285170"/>
            <a:ext cx="1673335" cy="1562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112% ROI</a:t>
            </a:r>
          </a:p>
          <a:p>
            <a:pPr algn="ctr"/>
            <a:endParaRPr lang="en-US" b="1" dirty="0">
              <a:solidFill>
                <a:schemeClr val="tx1"/>
              </a:solidFill>
            </a:endParaRPr>
          </a:p>
        </p:txBody>
      </p:sp>
      <p:pic>
        <p:nvPicPr>
          <p:cNvPr id="5122" name="Picture 2" descr="Slikovni rezultat za money vector">
            <a:extLst>
              <a:ext uri="{FF2B5EF4-FFF2-40B4-BE49-F238E27FC236}">
                <a16:creationId xmlns:a16="http://schemas.microsoft.com/office/drawing/2014/main" id="{6F8582A7-57F8-4568-A96E-328165DA03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368" y="4942144"/>
            <a:ext cx="898117" cy="898117"/>
          </a:xfrm>
          <a:prstGeom prst="rect">
            <a:avLst/>
          </a:prstGeom>
          <a:noFill/>
          <a:extLst>
            <a:ext uri="{909E8E84-426E-40DD-AFC4-6F175D3DCCD1}">
              <a14:hiddenFill xmlns:a14="http://schemas.microsoft.com/office/drawing/2010/main">
                <a:solidFill>
                  <a:srgbClr val="FFFFFF"/>
                </a:solidFill>
              </a14:hiddenFill>
            </a:ext>
          </a:extLst>
        </p:spPr>
      </p:pic>
      <p:sp>
        <p:nvSpPr>
          <p:cNvPr id="15" name="Elipsa 14">
            <a:extLst>
              <a:ext uri="{FF2B5EF4-FFF2-40B4-BE49-F238E27FC236}">
                <a16:creationId xmlns:a16="http://schemas.microsoft.com/office/drawing/2014/main" id="{DA0BE174-EF32-492A-862B-7A33174DCEB0}"/>
              </a:ext>
            </a:extLst>
          </p:cNvPr>
          <p:cNvSpPr/>
          <p:nvPr/>
        </p:nvSpPr>
        <p:spPr>
          <a:xfrm rot="1188521">
            <a:off x="2311681" y="4344667"/>
            <a:ext cx="1673335" cy="1562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15% MORE SALES</a:t>
            </a:r>
          </a:p>
          <a:p>
            <a:pPr algn="ctr"/>
            <a:endParaRPr lang="en-US" sz="1600" b="1" dirty="0">
              <a:solidFill>
                <a:schemeClr val="tx1"/>
              </a:solidFill>
            </a:endParaRPr>
          </a:p>
        </p:txBody>
      </p:sp>
      <p:pic>
        <p:nvPicPr>
          <p:cNvPr id="5124" name="Picture 4" descr="Slikovni rezultat za up graph vector">
            <a:extLst>
              <a:ext uri="{FF2B5EF4-FFF2-40B4-BE49-F238E27FC236}">
                <a16:creationId xmlns:a16="http://schemas.microsoft.com/office/drawing/2014/main" id="{410A130E-F76C-4F1E-AF81-8A37022AA2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345828">
            <a:off x="2728727" y="5207741"/>
            <a:ext cx="535870" cy="535870"/>
          </a:xfrm>
          <a:prstGeom prst="rect">
            <a:avLst/>
          </a:prstGeom>
          <a:noFill/>
          <a:extLst>
            <a:ext uri="{909E8E84-426E-40DD-AFC4-6F175D3DCCD1}">
              <a14:hiddenFill xmlns:a14="http://schemas.microsoft.com/office/drawing/2010/main">
                <a:solidFill>
                  <a:srgbClr val="FFFFFF"/>
                </a:solidFill>
              </a14:hiddenFill>
            </a:ext>
          </a:extLst>
        </p:spPr>
      </p:pic>
      <p:sp>
        <p:nvSpPr>
          <p:cNvPr id="9" name="Elipsa 8">
            <a:extLst>
              <a:ext uri="{FF2B5EF4-FFF2-40B4-BE49-F238E27FC236}">
                <a16:creationId xmlns:a16="http://schemas.microsoft.com/office/drawing/2014/main" id="{B3E3D82D-979F-4564-ABCA-BB141DA42F7B}"/>
              </a:ext>
            </a:extLst>
          </p:cNvPr>
          <p:cNvSpPr/>
          <p:nvPr/>
        </p:nvSpPr>
        <p:spPr>
          <a:xfrm>
            <a:off x="616068" y="1087401"/>
            <a:ext cx="2867001" cy="14381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2.5 MIL. ₤ SALES INCOME</a:t>
            </a:r>
          </a:p>
          <a:p>
            <a:endParaRPr lang="en-US" b="1" dirty="0">
              <a:solidFill>
                <a:schemeClr val="tx1"/>
              </a:solidFill>
            </a:endParaRPr>
          </a:p>
          <a:p>
            <a:endParaRPr lang="en-US" b="1" dirty="0">
              <a:solidFill>
                <a:schemeClr val="tx1"/>
              </a:solidFill>
            </a:endParaRPr>
          </a:p>
        </p:txBody>
      </p:sp>
      <p:pic>
        <p:nvPicPr>
          <p:cNvPr id="10" name="Slika 9">
            <a:extLst>
              <a:ext uri="{FF2B5EF4-FFF2-40B4-BE49-F238E27FC236}">
                <a16:creationId xmlns:a16="http://schemas.microsoft.com/office/drawing/2014/main" id="{E5FEEF49-9795-4A08-841D-88253D0F2BBC}"/>
              </a:ext>
            </a:extLst>
          </p:cNvPr>
          <p:cNvPicPr>
            <a:picLocks noChangeAspect="1"/>
          </p:cNvPicPr>
          <p:nvPr/>
        </p:nvPicPr>
        <p:blipFill rotWithShape="1">
          <a:blip r:embed="rId11"/>
          <a:srcRect l="10187" t="22265" r="9909" b="21942"/>
          <a:stretch/>
        </p:blipFill>
        <p:spPr>
          <a:xfrm>
            <a:off x="1626419" y="1811399"/>
            <a:ext cx="816745" cy="550417"/>
          </a:xfrm>
          <a:prstGeom prst="rect">
            <a:avLst/>
          </a:prstGeom>
        </p:spPr>
      </p:pic>
      <p:sp>
        <p:nvSpPr>
          <p:cNvPr id="19" name="Pravokutnik: zaobljeni kutovi 18">
            <a:extLst>
              <a:ext uri="{FF2B5EF4-FFF2-40B4-BE49-F238E27FC236}">
                <a16:creationId xmlns:a16="http://schemas.microsoft.com/office/drawing/2014/main" id="{F4E976AF-6768-496B-A0FD-33FF56BCD4A4}"/>
              </a:ext>
            </a:extLst>
          </p:cNvPr>
          <p:cNvSpPr/>
          <p:nvPr/>
        </p:nvSpPr>
        <p:spPr>
          <a:xfrm>
            <a:off x="498588" y="2954801"/>
            <a:ext cx="2929631" cy="914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 descr="Slikovni rezultat za logo nexus">
            <a:extLst>
              <a:ext uri="{FF2B5EF4-FFF2-40B4-BE49-F238E27FC236}">
                <a16:creationId xmlns:a16="http://schemas.microsoft.com/office/drawing/2014/main" id="{8D14BAC9-FA10-47B4-AED9-A4F02D158459}"/>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r="25969"/>
          <a:stretch/>
        </p:blipFill>
        <p:spPr bwMode="auto">
          <a:xfrm>
            <a:off x="678360" y="2891408"/>
            <a:ext cx="2681056" cy="104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71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36F1772-5B88-4687-974A-52C4564FF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0B5C0D54-6D1D-40DF-A7E5-7EA88954212C}"/>
              </a:ext>
            </a:extLst>
          </p:cNvPr>
          <p:cNvSpPr>
            <a:spLocks noGrp="1"/>
          </p:cNvSpPr>
          <p:nvPr>
            <p:ph type="title"/>
          </p:nvPr>
        </p:nvSpPr>
        <p:spPr>
          <a:xfrm>
            <a:off x="5144679" y="634946"/>
            <a:ext cx="6405063" cy="1450757"/>
          </a:xfrm>
        </p:spPr>
        <p:txBody>
          <a:bodyPr>
            <a:normAutofit/>
          </a:bodyPr>
          <a:lstStyle/>
          <a:p>
            <a:r>
              <a:rPr lang="en-US"/>
              <a:t>Market situation</a:t>
            </a:r>
          </a:p>
        </p:txBody>
      </p:sp>
      <p:pic>
        <p:nvPicPr>
          <p:cNvPr id="9218" name="Picture 2" descr="Slikovni rezultat za online retail market share">
            <a:extLst>
              <a:ext uri="{FF2B5EF4-FFF2-40B4-BE49-F238E27FC236}">
                <a16:creationId xmlns:a16="http://schemas.microsoft.com/office/drawing/2014/main" id="{60BD02FD-3511-41DE-BC91-D3D8AECD1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99" y="693483"/>
            <a:ext cx="4020297" cy="2251366"/>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FC2C99CD-8BCA-45F5-BA47-7A6D80CA8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9220" name="Picture 4" descr="Slikovni rezultat za online retail market share uk amazon">
            <a:extLst>
              <a:ext uri="{FF2B5EF4-FFF2-40B4-BE49-F238E27FC236}">
                <a16:creationId xmlns:a16="http://schemas.microsoft.com/office/drawing/2014/main" id="{AC3CF5D3-862D-46FC-A9D5-39D37C339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82" y="3218101"/>
            <a:ext cx="3346129" cy="2476136"/>
          </a:xfrm>
          <a:prstGeom prst="rect">
            <a:avLst/>
          </a:prstGeom>
          <a:noFill/>
          <a:extLst>
            <a:ext uri="{909E8E84-426E-40DD-AFC4-6F175D3DCCD1}">
              <a14:hiddenFill xmlns:a14="http://schemas.microsoft.com/office/drawing/2010/main">
                <a:solidFill>
                  <a:srgbClr val="FFFFFF"/>
                </a:solidFill>
              </a14:hiddenFill>
            </a:ext>
          </a:extLst>
        </p:spPr>
      </p:pic>
      <p:sp>
        <p:nvSpPr>
          <p:cNvPr id="3" name="Rezervirano mjesto sadržaja 2">
            <a:extLst>
              <a:ext uri="{FF2B5EF4-FFF2-40B4-BE49-F238E27FC236}">
                <a16:creationId xmlns:a16="http://schemas.microsoft.com/office/drawing/2014/main" id="{D463F671-D1C1-4CAB-87FA-C499E0D7EE1A}"/>
              </a:ext>
            </a:extLst>
          </p:cNvPr>
          <p:cNvSpPr>
            <a:spLocks noGrp="1"/>
          </p:cNvSpPr>
          <p:nvPr>
            <p:ph idx="1"/>
          </p:nvPr>
        </p:nvSpPr>
        <p:spPr>
          <a:xfrm>
            <a:off x="5144679" y="2198914"/>
            <a:ext cx="6405063" cy="3670180"/>
          </a:xfrm>
        </p:spPr>
        <p:txBody>
          <a:bodyPr>
            <a:normAutofit/>
          </a:bodyPr>
          <a:lstStyle/>
          <a:p>
            <a:r>
              <a:rPr lang="en-US" dirty="0"/>
              <a:t>The number of online share of total retail is growing, specially in the UK where in 2015 15.2% of retail happens online</a:t>
            </a:r>
            <a:r>
              <a:rPr lang="hr-HR" dirty="0"/>
              <a:t>.</a:t>
            </a:r>
            <a:endParaRPr lang="en-US" dirty="0"/>
          </a:p>
          <a:p>
            <a:r>
              <a:rPr lang="en-US" dirty="0"/>
              <a:t>„Big guys” on market are still Alibaba, JD and Amazon.</a:t>
            </a:r>
          </a:p>
          <a:p>
            <a:r>
              <a:rPr lang="en-US" dirty="0"/>
              <a:t>Nexus must implement analytics to compete with top </a:t>
            </a:r>
            <a:r>
              <a:rPr lang="en-US" dirty="0" err="1"/>
              <a:t>reta</a:t>
            </a:r>
            <a:r>
              <a:rPr lang="hr-HR" dirty="0"/>
              <a:t>i</a:t>
            </a:r>
            <a:r>
              <a:rPr lang="en-US" dirty="0" err="1"/>
              <a:t>lers</a:t>
            </a:r>
            <a:r>
              <a:rPr lang="hr-HR" dirty="0"/>
              <a:t>.</a:t>
            </a:r>
            <a:endParaRPr lang="en-US" dirty="0"/>
          </a:p>
          <a:p>
            <a:r>
              <a:rPr lang="en-US" dirty="0"/>
              <a:t>Key to improve sales is to become customer centric, and by applying analytics, Nexus can achieve that</a:t>
            </a:r>
            <a:r>
              <a:rPr lang="hr-HR" dirty="0"/>
              <a:t>.</a:t>
            </a:r>
            <a:endParaRPr lang="en-US" dirty="0"/>
          </a:p>
        </p:txBody>
      </p:sp>
      <p:sp>
        <p:nvSpPr>
          <p:cNvPr id="77" name="Rectangle 76">
            <a:extLst>
              <a:ext uri="{FF2B5EF4-FFF2-40B4-BE49-F238E27FC236}">
                <a16:creationId xmlns:a16="http://schemas.microsoft.com/office/drawing/2014/main" id="{C7E8667B-49C4-4E47-AB3E-78AC18E95C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0AB5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8A1780B1-1435-4EBC-947B-9609953FD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33366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kstniOkvir 3">
            <a:extLst>
              <a:ext uri="{FF2B5EF4-FFF2-40B4-BE49-F238E27FC236}">
                <a16:creationId xmlns:a16="http://schemas.microsoft.com/office/drawing/2014/main" id="{F1EB9B3D-E2D8-4277-92FA-4CCB17C63FD7}"/>
              </a:ext>
            </a:extLst>
          </p:cNvPr>
          <p:cNvSpPr txBox="1"/>
          <p:nvPr/>
        </p:nvSpPr>
        <p:spPr>
          <a:xfrm>
            <a:off x="554884" y="2927232"/>
            <a:ext cx="3461204" cy="200055"/>
          </a:xfrm>
          <a:prstGeom prst="rect">
            <a:avLst/>
          </a:prstGeom>
          <a:noFill/>
        </p:spPr>
        <p:txBody>
          <a:bodyPr wrap="none" rtlCol="0">
            <a:spAutoFit/>
          </a:bodyPr>
          <a:lstStyle/>
          <a:p>
            <a:r>
              <a:rPr lang="en-US" sz="700"/>
              <a:t>Available at: </a:t>
            </a:r>
            <a:r>
              <a:rPr lang="en-US" sz="700">
                <a:hlinkClick r:id="rId4"/>
              </a:rPr>
              <a:t>https://www.marketingcharts.com/industries/retail-and-e-commerce-53439</a:t>
            </a:r>
            <a:endParaRPr lang="en-US" sz="700"/>
          </a:p>
        </p:txBody>
      </p:sp>
      <p:sp>
        <p:nvSpPr>
          <p:cNvPr id="11" name="TekstniOkvir 10">
            <a:extLst>
              <a:ext uri="{FF2B5EF4-FFF2-40B4-BE49-F238E27FC236}">
                <a16:creationId xmlns:a16="http://schemas.microsoft.com/office/drawing/2014/main" id="{B4D16EA8-810B-4132-824C-A66C573B9694}"/>
              </a:ext>
            </a:extLst>
          </p:cNvPr>
          <p:cNvSpPr txBox="1"/>
          <p:nvPr/>
        </p:nvSpPr>
        <p:spPr>
          <a:xfrm>
            <a:off x="633999" y="5677061"/>
            <a:ext cx="3775393" cy="200055"/>
          </a:xfrm>
          <a:prstGeom prst="rect">
            <a:avLst/>
          </a:prstGeom>
          <a:noFill/>
        </p:spPr>
        <p:txBody>
          <a:bodyPr wrap="none" rtlCol="0">
            <a:spAutoFit/>
          </a:bodyPr>
          <a:lstStyle/>
          <a:p>
            <a:r>
              <a:rPr lang="en-US" sz="700"/>
              <a:t>Available at: </a:t>
            </a:r>
            <a:r>
              <a:rPr lang="en-US" sz="700">
                <a:hlinkClick r:id="rId5"/>
              </a:rPr>
              <a:t>https://www.businessinsider.com/amazon-is-struggling-to-find-its-place-china-2017-8</a:t>
            </a:r>
            <a:endParaRPr lang="en-US" sz="700"/>
          </a:p>
        </p:txBody>
      </p:sp>
      <p:pic>
        <p:nvPicPr>
          <p:cNvPr id="12" name="Picture 4" descr="Slikovni rezultat za essec logo">
            <a:extLst>
              <a:ext uri="{FF2B5EF4-FFF2-40B4-BE49-F238E27FC236}">
                <a16:creationId xmlns:a16="http://schemas.microsoft.com/office/drawing/2014/main" id="{B7A50FDA-2C62-41E3-89BA-7FE4F69B5A73}"/>
              </a:ext>
            </a:extLst>
          </p:cNvPr>
          <p:cNvPicPr>
            <a:picLocks noChangeAspect="1" noChangeArrowheads="1"/>
          </p:cNvPicPr>
          <p:nvPr/>
        </p:nvPicPr>
        <p:blipFill>
          <a:blip r:embed="rId6">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Slikovni rezultat za logo nexus">
            <a:extLst>
              <a:ext uri="{FF2B5EF4-FFF2-40B4-BE49-F238E27FC236}">
                <a16:creationId xmlns:a16="http://schemas.microsoft.com/office/drawing/2014/main" id="{1C0ECDF8-0CDD-4527-82BD-E84A99B1A3D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59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AF567AC-C638-4856-8BF7-5E100C86860B}"/>
              </a:ext>
            </a:extLst>
          </p:cNvPr>
          <p:cNvSpPr>
            <a:spLocks noGrp="1"/>
          </p:cNvSpPr>
          <p:nvPr>
            <p:ph type="title"/>
          </p:nvPr>
        </p:nvSpPr>
        <p:spPr/>
        <p:txBody>
          <a:bodyPr/>
          <a:lstStyle/>
          <a:p>
            <a:r>
              <a:rPr lang="en-US" dirty="0"/>
              <a:t>Tasks and vision of analysis</a:t>
            </a:r>
          </a:p>
        </p:txBody>
      </p:sp>
      <p:sp>
        <p:nvSpPr>
          <p:cNvPr id="3" name="Rezervirano mjesto sadržaja 2">
            <a:extLst>
              <a:ext uri="{FF2B5EF4-FFF2-40B4-BE49-F238E27FC236}">
                <a16:creationId xmlns:a16="http://schemas.microsoft.com/office/drawing/2014/main" id="{65B9B452-5966-49D9-9AD5-94F745A4F99D}"/>
              </a:ext>
            </a:extLst>
          </p:cNvPr>
          <p:cNvSpPr>
            <a:spLocks noGrp="1"/>
          </p:cNvSpPr>
          <p:nvPr>
            <p:ph idx="1"/>
          </p:nvPr>
        </p:nvSpPr>
        <p:spPr/>
        <p:txBody>
          <a:bodyPr>
            <a:normAutofit/>
          </a:bodyPr>
          <a:lstStyle/>
          <a:p>
            <a:r>
              <a:rPr lang="en-US" dirty="0"/>
              <a:t>Raw variables are </a:t>
            </a:r>
            <a:r>
              <a:rPr lang="en-US" dirty="0" err="1"/>
              <a:t>InvoiceNo</a:t>
            </a:r>
            <a:r>
              <a:rPr lang="en-US" dirty="0"/>
              <a:t>, </a:t>
            </a:r>
            <a:r>
              <a:rPr lang="en-US" dirty="0" err="1"/>
              <a:t>StockCode</a:t>
            </a:r>
            <a:r>
              <a:rPr lang="en-US" dirty="0"/>
              <a:t>, Description, Quantity, </a:t>
            </a:r>
            <a:r>
              <a:rPr lang="en-US" dirty="0" err="1"/>
              <a:t>InvoiceDate</a:t>
            </a:r>
            <a:r>
              <a:rPr lang="en-US" dirty="0"/>
              <a:t>, </a:t>
            </a:r>
            <a:r>
              <a:rPr lang="en-US" dirty="0" err="1"/>
              <a:t>UnitPrice</a:t>
            </a:r>
            <a:r>
              <a:rPr lang="en-US" dirty="0"/>
              <a:t>, Unit price, </a:t>
            </a:r>
            <a:r>
              <a:rPr lang="en-US" dirty="0" err="1"/>
              <a:t>CustomerID</a:t>
            </a:r>
            <a:r>
              <a:rPr lang="en-US" dirty="0"/>
              <a:t>, Country. </a:t>
            </a:r>
          </a:p>
          <a:p>
            <a:r>
              <a:rPr lang="en-US" dirty="0"/>
              <a:t>To complete analysis we will extract day, month, year and day-of-the-week values from </a:t>
            </a:r>
            <a:r>
              <a:rPr lang="en-US" dirty="0" err="1"/>
              <a:t>InvoiceDate</a:t>
            </a:r>
            <a:r>
              <a:rPr lang="en-US" dirty="0"/>
              <a:t>.</a:t>
            </a:r>
          </a:p>
          <a:p>
            <a:r>
              <a:rPr lang="en-US" dirty="0"/>
              <a:t>We will remove missing values.</a:t>
            </a:r>
          </a:p>
          <a:p>
            <a:r>
              <a:rPr lang="en-US" dirty="0"/>
              <a:t>We will use aggregate functions to group sales by day, weekday, customer, country and item; and look for it’s summaries such as average earnings, sales, etc.</a:t>
            </a:r>
          </a:p>
          <a:p>
            <a:r>
              <a:rPr lang="en-US" dirty="0"/>
              <a:t>We will interpret the processed data to extract meaningful information such as IDs of items frequently bought together to</a:t>
            </a:r>
            <a:r>
              <a:rPr lang="hr-HR" dirty="0"/>
              <a:t> </a:t>
            </a:r>
            <a:r>
              <a:rPr lang="hr-HR" dirty="0" err="1"/>
              <a:t>drastically</a:t>
            </a:r>
            <a:r>
              <a:rPr lang="en-US" dirty="0"/>
              <a:t> improve our business.</a:t>
            </a:r>
          </a:p>
          <a:p>
            <a:endParaRPr lang="en-US" dirty="0"/>
          </a:p>
        </p:txBody>
      </p:sp>
      <p:pic>
        <p:nvPicPr>
          <p:cNvPr id="4" name="Picture 4" descr="Slikovni rezultat za essec logo">
            <a:extLst>
              <a:ext uri="{FF2B5EF4-FFF2-40B4-BE49-F238E27FC236}">
                <a16:creationId xmlns:a16="http://schemas.microsoft.com/office/drawing/2014/main" id="{FF7DC803-FF21-498E-BDE5-0A49620971AB}"/>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likovni rezultat za logo nexus">
            <a:extLst>
              <a:ext uri="{FF2B5EF4-FFF2-40B4-BE49-F238E27FC236}">
                <a16:creationId xmlns:a16="http://schemas.microsoft.com/office/drawing/2014/main" id="{1256BE6A-9AEB-4E49-B520-A9325171F5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34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B4D4C19-A846-47C2-BBA6-D67954F883BE}"/>
              </a:ext>
            </a:extLst>
          </p:cNvPr>
          <p:cNvSpPr>
            <a:spLocks noGrp="1"/>
          </p:cNvSpPr>
          <p:nvPr>
            <p:ph type="title"/>
          </p:nvPr>
        </p:nvSpPr>
        <p:spPr>
          <a:xfrm>
            <a:off x="1097280" y="286603"/>
            <a:ext cx="10058400" cy="1450757"/>
          </a:xfrm>
        </p:spPr>
        <p:txBody>
          <a:bodyPr>
            <a:normAutofit/>
          </a:bodyPr>
          <a:lstStyle/>
          <a:p>
            <a:r>
              <a:rPr lang="en-US" dirty="0"/>
              <a:t>Data and analysis framework</a:t>
            </a:r>
          </a:p>
        </p:txBody>
      </p:sp>
      <p:pic>
        <p:nvPicPr>
          <p:cNvPr id="4" name="Picture 2" descr="Slikovni rezultat za logo nexus">
            <a:extLst>
              <a:ext uri="{FF2B5EF4-FFF2-40B4-BE49-F238E27FC236}">
                <a16:creationId xmlns:a16="http://schemas.microsoft.com/office/drawing/2014/main" id="{D52DD2FB-95AA-4AD2-9B01-0DF1155C63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likovni rezultat za essec logo">
            <a:extLst>
              <a:ext uri="{FF2B5EF4-FFF2-40B4-BE49-F238E27FC236}">
                <a16:creationId xmlns:a16="http://schemas.microsoft.com/office/drawing/2014/main" id="{9D48D6A3-068D-40FB-8D92-AA5A783F47E7}"/>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Rezervirano mjesto sadržaja 2">
            <a:extLst>
              <a:ext uri="{FF2B5EF4-FFF2-40B4-BE49-F238E27FC236}">
                <a16:creationId xmlns:a16="http://schemas.microsoft.com/office/drawing/2014/main" id="{DA57B2BF-9CDC-4010-A784-BFC2D825378C}"/>
              </a:ext>
            </a:extLst>
          </p:cNvPr>
          <p:cNvGraphicFramePr>
            <a:graphicFrameLocks noGrp="1"/>
          </p:cNvGraphicFramePr>
          <p:nvPr>
            <p:ph idx="1"/>
            <p:extLst>
              <p:ext uri="{D42A27DB-BD31-4B8C-83A1-F6EECF244321}">
                <p14:modId xmlns:p14="http://schemas.microsoft.com/office/powerpoint/2010/main" val="80639599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319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3FD3CF24-D05A-4E8A-8D2C-0AB7CC0FD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F954279B-589C-4744-8881-CD8D42B9A31D}"/>
              </a:ext>
            </a:extLst>
          </p:cNvPr>
          <p:cNvSpPr>
            <a:spLocks noGrp="1"/>
          </p:cNvSpPr>
          <p:nvPr>
            <p:ph type="title"/>
          </p:nvPr>
        </p:nvSpPr>
        <p:spPr>
          <a:xfrm>
            <a:off x="4703577" y="634946"/>
            <a:ext cx="6846166" cy="1450757"/>
          </a:xfrm>
        </p:spPr>
        <p:txBody>
          <a:bodyPr>
            <a:normAutofit/>
          </a:bodyPr>
          <a:lstStyle/>
          <a:p>
            <a:r>
              <a:rPr lang="en-US" dirty="0"/>
              <a:t>Market basket analysis</a:t>
            </a:r>
          </a:p>
        </p:txBody>
      </p:sp>
      <p:pic>
        <p:nvPicPr>
          <p:cNvPr id="3084" name="Picture 12" descr="Slikovni rezultat za craigslist logo">
            <a:extLst>
              <a:ext uri="{FF2B5EF4-FFF2-40B4-BE49-F238E27FC236}">
                <a16:creationId xmlns:a16="http://schemas.microsoft.com/office/drawing/2014/main" id="{59BC8978-9CEF-48EF-9262-B01157FA0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841" y="695467"/>
            <a:ext cx="2686869" cy="819495"/>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Connector 82">
            <a:extLst>
              <a:ext uri="{FF2B5EF4-FFF2-40B4-BE49-F238E27FC236}">
                <a16:creationId xmlns:a16="http://schemas.microsoft.com/office/drawing/2014/main" id="{96330F87-AACB-40A7-B2EA-55C9CFEF4B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3076" name="Picture 4" descr="Slikovni rezultat za ebay logo">
            <a:extLst>
              <a:ext uri="{FF2B5EF4-FFF2-40B4-BE49-F238E27FC236}">
                <a16:creationId xmlns:a16="http://schemas.microsoft.com/office/drawing/2014/main" id="{6AC663DD-5BF6-43C8-B88B-B6120131AF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224" y="1661954"/>
            <a:ext cx="2003850" cy="80153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likovni rezultat za amazon logo">
            <a:extLst>
              <a:ext uri="{FF2B5EF4-FFF2-40B4-BE49-F238E27FC236}">
                <a16:creationId xmlns:a16="http://schemas.microsoft.com/office/drawing/2014/main" id="{F3E6FC44-2458-4C97-9053-95F8DCC640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942" y="2714378"/>
            <a:ext cx="2149390" cy="650190"/>
          </a:xfrm>
          <a:prstGeom prst="rect">
            <a:avLst/>
          </a:prstGeom>
          <a:noFill/>
          <a:extLst>
            <a:ext uri="{909E8E84-426E-40DD-AFC4-6F175D3DCCD1}">
              <a14:hiddenFill xmlns:a14="http://schemas.microsoft.com/office/drawing/2010/main">
                <a:solidFill>
                  <a:srgbClr val="FFFFFF"/>
                </a:solidFill>
              </a14:hiddenFill>
            </a:ext>
          </a:extLst>
        </p:spPr>
      </p:pic>
      <p:sp>
        <p:nvSpPr>
          <p:cNvPr id="3" name="Rezervirano mjesto sadržaja 2">
            <a:extLst>
              <a:ext uri="{FF2B5EF4-FFF2-40B4-BE49-F238E27FC236}">
                <a16:creationId xmlns:a16="http://schemas.microsoft.com/office/drawing/2014/main" id="{A4CF7F5F-6566-4C33-8440-38B89E52B4AC}"/>
              </a:ext>
            </a:extLst>
          </p:cNvPr>
          <p:cNvSpPr>
            <a:spLocks noGrp="1"/>
          </p:cNvSpPr>
          <p:nvPr>
            <p:ph idx="1"/>
          </p:nvPr>
        </p:nvSpPr>
        <p:spPr>
          <a:xfrm>
            <a:off x="4701747" y="2198914"/>
            <a:ext cx="6847996" cy="3670180"/>
          </a:xfrm>
        </p:spPr>
        <p:txBody>
          <a:bodyPr>
            <a:normAutofit/>
          </a:bodyPr>
          <a:lstStyle/>
          <a:p>
            <a:r>
              <a:rPr lang="en-US" sz="1400" dirty="0"/>
              <a:t>- MBA is one of the key techniques used by large retailers to uncover associations between items.</a:t>
            </a:r>
          </a:p>
          <a:p>
            <a:r>
              <a:rPr lang="en-US" sz="1400" dirty="0"/>
              <a:t>- Association rules are widely used to analyze retail basket or transaction data, and are intended to identify strong rules discovered in transaction data using measures of interestingness, based on the concept of strong rules.</a:t>
            </a:r>
          </a:p>
          <a:p>
            <a:r>
              <a:rPr lang="en-US" sz="1400" dirty="0"/>
              <a:t>- For a online retail company such as Nexus, this kind of analysis is of utmost importance. Companies that understand it’s customers and their online behavior have big competitive advantage.</a:t>
            </a:r>
          </a:p>
          <a:p>
            <a:r>
              <a:rPr lang="en-US" sz="1400" dirty="0"/>
              <a:t>- Online retail companies such as </a:t>
            </a:r>
            <a:r>
              <a:rPr lang="hr-HR" sz="1400" dirty="0"/>
              <a:t>C</a:t>
            </a:r>
            <a:r>
              <a:rPr lang="en-US" sz="1400" dirty="0" err="1"/>
              <a:t>raigslist</a:t>
            </a:r>
            <a:r>
              <a:rPr lang="en-US" sz="1400" dirty="0"/>
              <a:t>, E-Bay and Amazon are great examples of companies that utilized MBA </a:t>
            </a:r>
            <a:r>
              <a:rPr lang="hr-HR" sz="1400" dirty="0"/>
              <a:t>to </a:t>
            </a:r>
            <a:r>
              <a:rPr lang="hr-HR" sz="1400" dirty="0" err="1"/>
              <a:t>become</a:t>
            </a:r>
            <a:r>
              <a:rPr lang="hr-HR" sz="1400" dirty="0"/>
              <a:t> </a:t>
            </a:r>
            <a:r>
              <a:rPr lang="en-US" sz="1400" dirty="0"/>
              <a:t>leaders</a:t>
            </a:r>
            <a:r>
              <a:rPr lang="hr-HR" sz="1400" dirty="0"/>
              <a:t> </a:t>
            </a:r>
            <a:r>
              <a:rPr lang="hr-HR" sz="1400" dirty="0" err="1"/>
              <a:t>in</a:t>
            </a:r>
            <a:r>
              <a:rPr lang="hr-HR" sz="1400" dirty="0"/>
              <a:t> </a:t>
            </a:r>
            <a:r>
              <a:rPr lang="hr-HR" sz="1400" dirty="0" err="1"/>
              <a:t>the</a:t>
            </a:r>
            <a:r>
              <a:rPr lang="hr-HR" sz="1400" dirty="0"/>
              <a:t> </a:t>
            </a:r>
            <a:r>
              <a:rPr lang="hr-HR" sz="1400" dirty="0" err="1"/>
              <a:t>field</a:t>
            </a:r>
            <a:r>
              <a:rPr lang="en-US" sz="1400" dirty="0"/>
              <a:t>.</a:t>
            </a:r>
          </a:p>
          <a:p>
            <a:r>
              <a:rPr lang="en-US" sz="1400" dirty="0"/>
              <a:t>- MBA can be conducted in R using </a:t>
            </a:r>
            <a:r>
              <a:rPr lang="en-US" sz="1400" dirty="0" err="1"/>
              <a:t>apriori</a:t>
            </a:r>
            <a:r>
              <a:rPr lang="en-US" sz="1400" dirty="0"/>
              <a:t> algorithm.</a:t>
            </a:r>
          </a:p>
          <a:p>
            <a:r>
              <a:rPr lang="en-US" sz="1400" dirty="0"/>
              <a:t>- Both stakeholders, the company and customer gain value from the implementation of MBA findings.</a:t>
            </a:r>
          </a:p>
          <a:p>
            <a:endParaRPr lang="en-US" sz="1400" dirty="0"/>
          </a:p>
          <a:p>
            <a:endParaRPr lang="en-US" sz="1400" dirty="0"/>
          </a:p>
        </p:txBody>
      </p:sp>
      <p:sp>
        <p:nvSpPr>
          <p:cNvPr id="85" name="Rectangle 84">
            <a:extLst>
              <a:ext uri="{FF2B5EF4-FFF2-40B4-BE49-F238E27FC236}">
                <a16:creationId xmlns:a16="http://schemas.microsoft.com/office/drawing/2014/main" id="{55BC9725-B546-4B1F-B1BB-F6A61E244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E69DB3CD-23E8-4507-AE0E-77E1E0A03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2" descr="Slikovni rezultat za logo nexus">
            <a:extLst>
              <a:ext uri="{FF2B5EF4-FFF2-40B4-BE49-F238E27FC236}">
                <a16:creationId xmlns:a16="http://schemas.microsoft.com/office/drawing/2014/main" id="{700B0088-AFAD-4530-A0C8-BEB3615DCEA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likovni rezultat za essec logo">
            <a:extLst>
              <a:ext uri="{FF2B5EF4-FFF2-40B4-BE49-F238E27FC236}">
                <a16:creationId xmlns:a16="http://schemas.microsoft.com/office/drawing/2014/main" id="{3E0B3C69-7662-4539-AD4B-1E4187E743D5}"/>
              </a:ext>
            </a:extLst>
          </p:cNvPr>
          <p:cNvPicPr>
            <a:picLocks noChangeAspect="1" noChangeArrowheads="1"/>
          </p:cNvPicPr>
          <p:nvPr/>
        </p:nvPicPr>
        <p:blipFill>
          <a:blip r:embed="rId6">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0" descr="Craigslist logo vector">
            <a:extLst>
              <a:ext uri="{FF2B5EF4-FFF2-40B4-BE49-F238E27FC236}">
                <a16:creationId xmlns:a16="http://schemas.microsoft.com/office/drawing/2014/main" id="{0924673E-2749-418B-A42E-AA947FFB7AEF}"/>
              </a:ext>
            </a:extLst>
          </p:cNvPr>
          <p:cNvSpPr>
            <a:spLocks noChangeAspect="1" noChangeArrowheads="1"/>
          </p:cNvSpPr>
          <p:nvPr/>
        </p:nvSpPr>
        <p:spPr bwMode="auto">
          <a:xfrm>
            <a:off x="5467350" y="-228600"/>
            <a:ext cx="2628900" cy="2628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4" descr="Slikovni rezultat za customers vector">
            <a:extLst>
              <a:ext uri="{FF2B5EF4-FFF2-40B4-BE49-F238E27FC236}">
                <a16:creationId xmlns:a16="http://schemas.microsoft.com/office/drawing/2014/main" id="{1AEF7F45-8D15-4127-AD56-754714E13A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6147" y="4034004"/>
            <a:ext cx="2709453" cy="1750281"/>
          </a:xfrm>
          <a:prstGeom prst="rect">
            <a:avLst/>
          </a:prstGeom>
          <a:noFill/>
          <a:extLst>
            <a:ext uri="{909E8E84-426E-40DD-AFC4-6F175D3DCCD1}">
              <a14:hiddenFill xmlns:a14="http://schemas.microsoft.com/office/drawing/2010/main">
                <a:solidFill>
                  <a:srgbClr val="FFFFFF"/>
                </a:solidFill>
              </a14:hiddenFill>
            </a:ext>
          </a:extLst>
        </p:spPr>
      </p:pic>
      <p:sp>
        <p:nvSpPr>
          <p:cNvPr id="15" name="TekstniOkvir 14">
            <a:extLst>
              <a:ext uri="{FF2B5EF4-FFF2-40B4-BE49-F238E27FC236}">
                <a16:creationId xmlns:a16="http://schemas.microsoft.com/office/drawing/2014/main" id="{DFCAA883-2010-4801-93E6-A64FDB61D3D6}"/>
              </a:ext>
            </a:extLst>
          </p:cNvPr>
          <p:cNvSpPr txBox="1"/>
          <p:nvPr/>
        </p:nvSpPr>
        <p:spPr>
          <a:xfrm>
            <a:off x="2825385" y="5663639"/>
            <a:ext cx="960135" cy="307777"/>
          </a:xfrm>
          <a:prstGeom prst="rect">
            <a:avLst/>
          </a:prstGeom>
          <a:noFill/>
        </p:spPr>
        <p:txBody>
          <a:bodyPr wrap="none" rtlCol="0">
            <a:spAutoFit/>
          </a:bodyPr>
          <a:lstStyle/>
          <a:p>
            <a:r>
              <a:rPr lang="en-US" sz="1400" dirty="0"/>
              <a:t>Customers</a:t>
            </a:r>
          </a:p>
        </p:txBody>
      </p:sp>
      <p:sp>
        <p:nvSpPr>
          <p:cNvPr id="39" name="TekstniOkvir 38">
            <a:extLst>
              <a:ext uri="{FF2B5EF4-FFF2-40B4-BE49-F238E27FC236}">
                <a16:creationId xmlns:a16="http://schemas.microsoft.com/office/drawing/2014/main" id="{3ED8B1B9-0CC0-44F0-B5FD-16A50F4EE136}"/>
              </a:ext>
            </a:extLst>
          </p:cNvPr>
          <p:cNvSpPr txBox="1"/>
          <p:nvPr/>
        </p:nvSpPr>
        <p:spPr>
          <a:xfrm>
            <a:off x="987965" y="5630396"/>
            <a:ext cx="872226" cy="307777"/>
          </a:xfrm>
          <a:prstGeom prst="rect">
            <a:avLst/>
          </a:prstGeom>
          <a:noFill/>
        </p:spPr>
        <p:txBody>
          <a:bodyPr wrap="none" rtlCol="0">
            <a:spAutoFit/>
          </a:bodyPr>
          <a:lstStyle/>
          <a:p>
            <a:r>
              <a:rPr lang="en-US" sz="1400" dirty="0"/>
              <a:t>Company</a:t>
            </a:r>
          </a:p>
        </p:txBody>
      </p:sp>
      <p:pic>
        <p:nvPicPr>
          <p:cNvPr id="17" name="Picture 16" descr="Slikovni rezultat za up arrow vector">
            <a:extLst>
              <a:ext uri="{FF2B5EF4-FFF2-40B4-BE49-F238E27FC236}">
                <a16:creationId xmlns:a16="http://schemas.microsoft.com/office/drawing/2014/main" id="{CFF6E79B-743B-4E0E-8D3C-DC25BA397C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889" y="4298919"/>
            <a:ext cx="502592" cy="70977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6" descr="Slikovni rezultat za up arrow vector">
            <a:extLst>
              <a:ext uri="{FF2B5EF4-FFF2-40B4-BE49-F238E27FC236}">
                <a16:creationId xmlns:a16="http://schemas.microsoft.com/office/drawing/2014/main" id="{B0D3E7B9-F1BA-40E9-99A8-4C47AA4407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3866273" y="4316092"/>
            <a:ext cx="478051" cy="675116"/>
          </a:xfrm>
          <a:prstGeom prst="rect">
            <a:avLst/>
          </a:prstGeom>
          <a:noFill/>
          <a:extLst>
            <a:ext uri="{909E8E84-426E-40DD-AFC4-6F175D3DCCD1}">
              <a14:hiddenFill xmlns:a14="http://schemas.microsoft.com/office/drawing/2010/main">
                <a:solidFill>
                  <a:srgbClr val="FFFFFF"/>
                </a:solidFill>
              </a14:hiddenFill>
            </a:ext>
          </a:extLst>
        </p:spPr>
      </p:pic>
      <p:sp>
        <p:nvSpPr>
          <p:cNvPr id="18" name="TekstniOkvir 17">
            <a:extLst>
              <a:ext uri="{FF2B5EF4-FFF2-40B4-BE49-F238E27FC236}">
                <a16:creationId xmlns:a16="http://schemas.microsoft.com/office/drawing/2014/main" id="{F959919C-811D-46FD-8A78-09C301E8652F}"/>
              </a:ext>
            </a:extLst>
          </p:cNvPr>
          <p:cNvSpPr txBox="1"/>
          <p:nvPr/>
        </p:nvSpPr>
        <p:spPr>
          <a:xfrm>
            <a:off x="151374" y="4933804"/>
            <a:ext cx="907621" cy="507831"/>
          </a:xfrm>
          <a:prstGeom prst="rect">
            <a:avLst/>
          </a:prstGeom>
          <a:noFill/>
        </p:spPr>
        <p:txBody>
          <a:bodyPr wrap="none" rtlCol="0">
            <a:spAutoFit/>
          </a:bodyPr>
          <a:lstStyle/>
          <a:p>
            <a:r>
              <a:rPr lang="en-US" sz="900" dirty="0"/>
              <a:t>Company value</a:t>
            </a:r>
            <a:endParaRPr lang="hr-HR" sz="900" dirty="0"/>
          </a:p>
          <a:p>
            <a:r>
              <a:rPr lang="hr-HR" sz="900" dirty="0"/>
              <a:t>Sales</a:t>
            </a:r>
          </a:p>
          <a:p>
            <a:r>
              <a:rPr lang="hr-HR" sz="900" dirty="0"/>
              <a:t>Profit</a:t>
            </a:r>
          </a:p>
        </p:txBody>
      </p:sp>
      <p:sp>
        <p:nvSpPr>
          <p:cNvPr id="43" name="TekstniOkvir 42">
            <a:extLst>
              <a:ext uri="{FF2B5EF4-FFF2-40B4-BE49-F238E27FC236}">
                <a16:creationId xmlns:a16="http://schemas.microsoft.com/office/drawing/2014/main" id="{68B115E1-DFE1-45B5-B627-5746F4267DB1}"/>
              </a:ext>
            </a:extLst>
          </p:cNvPr>
          <p:cNvSpPr txBox="1"/>
          <p:nvPr/>
        </p:nvSpPr>
        <p:spPr>
          <a:xfrm>
            <a:off x="3593258" y="4963383"/>
            <a:ext cx="1202573" cy="369332"/>
          </a:xfrm>
          <a:prstGeom prst="rect">
            <a:avLst/>
          </a:prstGeom>
          <a:noFill/>
        </p:spPr>
        <p:txBody>
          <a:bodyPr wrap="none" rtlCol="0">
            <a:spAutoFit/>
          </a:bodyPr>
          <a:lstStyle/>
          <a:p>
            <a:r>
              <a:rPr lang="en-US" sz="900" dirty="0"/>
              <a:t>Customer satisfaction</a:t>
            </a:r>
            <a:endParaRPr lang="hr-HR" sz="900" dirty="0"/>
          </a:p>
          <a:p>
            <a:r>
              <a:rPr lang="hr-HR" sz="900" dirty="0" err="1"/>
              <a:t>Loyalty</a:t>
            </a:r>
            <a:endParaRPr lang="hr-HR" sz="900" dirty="0"/>
          </a:p>
        </p:txBody>
      </p:sp>
    </p:spTree>
    <p:extLst>
      <p:ext uri="{BB962C8B-B14F-4D97-AF65-F5344CB8AC3E}">
        <p14:creationId xmlns:p14="http://schemas.microsoft.com/office/powerpoint/2010/main" val="344860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D6547D9-1353-4DAD-849F-1AFE7648AAB0}"/>
              </a:ext>
            </a:extLst>
          </p:cNvPr>
          <p:cNvSpPr>
            <a:spLocks noGrp="1"/>
          </p:cNvSpPr>
          <p:nvPr>
            <p:ph type="title"/>
          </p:nvPr>
        </p:nvSpPr>
        <p:spPr/>
        <p:txBody>
          <a:bodyPr/>
          <a:lstStyle/>
          <a:p>
            <a:r>
              <a:rPr lang="en-US" dirty="0"/>
              <a:t>Overall sales</a:t>
            </a:r>
            <a:r>
              <a:rPr lang="hr-HR" dirty="0"/>
              <a:t> </a:t>
            </a:r>
            <a:r>
              <a:rPr lang="hr-HR" dirty="0" err="1"/>
              <a:t>of</a:t>
            </a:r>
            <a:r>
              <a:rPr lang="hr-HR" dirty="0"/>
              <a:t> Nexus</a:t>
            </a:r>
            <a:endParaRPr lang="en-US" dirty="0"/>
          </a:p>
        </p:txBody>
      </p:sp>
      <p:sp>
        <p:nvSpPr>
          <p:cNvPr id="3" name="Rezervirano mjesto sadržaja 2">
            <a:extLst>
              <a:ext uri="{FF2B5EF4-FFF2-40B4-BE49-F238E27FC236}">
                <a16:creationId xmlns:a16="http://schemas.microsoft.com/office/drawing/2014/main" id="{9B5454AA-5B40-405B-9652-76DB1B77B378}"/>
              </a:ext>
            </a:extLst>
          </p:cNvPr>
          <p:cNvSpPr>
            <a:spLocks noGrp="1"/>
          </p:cNvSpPr>
          <p:nvPr>
            <p:ph idx="1"/>
          </p:nvPr>
        </p:nvSpPr>
        <p:spPr/>
        <p:txBody>
          <a:bodyPr/>
          <a:lstStyle/>
          <a:p>
            <a:r>
              <a:rPr lang="en-US" dirty="0"/>
              <a:t>As mentioned, management is not satisfied with current sales</a:t>
            </a:r>
            <a:r>
              <a:rPr lang="hr-HR" dirty="0"/>
              <a:t>.</a:t>
            </a:r>
            <a:endParaRPr lang="en-US" dirty="0"/>
          </a:p>
        </p:txBody>
      </p:sp>
      <p:pic>
        <p:nvPicPr>
          <p:cNvPr id="5" name="Slika 4">
            <a:extLst>
              <a:ext uri="{FF2B5EF4-FFF2-40B4-BE49-F238E27FC236}">
                <a16:creationId xmlns:a16="http://schemas.microsoft.com/office/drawing/2014/main" id="{41294BF5-1BC2-4712-8449-61131797C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880" y="2482808"/>
            <a:ext cx="5428214" cy="2714108"/>
          </a:xfrm>
          <a:prstGeom prst="rect">
            <a:avLst/>
          </a:prstGeom>
        </p:spPr>
      </p:pic>
      <p:sp>
        <p:nvSpPr>
          <p:cNvPr id="6" name="TekstniOkvir 5">
            <a:extLst>
              <a:ext uri="{FF2B5EF4-FFF2-40B4-BE49-F238E27FC236}">
                <a16:creationId xmlns:a16="http://schemas.microsoft.com/office/drawing/2014/main" id="{87363EBC-0DB5-4929-88F5-8893E4083DBF}"/>
              </a:ext>
            </a:extLst>
          </p:cNvPr>
          <p:cNvSpPr txBox="1"/>
          <p:nvPr/>
        </p:nvSpPr>
        <p:spPr>
          <a:xfrm>
            <a:off x="884400" y="2538249"/>
            <a:ext cx="3886898" cy="400110"/>
          </a:xfrm>
          <a:prstGeom prst="rect">
            <a:avLst/>
          </a:prstGeom>
          <a:noFill/>
        </p:spPr>
        <p:txBody>
          <a:bodyPr wrap="none" rtlCol="0">
            <a:spAutoFit/>
          </a:bodyPr>
          <a:lstStyle/>
          <a:p>
            <a:r>
              <a:rPr lang="en-US" sz="2000" b="1" dirty="0">
                <a:solidFill>
                  <a:schemeClr val="tx1">
                    <a:lumMod val="75000"/>
                    <a:lumOff val="25000"/>
                  </a:schemeClr>
                </a:solidFill>
              </a:rPr>
              <a:t>CONCLUSIONS ABOUT DAILY SALES</a:t>
            </a:r>
          </a:p>
        </p:txBody>
      </p:sp>
      <p:sp>
        <p:nvSpPr>
          <p:cNvPr id="7" name="TekstniOkvir 6">
            <a:extLst>
              <a:ext uri="{FF2B5EF4-FFF2-40B4-BE49-F238E27FC236}">
                <a16:creationId xmlns:a16="http://schemas.microsoft.com/office/drawing/2014/main" id="{9880CB39-F70F-4009-BAA2-BBB9B884AEF8}"/>
              </a:ext>
            </a:extLst>
          </p:cNvPr>
          <p:cNvSpPr txBox="1"/>
          <p:nvPr/>
        </p:nvSpPr>
        <p:spPr>
          <a:xfrm>
            <a:off x="896145" y="2862085"/>
            <a:ext cx="5560788" cy="1754326"/>
          </a:xfrm>
          <a:prstGeom prst="rect">
            <a:avLst/>
          </a:prstGeom>
          <a:noFill/>
        </p:spPr>
        <p:txBody>
          <a:bodyPr wrap="square" rtlCol="0">
            <a:spAutoFit/>
          </a:bodyPr>
          <a:lstStyle/>
          <a:p>
            <a:pPr marL="285750" indent="-285750">
              <a:buFontTx/>
              <a:buChar char="-"/>
            </a:pPr>
            <a:r>
              <a:rPr lang="en-US" dirty="0">
                <a:solidFill>
                  <a:schemeClr val="tx1">
                    <a:lumMod val="75000"/>
                    <a:lumOff val="25000"/>
                  </a:schemeClr>
                </a:solidFill>
              </a:rPr>
              <a:t>Sales are pretty much static over the year</a:t>
            </a:r>
          </a:p>
          <a:p>
            <a:pPr marL="285750" indent="-285750">
              <a:buFontTx/>
              <a:buChar char="-"/>
            </a:pPr>
            <a:r>
              <a:rPr lang="en-US" dirty="0">
                <a:solidFill>
                  <a:schemeClr val="tx1">
                    <a:lumMod val="75000"/>
                    <a:lumOff val="25000"/>
                  </a:schemeClr>
                </a:solidFill>
              </a:rPr>
              <a:t>There are clear patterns of increased sales, specially around </a:t>
            </a:r>
            <a:r>
              <a:rPr lang="en-US" dirty="0" err="1">
                <a:solidFill>
                  <a:schemeClr val="tx1">
                    <a:lumMod val="75000"/>
                    <a:lumOff val="25000"/>
                  </a:schemeClr>
                </a:solidFill>
              </a:rPr>
              <a:t>hollidays</a:t>
            </a:r>
            <a:r>
              <a:rPr lang="en-US" dirty="0">
                <a:solidFill>
                  <a:schemeClr val="tx1">
                    <a:lumMod val="75000"/>
                    <a:lumOff val="25000"/>
                  </a:schemeClr>
                </a:solidFill>
              </a:rPr>
              <a:t> in December </a:t>
            </a:r>
          </a:p>
          <a:p>
            <a:pPr marL="285750" indent="-285750">
              <a:buFontTx/>
              <a:buChar char="-"/>
            </a:pPr>
            <a:r>
              <a:rPr lang="en-US" dirty="0">
                <a:solidFill>
                  <a:schemeClr val="tx1">
                    <a:lumMod val="75000"/>
                    <a:lumOff val="25000"/>
                  </a:schemeClr>
                </a:solidFill>
              </a:rPr>
              <a:t>There is lower amount of sales on weekends, which is expected since Nexus does not accept orders on Saturdays or Sunday mornings</a:t>
            </a:r>
          </a:p>
        </p:txBody>
      </p:sp>
      <p:graphicFrame>
        <p:nvGraphicFramePr>
          <p:cNvPr id="8" name="Tablica 7">
            <a:extLst>
              <a:ext uri="{FF2B5EF4-FFF2-40B4-BE49-F238E27FC236}">
                <a16:creationId xmlns:a16="http://schemas.microsoft.com/office/drawing/2014/main" id="{EC183DC3-8AD8-4D13-B535-0032A4F6E3B2}"/>
              </a:ext>
            </a:extLst>
          </p:cNvPr>
          <p:cNvGraphicFramePr>
            <a:graphicFrameLocks noGrp="1"/>
          </p:cNvGraphicFramePr>
          <p:nvPr>
            <p:extLst>
              <p:ext uri="{D42A27DB-BD31-4B8C-83A1-F6EECF244321}">
                <p14:modId xmlns:p14="http://schemas.microsoft.com/office/powerpoint/2010/main" val="2520302580"/>
              </p:ext>
            </p:extLst>
          </p:nvPr>
        </p:nvGraphicFramePr>
        <p:xfrm>
          <a:off x="6456933" y="5562710"/>
          <a:ext cx="5249447" cy="510992"/>
        </p:xfrm>
        <a:graphic>
          <a:graphicData uri="http://schemas.openxmlformats.org/drawingml/2006/table">
            <a:tbl>
              <a:tblPr firstRow="1" bandRow="1">
                <a:tableStyleId>{5C22544A-7EE6-4342-B048-85BDC9FD1C3A}</a:tableStyleId>
              </a:tblPr>
              <a:tblGrid>
                <a:gridCol w="749921">
                  <a:extLst>
                    <a:ext uri="{9D8B030D-6E8A-4147-A177-3AD203B41FA5}">
                      <a16:colId xmlns:a16="http://schemas.microsoft.com/office/drawing/2014/main" val="1979917270"/>
                    </a:ext>
                  </a:extLst>
                </a:gridCol>
                <a:gridCol w="749921">
                  <a:extLst>
                    <a:ext uri="{9D8B030D-6E8A-4147-A177-3AD203B41FA5}">
                      <a16:colId xmlns:a16="http://schemas.microsoft.com/office/drawing/2014/main" val="651532627"/>
                    </a:ext>
                  </a:extLst>
                </a:gridCol>
                <a:gridCol w="749921">
                  <a:extLst>
                    <a:ext uri="{9D8B030D-6E8A-4147-A177-3AD203B41FA5}">
                      <a16:colId xmlns:a16="http://schemas.microsoft.com/office/drawing/2014/main" val="167115171"/>
                    </a:ext>
                  </a:extLst>
                </a:gridCol>
                <a:gridCol w="749921">
                  <a:extLst>
                    <a:ext uri="{9D8B030D-6E8A-4147-A177-3AD203B41FA5}">
                      <a16:colId xmlns:a16="http://schemas.microsoft.com/office/drawing/2014/main" val="1845480067"/>
                    </a:ext>
                  </a:extLst>
                </a:gridCol>
                <a:gridCol w="749921">
                  <a:extLst>
                    <a:ext uri="{9D8B030D-6E8A-4147-A177-3AD203B41FA5}">
                      <a16:colId xmlns:a16="http://schemas.microsoft.com/office/drawing/2014/main" val="709061027"/>
                    </a:ext>
                  </a:extLst>
                </a:gridCol>
                <a:gridCol w="749921">
                  <a:extLst>
                    <a:ext uri="{9D8B030D-6E8A-4147-A177-3AD203B41FA5}">
                      <a16:colId xmlns:a16="http://schemas.microsoft.com/office/drawing/2014/main" val="3734045923"/>
                    </a:ext>
                  </a:extLst>
                </a:gridCol>
                <a:gridCol w="749921">
                  <a:extLst>
                    <a:ext uri="{9D8B030D-6E8A-4147-A177-3AD203B41FA5}">
                      <a16:colId xmlns:a16="http://schemas.microsoft.com/office/drawing/2014/main" val="1499403955"/>
                    </a:ext>
                  </a:extLst>
                </a:gridCol>
              </a:tblGrid>
              <a:tr h="255496">
                <a:tc>
                  <a:txBody>
                    <a:bodyPr/>
                    <a:lstStyle/>
                    <a:p>
                      <a:r>
                        <a:rPr lang="hr-HR" sz="900" dirty="0" err="1"/>
                        <a:t>Monday</a:t>
                      </a:r>
                      <a:endParaRPr lang="en-US" sz="900" dirty="0"/>
                    </a:p>
                  </a:txBody>
                  <a:tcPr/>
                </a:tc>
                <a:tc>
                  <a:txBody>
                    <a:bodyPr/>
                    <a:lstStyle/>
                    <a:p>
                      <a:r>
                        <a:rPr lang="hr-HR" sz="900" dirty="0" err="1"/>
                        <a:t>Tuesday</a:t>
                      </a:r>
                      <a:endParaRPr lang="en-US" sz="900" dirty="0"/>
                    </a:p>
                  </a:txBody>
                  <a:tcPr/>
                </a:tc>
                <a:tc>
                  <a:txBody>
                    <a:bodyPr/>
                    <a:lstStyle/>
                    <a:p>
                      <a:r>
                        <a:rPr lang="hr-HR" sz="900" dirty="0" err="1"/>
                        <a:t>Wednesday</a:t>
                      </a:r>
                      <a:endParaRPr lang="en-US" sz="900" dirty="0"/>
                    </a:p>
                  </a:txBody>
                  <a:tcPr/>
                </a:tc>
                <a:tc>
                  <a:txBody>
                    <a:bodyPr/>
                    <a:lstStyle/>
                    <a:p>
                      <a:r>
                        <a:rPr lang="hr-HR" sz="900" dirty="0" err="1"/>
                        <a:t>Thursday</a:t>
                      </a:r>
                      <a:endParaRPr lang="en-US" sz="900" dirty="0"/>
                    </a:p>
                  </a:txBody>
                  <a:tcPr/>
                </a:tc>
                <a:tc>
                  <a:txBody>
                    <a:bodyPr/>
                    <a:lstStyle/>
                    <a:p>
                      <a:r>
                        <a:rPr lang="hr-HR" sz="900" dirty="0" err="1"/>
                        <a:t>Friday</a:t>
                      </a:r>
                      <a:endParaRPr lang="en-US" sz="900" dirty="0"/>
                    </a:p>
                  </a:txBody>
                  <a:tcPr/>
                </a:tc>
                <a:tc>
                  <a:txBody>
                    <a:bodyPr/>
                    <a:lstStyle/>
                    <a:p>
                      <a:r>
                        <a:rPr lang="hr-HR" sz="900" dirty="0" err="1"/>
                        <a:t>Saturday</a:t>
                      </a:r>
                      <a:endParaRPr lang="en-US" sz="900" dirty="0"/>
                    </a:p>
                  </a:txBody>
                  <a:tcPr/>
                </a:tc>
                <a:tc>
                  <a:txBody>
                    <a:bodyPr/>
                    <a:lstStyle/>
                    <a:p>
                      <a:r>
                        <a:rPr lang="hr-HR" sz="900" dirty="0" err="1"/>
                        <a:t>Sunday</a:t>
                      </a:r>
                      <a:endParaRPr lang="en-US" sz="900" dirty="0"/>
                    </a:p>
                  </a:txBody>
                  <a:tcPr/>
                </a:tc>
                <a:extLst>
                  <a:ext uri="{0D108BD9-81ED-4DB2-BD59-A6C34878D82A}">
                    <a16:rowId xmlns:a16="http://schemas.microsoft.com/office/drawing/2014/main" val="1757804986"/>
                  </a:ext>
                </a:extLst>
              </a:tr>
              <a:tr h="255496">
                <a:tc>
                  <a:txBody>
                    <a:bodyPr/>
                    <a:lstStyle/>
                    <a:p>
                      <a:r>
                        <a:rPr lang="hr-HR" sz="900" dirty="0"/>
                        <a:t>94933</a:t>
                      </a:r>
                      <a:endParaRPr lang="en-US" sz="900" dirty="0"/>
                    </a:p>
                  </a:txBody>
                  <a:tcPr/>
                </a:tc>
                <a:tc>
                  <a:txBody>
                    <a:bodyPr/>
                    <a:lstStyle/>
                    <a:p>
                      <a:r>
                        <a:rPr lang="hr-HR" sz="900" dirty="0"/>
                        <a:t>101516</a:t>
                      </a:r>
                      <a:endParaRPr lang="en-US" sz="900" dirty="0"/>
                    </a:p>
                  </a:txBody>
                  <a:tcPr/>
                </a:tc>
                <a:tc>
                  <a:txBody>
                    <a:bodyPr/>
                    <a:lstStyle/>
                    <a:p>
                      <a:r>
                        <a:rPr lang="hr-HR" sz="900" dirty="0"/>
                        <a:t>94246</a:t>
                      </a:r>
                      <a:endParaRPr lang="en-US" sz="900" dirty="0"/>
                    </a:p>
                  </a:txBody>
                  <a:tcPr/>
                </a:tc>
                <a:tc>
                  <a:txBody>
                    <a:bodyPr/>
                    <a:lstStyle/>
                    <a:p>
                      <a:r>
                        <a:rPr lang="hr-HR" sz="900" dirty="0"/>
                        <a:t>103550</a:t>
                      </a:r>
                      <a:endParaRPr lang="en-US" sz="900" dirty="0"/>
                    </a:p>
                  </a:txBody>
                  <a:tcPr/>
                </a:tc>
                <a:tc>
                  <a:txBody>
                    <a:bodyPr/>
                    <a:lstStyle/>
                    <a:p>
                      <a:r>
                        <a:rPr lang="hr-HR" sz="900" dirty="0"/>
                        <a:t>81835</a:t>
                      </a:r>
                      <a:endParaRPr lang="en-US" sz="900" dirty="0"/>
                    </a:p>
                  </a:txBody>
                  <a:tcPr/>
                </a:tc>
                <a:tc>
                  <a:txBody>
                    <a:bodyPr/>
                    <a:lstStyle/>
                    <a:p>
                      <a:r>
                        <a:rPr lang="hr-HR" sz="900" dirty="0"/>
                        <a:t>0</a:t>
                      </a:r>
                      <a:endParaRPr lang="en-US" sz="900" dirty="0"/>
                    </a:p>
                  </a:txBody>
                  <a:tcPr/>
                </a:tc>
                <a:tc>
                  <a:txBody>
                    <a:bodyPr/>
                    <a:lstStyle/>
                    <a:p>
                      <a:r>
                        <a:rPr lang="hr-HR" sz="900" dirty="0"/>
                        <a:t>64375</a:t>
                      </a:r>
                      <a:endParaRPr lang="en-US" sz="900" dirty="0"/>
                    </a:p>
                  </a:txBody>
                  <a:tcPr/>
                </a:tc>
                <a:extLst>
                  <a:ext uri="{0D108BD9-81ED-4DB2-BD59-A6C34878D82A}">
                    <a16:rowId xmlns:a16="http://schemas.microsoft.com/office/drawing/2014/main" val="3192208948"/>
                  </a:ext>
                </a:extLst>
              </a:tr>
            </a:tbl>
          </a:graphicData>
        </a:graphic>
      </p:graphicFrame>
      <p:sp>
        <p:nvSpPr>
          <p:cNvPr id="9" name="TekstniOkvir 8">
            <a:extLst>
              <a:ext uri="{FF2B5EF4-FFF2-40B4-BE49-F238E27FC236}">
                <a16:creationId xmlns:a16="http://schemas.microsoft.com/office/drawing/2014/main" id="{28B4DD55-2F02-4D43-8519-BACB09E3A0E3}"/>
              </a:ext>
            </a:extLst>
          </p:cNvPr>
          <p:cNvSpPr txBox="1"/>
          <p:nvPr/>
        </p:nvSpPr>
        <p:spPr>
          <a:xfrm>
            <a:off x="6400085" y="5299747"/>
            <a:ext cx="2523448" cy="246221"/>
          </a:xfrm>
          <a:prstGeom prst="rect">
            <a:avLst/>
          </a:prstGeom>
          <a:noFill/>
        </p:spPr>
        <p:txBody>
          <a:bodyPr wrap="none" rtlCol="0">
            <a:spAutoFit/>
          </a:bodyPr>
          <a:lstStyle/>
          <a:p>
            <a:r>
              <a:rPr lang="en-US" sz="1000"/>
              <a:t>Table 1. Amount of sales par day of the week</a:t>
            </a:r>
          </a:p>
        </p:txBody>
      </p:sp>
      <p:pic>
        <p:nvPicPr>
          <p:cNvPr id="10" name="Picture 2" descr="Slikovni rezultat za logo nexus">
            <a:extLst>
              <a:ext uri="{FF2B5EF4-FFF2-40B4-BE49-F238E27FC236}">
                <a16:creationId xmlns:a16="http://schemas.microsoft.com/office/drawing/2014/main" id="{6EDE3A6C-B254-4E14-9ED7-751B17E75F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Slikovni rezultat za essec logo">
            <a:extLst>
              <a:ext uri="{FF2B5EF4-FFF2-40B4-BE49-F238E27FC236}">
                <a16:creationId xmlns:a16="http://schemas.microsoft.com/office/drawing/2014/main" id="{0232169E-CBB9-41A9-9E36-EED25D43005B}"/>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sp>
        <p:nvSpPr>
          <p:cNvPr id="12" name="TekstniOkvir 11">
            <a:extLst>
              <a:ext uri="{FF2B5EF4-FFF2-40B4-BE49-F238E27FC236}">
                <a16:creationId xmlns:a16="http://schemas.microsoft.com/office/drawing/2014/main" id="{684E478F-C8E5-4D9B-A861-315A94A5796B}"/>
              </a:ext>
            </a:extLst>
          </p:cNvPr>
          <p:cNvSpPr txBox="1"/>
          <p:nvPr/>
        </p:nvSpPr>
        <p:spPr>
          <a:xfrm>
            <a:off x="314381" y="5222802"/>
            <a:ext cx="5675208" cy="400110"/>
          </a:xfrm>
          <a:prstGeom prst="rect">
            <a:avLst/>
          </a:prstGeom>
          <a:noFill/>
        </p:spPr>
        <p:txBody>
          <a:bodyPr wrap="none" rtlCol="0">
            <a:spAutoFit/>
          </a:bodyPr>
          <a:lstStyle/>
          <a:p>
            <a:r>
              <a:rPr lang="en-US" sz="2000" b="1" dirty="0">
                <a:solidFill>
                  <a:srgbClr val="FF0000"/>
                </a:solidFill>
              </a:rPr>
              <a:t>THE GOAL IS TO IMPROVE SALES AND GAIN PROFIT</a:t>
            </a:r>
            <a:r>
              <a:rPr lang="hr-HR" sz="2000" b="1" dirty="0">
                <a:solidFill>
                  <a:srgbClr val="FF0000"/>
                </a:solidFill>
              </a:rPr>
              <a:t>!</a:t>
            </a:r>
            <a:endParaRPr lang="en-US" sz="2000" b="1" dirty="0">
              <a:solidFill>
                <a:srgbClr val="FF0000"/>
              </a:solidFill>
            </a:endParaRPr>
          </a:p>
        </p:txBody>
      </p:sp>
    </p:spTree>
    <p:extLst>
      <p:ext uri="{BB962C8B-B14F-4D97-AF65-F5344CB8AC3E}">
        <p14:creationId xmlns:p14="http://schemas.microsoft.com/office/powerpoint/2010/main" val="189359872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Retrospektiva">
  <a:themeElements>
    <a:clrScheme name="Retrospek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k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15</TotalTime>
  <Words>912</Words>
  <Application>Microsoft Office PowerPoint</Application>
  <PresentationFormat>Široki zaslon</PresentationFormat>
  <Paragraphs>88</Paragraphs>
  <Slides>8</Slides>
  <Notes>0</Notes>
  <HiddenSlides>0</HiddenSlides>
  <MMClips>0</MMClips>
  <ScaleCrop>false</ScaleCrop>
  <HeadingPairs>
    <vt:vector size="6" baseType="variant">
      <vt:variant>
        <vt:lpstr>Korišteni fontovi</vt:lpstr>
      </vt:variant>
      <vt:variant>
        <vt:i4>3</vt:i4>
      </vt:variant>
      <vt:variant>
        <vt:lpstr>Tema</vt:lpstr>
      </vt:variant>
      <vt:variant>
        <vt:i4>3</vt:i4>
      </vt:variant>
      <vt:variant>
        <vt:lpstr>Naslovi slajdova</vt:lpstr>
      </vt:variant>
      <vt:variant>
        <vt:i4>8</vt:i4>
      </vt:variant>
    </vt:vector>
  </HeadingPairs>
  <TitlesOfParts>
    <vt:vector size="14" baseType="lpstr">
      <vt:lpstr>Calibri</vt:lpstr>
      <vt:lpstr>Calibri Light</vt:lpstr>
      <vt:lpstr>Wingdings 2</vt:lpstr>
      <vt:lpstr>HDOfficeLightV0</vt:lpstr>
      <vt:lpstr>1_HDOfficeLightV0</vt:lpstr>
      <vt:lpstr>Retrospektiva</vt:lpstr>
      <vt:lpstr>The market basket analysis of Nexus</vt:lpstr>
      <vt:lpstr>Executive summary</vt:lpstr>
      <vt:lpstr>PowerPoint prezentacija</vt:lpstr>
      <vt:lpstr>Market situation</vt:lpstr>
      <vt:lpstr>Tasks and vision of analysis</vt:lpstr>
      <vt:lpstr>Data and analysis framework</vt:lpstr>
      <vt:lpstr>Market basket analysis</vt:lpstr>
      <vt:lpstr>Overall sales of Nexus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market basket analysis of Nexus</dc:title>
  <dc:creator>Nino Požar</dc:creator>
  <cp:lastModifiedBy>Nino Požar</cp:lastModifiedBy>
  <cp:revision>4</cp:revision>
  <dcterms:created xsi:type="dcterms:W3CDTF">2019-03-13T15:25:29Z</dcterms:created>
  <dcterms:modified xsi:type="dcterms:W3CDTF">2019-03-19T09:13:35Z</dcterms:modified>
</cp:coreProperties>
</file>