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738" r:id="rId3"/>
  </p:sldMasterIdLst>
  <p:sldIdLst>
    <p:sldId id="256" r:id="rId4"/>
    <p:sldId id="264" r:id="rId5"/>
    <p:sldId id="261"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rednji stil 2 - Istic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online+retai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online+retail"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15DE24-517C-4DA8-9404-4F4FBC94D747}" type="doc">
      <dgm:prSet loTypeId="urn:microsoft.com/office/officeart/2016/7/layout/RepeatingBendingProcessNew" loCatId="process" qsTypeId="urn:microsoft.com/office/officeart/2005/8/quickstyle/simple2" qsCatId="simple" csTypeId="urn:microsoft.com/office/officeart/2005/8/colors/colorful1" csCatId="colorful" phldr="1"/>
      <dgm:spPr/>
      <dgm:t>
        <a:bodyPr/>
        <a:lstStyle/>
        <a:p>
          <a:endParaRPr lang="en-US"/>
        </a:p>
      </dgm:t>
    </dgm:pt>
    <dgm:pt modelId="{C4860678-86A7-48EF-ABF7-C4032A94799C}">
      <dgm:prSet/>
      <dgm:spPr/>
      <dgm:t>
        <a:bodyPr/>
        <a:lstStyle/>
        <a:p>
          <a:pPr algn="ctr"/>
          <a:r>
            <a:rPr lang="en-US" b="1" noProof="0" dirty="0"/>
            <a:t>GETTING DATA</a:t>
          </a:r>
        </a:p>
        <a:p>
          <a:pPr algn="l"/>
          <a:r>
            <a:rPr lang="en-US" noProof="0" dirty="0"/>
            <a:t>Data is available at : </a:t>
          </a:r>
          <a:r>
            <a:rPr lang="en-US" noProof="0" dirty="0">
              <a:solidFill>
                <a:srgbClr val="FFFF00"/>
              </a:solidFill>
              <a:hlinkClick xmlns:r="http://schemas.openxmlformats.org/officeDocument/2006/relationships" r:id="rId1">
                <a:extLst>
                  <a:ext uri="{A12FA001-AC4F-418D-AE19-62706E023703}">
                    <ahyp:hlinkClr xmlns:ahyp="http://schemas.microsoft.com/office/drawing/2018/hyperlinkcolor" val="tx"/>
                  </a:ext>
                </a:extLst>
              </a:hlinkClick>
            </a:rPr>
            <a:t>UCI Machine Learning Repository</a:t>
          </a:r>
          <a:endParaRPr lang="en-US" noProof="0" dirty="0">
            <a:solidFill>
              <a:srgbClr val="FFFF00"/>
            </a:solidFill>
          </a:endParaRPr>
        </a:p>
      </dgm:t>
    </dgm:pt>
    <dgm:pt modelId="{E1AC8C4B-9C8D-472B-8E03-29A66C664ED1}" type="parTrans" cxnId="{733D2030-27AD-4A3E-BC8D-0076975E5D58}">
      <dgm:prSet/>
      <dgm:spPr/>
      <dgm:t>
        <a:bodyPr/>
        <a:lstStyle/>
        <a:p>
          <a:endParaRPr lang="en-US"/>
        </a:p>
      </dgm:t>
    </dgm:pt>
    <dgm:pt modelId="{BF00ACEC-B4A2-4374-9B5D-AF2FBC05DEDD}" type="sibTrans" cxnId="{733D2030-27AD-4A3E-BC8D-0076975E5D58}">
      <dgm:prSet/>
      <dgm:spPr/>
      <dgm:t>
        <a:bodyPr/>
        <a:lstStyle/>
        <a:p>
          <a:endParaRPr lang="en-US" dirty="0"/>
        </a:p>
      </dgm:t>
    </dgm:pt>
    <dgm:pt modelId="{0726B730-7710-4332-9B72-CB8076CE3F0C}">
      <dgm:prSet custT="1"/>
      <dgm:spPr/>
      <dgm:t>
        <a:bodyPr/>
        <a:lstStyle/>
        <a:p>
          <a:pPr algn="ctr"/>
          <a:r>
            <a:rPr lang="en-US" sz="1200" b="1" dirty="0">
              <a:solidFill>
                <a:schemeClr val="tx1">
                  <a:lumMod val="75000"/>
                  <a:lumOff val="25000"/>
                </a:schemeClr>
              </a:solidFill>
            </a:rPr>
            <a:t>RAW VARIABLES:</a:t>
          </a:r>
        </a:p>
        <a:p>
          <a:pPr algn="l"/>
          <a:r>
            <a:rPr lang="en-US" sz="600" u="sng" noProof="0" dirty="0" err="1">
              <a:solidFill>
                <a:schemeClr val="tx1">
                  <a:lumMod val="75000"/>
                  <a:lumOff val="25000"/>
                </a:schemeClr>
              </a:solidFill>
            </a:rPr>
            <a:t>InvoiceNo</a:t>
          </a:r>
          <a:r>
            <a:rPr lang="en-US" sz="600" noProof="0" dirty="0">
              <a:solidFill>
                <a:schemeClr val="tx1">
                  <a:lumMod val="75000"/>
                  <a:lumOff val="25000"/>
                </a:schemeClr>
              </a:solidFill>
            </a:rPr>
            <a:t>: Invoice number. Nominal, a 6-digit integral number uniquely assigned to each transaction. If this code starts with letter 'c', it indicates a cancellation.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StockCode</a:t>
          </a:r>
          <a:r>
            <a:rPr lang="en-US" sz="600" noProof="0" dirty="0">
              <a:solidFill>
                <a:schemeClr val="tx1">
                  <a:lumMod val="75000"/>
                  <a:lumOff val="25000"/>
                </a:schemeClr>
              </a:solidFill>
            </a:rPr>
            <a:t>: Product (item) code. Nominal, a 5-digit integral number uniquely assigned to each distinct product. </a:t>
          </a:r>
          <a:br>
            <a:rPr lang="en-US" sz="600" noProof="0" dirty="0">
              <a:solidFill>
                <a:schemeClr val="tx1">
                  <a:lumMod val="75000"/>
                  <a:lumOff val="25000"/>
                </a:schemeClr>
              </a:solidFill>
            </a:rPr>
          </a:br>
          <a:r>
            <a:rPr lang="en-US" sz="600" u="sng" noProof="0" dirty="0">
              <a:solidFill>
                <a:schemeClr val="tx1">
                  <a:lumMod val="75000"/>
                  <a:lumOff val="25000"/>
                </a:schemeClr>
              </a:solidFill>
            </a:rPr>
            <a:t>Description</a:t>
          </a:r>
          <a:r>
            <a:rPr lang="en-US" sz="600" noProof="0" dirty="0">
              <a:solidFill>
                <a:schemeClr val="tx1">
                  <a:lumMod val="75000"/>
                  <a:lumOff val="25000"/>
                </a:schemeClr>
              </a:solidFill>
            </a:rPr>
            <a:t>: Product (item) name. Nominal. </a:t>
          </a:r>
          <a:br>
            <a:rPr lang="en-US" sz="600" noProof="0" dirty="0">
              <a:solidFill>
                <a:schemeClr val="tx1">
                  <a:lumMod val="75000"/>
                  <a:lumOff val="25000"/>
                </a:schemeClr>
              </a:solidFill>
            </a:rPr>
          </a:br>
          <a:r>
            <a:rPr lang="en-US" sz="600" u="sng" noProof="0" dirty="0">
              <a:solidFill>
                <a:schemeClr val="tx1">
                  <a:lumMod val="75000"/>
                  <a:lumOff val="25000"/>
                </a:schemeClr>
              </a:solidFill>
            </a:rPr>
            <a:t>Quantity</a:t>
          </a:r>
          <a:r>
            <a:rPr lang="en-US" sz="600" noProof="0" dirty="0">
              <a:solidFill>
                <a:schemeClr val="tx1">
                  <a:lumMod val="75000"/>
                  <a:lumOff val="25000"/>
                </a:schemeClr>
              </a:solidFill>
            </a:rPr>
            <a:t>: The quantities of each product (item) per transaction. Numeric.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InvoiceDate</a:t>
          </a:r>
          <a:r>
            <a:rPr lang="en-US" sz="600" noProof="0" dirty="0">
              <a:solidFill>
                <a:schemeClr val="tx1">
                  <a:lumMod val="75000"/>
                  <a:lumOff val="25000"/>
                </a:schemeClr>
              </a:solidFill>
            </a:rPr>
            <a:t>: </a:t>
          </a:r>
          <a:r>
            <a:rPr lang="en-US" sz="600" noProof="0" dirty="0" err="1">
              <a:solidFill>
                <a:schemeClr val="tx1">
                  <a:lumMod val="75000"/>
                  <a:lumOff val="25000"/>
                </a:schemeClr>
              </a:solidFill>
            </a:rPr>
            <a:t>Invice</a:t>
          </a:r>
          <a:r>
            <a:rPr lang="en-US" sz="600" noProof="0" dirty="0">
              <a:solidFill>
                <a:schemeClr val="tx1">
                  <a:lumMod val="75000"/>
                  <a:lumOff val="25000"/>
                </a:schemeClr>
              </a:solidFill>
            </a:rPr>
            <a:t> Date and time. Numeric, the day and time when each transaction was generated.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UnitPrice</a:t>
          </a:r>
          <a:r>
            <a:rPr lang="en-US" sz="600" noProof="0" dirty="0">
              <a:solidFill>
                <a:schemeClr val="tx1">
                  <a:lumMod val="75000"/>
                  <a:lumOff val="25000"/>
                </a:schemeClr>
              </a:solidFill>
            </a:rPr>
            <a:t>: Unit price. Numeric, Product price per unit in sterling.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CustomerID</a:t>
          </a:r>
          <a:r>
            <a:rPr lang="en-US" sz="600" noProof="0" dirty="0">
              <a:solidFill>
                <a:schemeClr val="tx1">
                  <a:lumMod val="75000"/>
                  <a:lumOff val="25000"/>
                </a:schemeClr>
              </a:solidFill>
            </a:rPr>
            <a:t>: Customer number. Nominal, a 5-digit integral number uniquely assigned to each customer. </a:t>
          </a:r>
          <a:br>
            <a:rPr lang="en-US" sz="600" noProof="0" dirty="0">
              <a:solidFill>
                <a:schemeClr val="tx1">
                  <a:lumMod val="75000"/>
                  <a:lumOff val="25000"/>
                </a:schemeClr>
              </a:solidFill>
            </a:rPr>
          </a:br>
          <a:r>
            <a:rPr lang="en-US" sz="600" u="sng" noProof="0" dirty="0">
              <a:solidFill>
                <a:schemeClr val="tx1">
                  <a:lumMod val="75000"/>
                  <a:lumOff val="25000"/>
                </a:schemeClr>
              </a:solidFill>
            </a:rPr>
            <a:t>Country</a:t>
          </a:r>
          <a:r>
            <a:rPr lang="en-US" sz="600" noProof="0" dirty="0">
              <a:solidFill>
                <a:schemeClr val="tx1">
                  <a:lumMod val="75000"/>
                  <a:lumOff val="25000"/>
                </a:schemeClr>
              </a:solidFill>
            </a:rPr>
            <a:t>: Country name. Nominal, the name of the country where each customer resides.</a:t>
          </a:r>
          <a:endParaRPr lang="en-US" sz="600" noProof="0" dirty="0"/>
        </a:p>
      </dgm:t>
    </dgm:pt>
    <dgm:pt modelId="{48DA67C0-3FB5-4E4F-9367-6FD0F078CF8F}" type="parTrans" cxnId="{0EB3A855-A22E-4577-835C-7D247D6227BC}">
      <dgm:prSet/>
      <dgm:spPr/>
      <dgm:t>
        <a:bodyPr/>
        <a:lstStyle/>
        <a:p>
          <a:endParaRPr lang="en-US"/>
        </a:p>
      </dgm:t>
    </dgm:pt>
    <dgm:pt modelId="{68B40B4F-ABD3-4C81-BA9E-7118762D751E}" type="sibTrans" cxnId="{0EB3A855-A22E-4577-835C-7D247D6227BC}">
      <dgm:prSet/>
      <dgm:spPr/>
      <dgm:t>
        <a:bodyPr/>
        <a:lstStyle/>
        <a:p>
          <a:endParaRPr lang="en-US" dirty="0"/>
        </a:p>
      </dgm:t>
    </dgm:pt>
    <dgm:pt modelId="{63F1D5E4-0D2D-4512-A9B3-6B66ACE6980B}">
      <dgm:prSet/>
      <dgm:spPr/>
      <dgm:t>
        <a:bodyPr/>
        <a:lstStyle/>
        <a:p>
          <a:pPr algn="ctr"/>
          <a:r>
            <a:rPr lang="en-US" b="1" dirty="0">
              <a:solidFill>
                <a:schemeClr val="tx1">
                  <a:lumMod val="75000"/>
                  <a:lumOff val="25000"/>
                </a:schemeClr>
              </a:solidFill>
            </a:rPr>
            <a:t>DATA PREPROCESSING:</a:t>
          </a:r>
        </a:p>
        <a:p>
          <a:pPr algn="l"/>
          <a:r>
            <a:rPr lang="en-US" b="0" noProof="0" dirty="0">
              <a:solidFill>
                <a:schemeClr val="tx1">
                  <a:lumMod val="75000"/>
                  <a:lumOff val="25000"/>
                </a:schemeClr>
              </a:solidFill>
            </a:rPr>
            <a:t>Data was preprocessed by removing missing values, factorizing strings and decomposing date into day, month and year. More preprocessing was done based on analysis we were doing.</a:t>
          </a:r>
          <a:endParaRPr lang="en-US" b="0" noProof="0" dirty="0"/>
        </a:p>
      </dgm:t>
    </dgm:pt>
    <dgm:pt modelId="{6BC0E05C-DA84-4704-ABE1-0E4A0944A9C7}" type="parTrans" cxnId="{6889588E-2385-479E-819B-16C29FB1A627}">
      <dgm:prSet/>
      <dgm:spPr/>
      <dgm:t>
        <a:bodyPr/>
        <a:lstStyle/>
        <a:p>
          <a:endParaRPr lang="en-US"/>
        </a:p>
      </dgm:t>
    </dgm:pt>
    <dgm:pt modelId="{8C978931-E18D-4C3C-B5DE-D9AAE4BAD1A8}" type="sibTrans" cxnId="{6889588E-2385-479E-819B-16C29FB1A627}">
      <dgm:prSet/>
      <dgm:spPr/>
      <dgm:t>
        <a:bodyPr/>
        <a:lstStyle/>
        <a:p>
          <a:endParaRPr lang="en-US" dirty="0"/>
        </a:p>
      </dgm:t>
    </dgm:pt>
    <dgm:pt modelId="{B50C3DBA-A288-4653-B8B1-95F50DE66F11}">
      <dgm:prSet/>
      <dgm:spPr/>
      <dgm:t>
        <a:bodyPr/>
        <a:lstStyle/>
        <a:p>
          <a:pPr algn="ctr"/>
          <a:r>
            <a:rPr lang="en-US" b="1" dirty="0"/>
            <a:t>EXPLORAT</a:t>
          </a:r>
          <a:r>
            <a:rPr lang="hr-HR" b="1" dirty="0"/>
            <a:t>O</a:t>
          </a:r>
          <a:r>
            <a:rPr lang="en-US" b="1" dirty="0"/>
            <a:t>RY DATA ANALYSIS:</a:t>
          </a:r>
        </a:p>
        <a:p>
          <a:pPr algn="l"/>
          <a:r>
            <a:rPr lang="en-US" noProof="0" dirty="0"/>
            <a:t>In EDA we analyzed how sales change over time, looking for patterns, we analyzed where sales come from and looked which are most profitable and most sold items.</a:t>
          </a:r>
        </a:p>
      </dgm:t>
    </dgm:pt>
    <dgm:pt modelId="{9EBF6610-B3A0-4249-99A5-DA14BD9CA60A}" type="parTrans" cxnId="{DD524873-BC07-47EE-A8E2-A8B72F4D766C}">
      <dgm:prSet/>
      <dgm:spPr/>
      <dgm:t>
        <a:bodyPr/>
        <a:lstStyle/>
        <a:p>
          <a:endParaRPr lang="en-US"/>
        </a:p>
      </dgm:t>
    </dgm:pt>
    <dgm:pt modelId="{330BCD39-675F-48B5-81DE-74977B4C2574}" type="sibTrans" cxnId="{DD524873-BC07-47EE-A8E2-A8B72F4D766C}">
      <dgm:prSet/>
      <dgm:spPr/>
      <dgm:t>
        <a:bodyPr/>
        <a:lstStyle/>
        <a:p>
          <a:endParaRPr lang="en-US" dirty="0"/>
        </a:p>
      </dgm:t>
    </dgm:pt>
    <dgm:pt modelId="{68B1620E-95E7-4197-AD1D-9F8A6A29B016}">
      <dgm:prSet/>
      <dgm:spPr/>
      <dgm:t>
        <a:bodyPr/>
        <a:lstStyle/>
        <a:p>
          <a:pPr algn="ctr"/>
          <a:r>
            <a:rPr lang="en-US" b="1" dirty="0"/>
            <a:t>MARKET BASKET ANALYSIS:</a:t>
          </a:r>
        </a:p>
        <a:p>
          <a:pPr algn="l"/>
          <a:r>
            <a:rPr lang="en-US" noProof="0" dirty="0"/>
            <a:t>We completed MBA using </a:t>
          </a:r>
          <a:r>
            <a:rPr lang="en-US" noProof="0" dirty="0" err="1"/>
            <a:t>apriori</a:t>
          </a:r>
          <a:r>
            <a:rPr lang="en-US" noProof="0" dirty="0"/>
            <a:t> algorithm and observed which items are most frequently bought together and what are customer’s association rules.</a:t>
          </a:r>
        </a:p>
      </dgm:t>
    </dgm:pt>
    <dgm:pt modelId="{0EFFA0A5-7E84-40D9-832F-E4E92726AF9E}" type="parTrans" cxnId="{942986E5-EA1C-4B8A-BF5B-CFC2B5ECEE36}">
      <dgm:prSet/>
      <dgm:spPr/>
      <dgm:t>
        <a:bodyPr/>
        <a:lstStyle/>
        <a:p>
          <a:endParaRPr lang="en-US"/>
        </a:p>
      </dgm:t>
    </dgm:pt>
    <dgm:pt modelId="{2AB529A8-094A-45D0-9A79-DC49F932E5D7}" type="sibTrans" cxnId="{942986E5-EA1C-4B8A-BF5B-CFC2B5ECEE36}">
      <dgm:prSet/>
      <dgm:spPr/>
      <dgm:t>
        <a:bodyPr/>
        <a:lstStyle/>
        <a:p>
          <a:endParaRPr lang="en-US" dirty="0"/>
        </a:p>
      </dgm:t>
    </dgm:pt>
    <dgm:pt modelId="{17E4B792-7541-406D-9982-B718BEED00B8}">
      <dgm:prSet/>
      <dgm:spPr/>
      <dgm:t>
        <a:bodyPr/>
        <a:lstStyle/>
        <a:p>
          <a:pPr algn="ctr"/>
          <a:r>
            <a:rPr lang="en-US" b="1" dirty="0"/>
            <a:t>REPORTING AND CONCLUSIONS:</a:t>
          </a:r>
        </a:p>
        <a:p>
          <a:pPr algn="l"/>
          <a:r>
            <a:rPr lang="en-US" noProof="0" dirty="0"/>
            <a:t>Based on the analyses we have completed, we provided Nexus with informative and concise recommendations on how to implement their own recommender system that groups items frequently brought together.</a:t>
          </a:r>
        </a:p>
      </dgm:t>
    </dgm:pt>
    <dgm:pt modelId="{44638DE8-0112-41B4-AE0C-3FA2A326E3A2}" type="parTrans" cxnId="{BC0DB7AB-4A28-4E67-A99F-DED7BCBFFF27}">
      <dgm:prSet/>
      <dgm:spPr/>
      <dgm:t>
        <a:bodyPr/>
        <a:lstStyle/>
        <a:p>
          <a:endParaRPr lang="en-US"/>
        </a:p>
      </dgm:t>
    </dgm:pt>
    <dgm:pt modelId="{5BBA9F88-2894-4037-B1A8-8C57EFDF1690}" type="sibTrans" cxnId="{BC0DB7AB-4A28-4E67-A99F-DED7BCBFFF27}">
      <dgm:prSet/>
      <dgm:spPr/>
      <dgm:t>
        <a:bodyPr/>
        <a:lstStyle/>
        <a:p>
          <a:endParaRPr lang="en-US"/>
        </a:p>
      </dgm:t>
    </dgm:pt>
    <dgm:pt modelId="{525F6E54-84B6-4D3A-98EA-8F9A3CA675AB}" type="pres">
      <dgm:prSet presAssocID="{5015DE24-517C-4DA8-9404-4F4FBC94D747}" presName="Name0" presStyleCnt="0">
        <dgm:presLayoutVars>
          <dgm:dir/>
          <dgm:resizeHandles val="exact"/>
        </dgm:presLayoutVars>
      </dgm:prSet>
      <dgm:spPr/>
    </dgm:pt>
    <dgm:pt modelId="{AC6B82EF-BB96-4F1E-A489-A106A6ACEA28}" type="pres">
      <dgm:prSet presAssocID="{C4860678-86A7-48EF-ABF7-C4032A94799C}" presName="node" presStyleLbl="node1" presStyleIdx="0" presStyleCnt="6">
        <dgm:presLayoutVars>
          <dgm:bulletEnabled val="1"/>
        </dgm:presLayoutVars>
      </dgm:prSet>
      <dgm:spPr/>
    </dgm:pt>
    <dgm:pt modelId="{7883B298-19AB-4190-9CF0-D7C5E10F4F46}" type="pres">
      <dgm:prSet presAssocID="{BF00ACEC-B4A2-4374-9B5D-AF2FBC05DEDD}" presName="sibTrans" presStyleLbl="sibTrans1D1" presStyleIdx="0" presStyleCnt="5"/>
      <dgm:spPr/>
    </dgm:pt>
    <dgm:pt modelId="{801B4DFF-131A-4759-B29B-B90FC41051B0}" type="pres">
      <dgm:prSet presAssocID="{BF00ACEC-B4A2-4374-9B5D-AF2FBC05DEDD}" presName="connectorText" presStyleLbl="sibTrans1D1" presStyleIdx="0" presStyleCnt="5"/>
      <dgm:spPr/>
    </dgm:pt>
    <dgm:pt modelId="{9BF4271D-A925-4BA3-B379-38ABD3ABEAC9}" type="pres">
      <dgm:prSet presAssocID="{0726B730-7710-4332-9B72-CB8076CE3F0C}" presName="node" presStyleLbl="node1" presStyleIdx="1" presStyleCnt="6">
        <dgm:presLayoutVars>
          <dgm:bulletEnabled val="1"/>
        </dgm:presLayoutVars>
      </dgm:prSet>
      <dgm:spPr/>
    </dgm:pt>
    <dgm:pt modelId="{370BBB3A-DF00-43C9-ADF7-FF43866A19B4}" type="pres">
      <dgm:prSet presAssocID="{68B40B4F-ABD3-4C81-BA9E-7118762D751E}" presName="sibTrans" presStyleLbl="sibTrans1D1" presStyleIdx="1" presStyleCnt="5"/>
      <dgm:spPr/>
    </dgm:pt>
    <dgm:pt modelId="{9652FA1C-6C19-4525-B403-C9BD687D2AD5}" type="pres">
      <dgm:prSet presAssocID="{68B40B4F-ABD3-4C81-BA9E-7118762D751E}" presName="connectorText" presStyleLbl="sibTrans1D1" presStyleIdx="1" presStyleCnt="5"/>
      <dgm:spPr/>
    </dgm:pt>
    <dgm:pt modelId="{D144A976-DE0A-4277-98BD-F1A3E44B37FF}" type="pres">
      <dgm:prSet presAssocID="{63F1D5E4-0D2D-4512-A9B3-6B66ACE6980B}" presName="node" presStyleLbl="node1" presStyleIdx="2" presStyleCnt="6">
        <dgm:presLayoutVars>
          <dgm:bulletEnabled val="1"/>
        </dgm:presLayoutVars>
      </dgm:prSet>
      <dgm:spPr/>
    </dgm:pt>
    <dgm:pt modelId="{6FB22D3A-949D-4568-95EE-1EE4FBE46657}" type="pres">
      <dgm:prSet presAssocID="{8C978931-E18D-4C3C-B5DE-D9AAE4BAD1A8}" presName="sibTrans" presStyleLbl="sibTrans1D1" presStyleIdx="2" presStyleCnt="5"/>
      <dgm:spPr/>
    </dgm:pt>
    <dgm:pt modelId="{2B2E673F-A0FC-4E7E-949E-652F04E8515E}" type="pres">
      <dgm:prSet presAssocID="{8C978931-E18D-4C3C-B5DE-D9AAE4BAD1A8}" presName="connectorText" presStyleLbl="sibTrans1D1" presStyleIdx="2" presStyleCnt="5"/>
      <dgm:spPr/>
    </dgm:pt>
    <dgm:pt modelId="{2396CB09-595D-483B-AB95-21CFD2735C53}" type="pres">
      <dgm:prSet presAssocID="{B50C3DBA-A288-4653-B8B1-95F50DE66F11}" presName="node" presStyleLbl="node1" presStyleIdx="3" presStyleCnt="6">
        <dgm:presLayoutVars>
          <dgm:bulletEnabled val="1"/>
        </dgm:presLayoutVars>
      </dgm:prSet>
      <dgm:spPr/>
    </dgm:pt>
    <dgm:pt modelId="{558D41FB-1FA6-42BC-92A1-5F888F6B99B7}" type="pres">
      <dgm:prSet presAssocID="{330BCD39-675F-48B5-81DE-74977B4C2574}" presName="sibTrans" presStyleLbl="sibTrans1D1" presStyleIdx="3" presStyleCnt="5"/>
      <dgm:spPr/>
    </dgm:pt>
    <dgm:pt modelId="{3B068FA2-96BB-4D21-AC1E-2404BCFDDF2C}" type="pres">
      <dgm:prSet presAssocID="{330BCD39-675F-48B5-81DE-74977B4C2574}" presName="connectorText" presStyleLbl="sibTrans1D1" presStyleIdx="3" presStyleCnt="5"/>
      <dgm:spPr/>
    </dgm:pt>
    <dgm:pt modelId="{B38E0D61-940D-4EC0-8305-167BE1BCE735}" type="pres">
      <dgm:prSet presAssocID="{68B1620E-95E7-4197-AD1D-9F8A6A29B016}" presName="node" presStyleLbl="node1" presStyleIdx="4" presStyleCnt="6">
        <dgm:presLayoutVars>
          <dgm:bulletEnabled val="1"/>
        </dgm:presLayoutVars>
      </dgm:prSet>
      <dgm:spPr/>
    </dgm:pt>
    <dgm:pt modelId="{611C8FEC-7F98-4722-AE38-69BC5B49F08C}" type="pres">
      <dgm:prSet presAssocID="{2AB529A8-094A-45D0-9A79-DC49F932E5D7}" presName="sibTrans" presStyleLbl="sibTrans1D1" presStyleIdx="4" presStyleCnt="5"/>
      <dgm:spPr/>
    </dgm:pt>
    <dgm:pt modelId="{D7913D29-3F5D-4D09-933F-58E6DF4B0697}" type="pres">
      <dgm:prSet presAssocID="{2AB529A8-094A-45D0-9A79-DC49F932E5D7}" presName="connectorText" presStyleLbl="sibTrans1D1" presStyleIdx="4" presStyleCnt="5"/>
      <dgm:spPr/>
    </dgm:pt>
    <dgm:pt modelId="{EBE30A2D-FBD3-41CB-AF89-7B8C157123CE}" type="pres">
      <dgm:prSet presAssocID="{17E4B792-7541-406D-9982-B718BEED00B8}" presName="node" presStyleLbl="node1" presStyleIdx="5" presStyleCnt="6">
        <dgm:presLayoutVars>
          <dgm:bulletEnabled val="1"/>
        </dgm:presLayoutVars>
      </dgm:prSet>
      <dgm:spPr/>
    </dgm:pt>
  </dgm:ptLst>
  <dgm:cxnLst>
    <dgm:cxn modelId="{4846F800-C8D8-4E59-B0ED-A89FE22161EC}" type="presOf" srcId="{68B40B4F-ABD3-4C81-BA9E-7118762D751E}" destId="{370BBB3A-DF00-43C9-ADF7-FF43866A19B4}" srcOrd="0" destOrd="0" presId="urn:microsoft.com/office/officeart/2016/7/layout/RepeatingBendingProcessNew"/>
    <dgm:cxn modelId="{BDD01D24-D283-49D2-B8F5-C32B403FECEB}" type="presOf" srcId="{2AB529A8-094A-45D0-9A79-DC49F932E5D7}" destId="{611C8FEC-7F98-4722-AE38-69BC5B49F08C}" srcOrd="0" destOrd="0" presId="urn:microsoft.com/office/officeart/2016/7/layout/RepeatingBendingProcessNew"/>
    <dgm:cxn modelId="{733D2030-27AD-4A3E-BC8D-0076975E5D58}" srcId="{5015DE24-517C-4DA8-9404-4F4FBC94D747}" destId="{C4860678-86A7-48EF-ABF7-C4032A94799C}" srcOrd="0" destOrd="0" parTransId="{E1AC8C4B-9C8D-472B-8E03-29A66C664ED1}" sibTransId="{BF00ACEC-B4A2-4374-9B5D-AF2FBC05DEDD}"/>
    <dgm:cxn modelId="{FE16B935-E220-42D2-8BA0-36A1EC2E2BA2}" type="presOf" srcId="{330BCD39-675F-48B5-81DE-74977B4C2574}" destId="{3B068FA2-96BB-4D21-AC1E-2404BCFDDF2C}" srcOrd="1" destOrd="0" presId="urn:microsoft.com/office/officeart/2016/7/layout/RepeatingBendingProcessNew"/>
    <dgm:cxn modelId="{1B8BB136-0095-4A28-BC45-C7640E33A332}" type="presOf" srcId="{68B1620E-95E7-4197-AD1D-9F8A6A29B016}" destId="{B38E0D61-940D-4EC0-8305-167BE1BCE735}" srcOrd="0" destOrd="0" presId="urn:microsoft.com/office/officeart/2016/7/layout/RepeatingBendingProcessNew"/>
    <dgm:cxn modelId="{BB55B437-EEDF-44C1-978F-57147E03F9FE}" type="presOf" srcId="{63F1D5E4-0D2D-4512-A9B3-6B66ACE6980B}" destId="{D144A976-DE0A-4277-98BD-F1A3E44B37FF}" srcOrd="0" destOrd="0" presId="urn:microsoft.com/office/officeart/2016/7/layout/RepeatingBendingProcessNew"/>
    <dgm:cxn modelId="{1597C23A-2C85-40C8-9D3F-82C6E8634889}" type="presOf" srcId="{0726B730-7710-4332-9B72-CB8076CE3F0C}" destId="{9BF4271D-A925-4BA3-B379-38ABD3ABEAC9}" srcOrd="0" destOrd="0" presId="urn:microsoft.com/office/officeart/2016/7/layout/RepeatingBendingProcessNew"/>
    <dgm:cxn modelId="{C01FA443-8D4F-45D9-B516-E64C3CC05125}" type="presOf" srcId="{8C978931-E18D-4C3C-B5DE-D9AAE4BAD1A8}" destId="{6FB22D3A-949D-4568-95EE-1EE4FBE46657}" srcOrd="0" destOrd="0" presId="urn:microsoft.com/office/officeart/2016/7/layout/RepeatingBendingProcessNew"/>
    <dgm:cxn modelId="{16528F48-8805-44E7-A969-A0D57B0311D0}" type="presOf" srcId="{BF00ACEC-B4A2-4374-9B5D-AF2FBC05DEDD}" destId="{7883B298-19AB-4190-9CF0-D7C5E10F4F46}" srcOrd="0" destOrd="0" presId="urn:microsoft.com/office/officeart/2016/7/layout/RepeatingBendingProcessNew"/>
    <dgm:cxn modelId="{DD524873-BC07-47EE-A8E2-A8B72F4D766C}" srcId="{5015DE24-517C-4DA8-9404-4F4FBC94D747}" destId="{B50C3DBA-A288-4653-B8B1-95F50DE66F11}" srcOrd="3" destOrd="0" parTransId="{9EBF6610-B3A0-4249-99A5-DA14BD9CA60A}" sibTransId="{330BCD39-675F-48B5-81DE-74977B4C2574}"/>
    <dgm:cxn modelId="{85176274-5EE3-4C5F-A15F-B94AF7EB3C70}" type="presOf" srcId="{8C978931-E18D-4C3C-B5DE-D9AAE4BAD1A8}" destId="{2B2E673F-A0FC-4E7E-949E-652F04E8515E}" srcOrd="1" destOrd="0" presId="urn:microsoft.com/office/officeart/2016/7/layout/RepeatingBendingProcessNew"/>
    <dgm:cxn modelId="{0EB3A855-A22E-4577-835C-7D247D6227BC}" srcId="{5015DE24-517C-4DA8-9404-4F4FBC94D747}" destId="{0726B730-7710-4332-9B72-CB8076CE3F0C}" srcOrd="1" destOrd="0" parTransId="{48DA67C0-3FB5-4E4F-9367-6FD0F078CF8F}" sibTransId="{68B40B4F-ABD3-4C81-BA9E-7118762D751E}"/>
    <dgm:cxn modelId="{2EEDD977-1766-49B9-A29F-0DFEE6D9CE80}" type="presOf" srcId="{C4860678-86A7-48EF-ABF7-C4032A94799C}" destId="{AC6B82EF-BB96-4F1E-A489-A106A6ACEA28}" srcOrd="0" destOrd="0" presId="urn:microsoft.com/office/officeart/2016/7/layout/RepeatingBendingProcessNew"/>
    <dgm:cxn modelId="{6889588E-2385-479E-819B-16C29FB1A627}" srcId="{5015DE24-517C-4DA8-9404-4F4FBC94D747}" destId="{63F1D5E4-0D2D-4512-A9B3-6B66ACE6980B}" srcOrd="2" destOrd="0" parTransId="{6BC0E05C-DA84-4704-ABE1-0E4A0944A9C7}" sibTransId="{8C978931-E18D-4C3C-B5DE-D9AAE4BAD1A8}"/>
    <dgm:cxn modelId="{F77983A3-7A6F-47C5-9FF8-3C3E691BB616}" type="presOf" srcId="{17E4B792-7541-406D-9982-B718BEED00B8}" destId="{EBE30A2D-FBD3-41CB-AF89-7B8C157123CE}" srcOrd="0" destOrd="0" presId="urn:microsoft.com/office/officeart/2016/7/layout/RepeatingBendingProcessNew"/>
    <dgm:cxn modelId="{49B74EAB-4F9B-4BFA-A043-4075EA02C162}" type="presOf" srcId="{BF00ACEC-B4A2-4374-9B5D-AF2FBC05DEDD}" destId="{801B4DFF-131A-4759-B29B-B90FC41051B0}" srcOrd="1" destOrd="0" presId="urn:microsoft.com/office/officeart/2016/7/layout/RepeatingBendingProcessNew"/>
    <dgm:cxn modelId="{BC0DB7AB-4A28-4E67-A99F-DED7BCBFFF27}" srcId="{5015DE24-517C-4DA8-9404-4F4FBC94D747}" destId="{17E4B792-7541-406D-9982-B718BEED00B8}" srcOrd="5" destOrd="0" parTransId="{44638DE8-0112-41B4-AE0C-3FA2A326E3A2}" sibTransId="{5BBA9F88-2894-4037-B1A8-8C57EFDF1690}"/>
    <dgm:cxn modelId="{C747B9AD-8827-4F41-AB01-FDA4FB477AC8}" type="presOf" srcId="{5015DE24-517C-4DA8-9404-4F4FBC94D747}" destId="{525F6E54-84B6-4D3A-98EA-8F9A3CA675AB}" srcOrd="0" destOrd="0" presId="urn:microsoft.com/office/officeart/2016/7/layout/RepeatingBendingProcessNew"/>
    <dgm:cxn modelId="{942986E5-EA1C-4B8A-BF5B-CFC2B5ECEE36}" srcId="{5015DE24-517C-4DA8-9404-4F4FBC94D747}" destId="{68B1620E-95E7-4197-AD1D-9F8A6A29B016}" srcOrd="4" destOrd="0" parTransId="{0EFFA0A5-7E84-40D9-832F-E4E92726AF9E}" sibTransId="{2AB529A8-094A-45D0-9A79-DC49F932E5D7}"/>
    <dgm:cxn modelId="{7A64CFE7-B565-437E-882A-E71308AB9848}" type="presOf" srcId="{B50C3DBA-A288-4653-B8B1-95F50DE66F11}" destId="{2396CB09-595D-483B-AB95-21CFD2735C53}" srcOrd="0" destOrd="0" presId="urn:microsoft.com/office/officeart/2016/7/layout/RepeatingBendingProcessNew"/>
    <dgm:cxn modelId="{0AC9D2EF-675C-4331-86FF-D47A9F295271}" type="presOf" srcId="{330BCD39-675F-48B5-81DE-74977B4C2574}" destId="{558D41FB-1FA6-42BC-92A1-5F888F6B99B7}" srcOrd="0" destOrd="0" presId="urn:microsoft.com/office/officeart/2016/7/layout/RepeatingBendingProcessNew"/>
    <dgm:cxn modelId="{2BEB62F0-7013-465F-BE54-AD62FDD454F7}" type="presOf" srcId="{2AB529A8-094A-45D0-9A79-DC49F932E5D7}" destId="{D7913D29-3F5D-4D09-933F-58E6DF4B0697}" srcOrd="1" destOrd="0" presId="urn:microsoft.com/office/officeart/2016/7/layout/RepeatingBendingProcessNew"/>
    <dgm:cxn modelId="{3E55B1F6-928A-4ED1-A32D-F3057616E76B}" type="presOf" srcId="{68B40B4F-ABD3-4C81-BA9E-7118762D751E}" destId="{9652FA1C-6C19-4525-B403-C9BD687D2AD5}" srcOrd="1" destOrd="0" presId="urn:microsoft.com/office/officeart/2016/7/layout/RepeatingBendingProcessNew"/>
    <dgm:cxn modelId="{06AA6E74-2D3E-4E1F-A287-1E1FBB0D4B72}" type="presParOf" srcId="{525F6E54-84B6-4D3A-98EA-8F9A3CA675AB}" destId="{AC6B82EF-BB96-4F1E-A489-A106A6ACEA28}" srcOrd="0" destOrd="0" presId="urn:microsoft.com/office/officeart/2016/7/layout/RepeatingBendingProcessNew"/>
    <dgm:cxn modelId="{111EEA93-69DA-4EC5-A47B-B308BB01761E}" type="presParOf" srcId="{525F6E54-84B6-4D3A-98EA-8F9A3CA675AB}" destId="{7883B298-19AB-4190-9CF0-D7C5E10F4F46}" srcOrd="1" destOrd="0" presId="urn:microsoft.com/office/officeart/2016/7/layout/RepeatingBendingProcessNew"/>
    <dgm:cxn modelId="{27085863-815A-43BA-BD6D-89460DA2F356}" type="presParOf" srcId="{7883B298-19AB-4190-9CF0-D7C5E10F4F46}" destId="{801B4DFF-131A-4759-B29B-B90FC41051B0}" srcOrd="0" destOrd="0" presId="urn:microsoft.com/office/officeart/2016/7/layout/RepeatingBendingProcessNew"/>
    <dgm:cxn modelId="{B9714C3F-23D4-463F-8F20-2D3EEAAF2998}" type="presParOf" srcId="{525F6E54-84B6-4D3A-98EA-8F9A3CA675AB}" destId="{9BF4271D-A925-4BA3-B379-38ABD3ABEAC9}" srcOrd="2" destOrd="0" presId="urn:microsoft.com/office/officeart/2016/7/layout/RepeatingBendingProcessNew"/>
    <dgm:cxn modelId="{2D773AD9-1D7C-451F-884A-C7BB4FD0CE5A}" type="presParOf" srcId="{525F6E54-84B6-4D3A-98EA-8F9A3CA675AB}" destId="{370BBB3A-DF00-43C9-ADF7-FF43866A19B4}" srcOrd="3" destOrd="0" presId="urn:microsoft.com/office/officeart/2016/7/layout/RepeatingBendingProcessNew"/>
    <dgm:cxn modelId="{62BA5A7D-6E10-42DC-9790-FF3D0E3D1681}" type="presParOf" srcId="{370BBB3A-DF00-43C9-ADF7-FF43866A19B4}" destId="{9652FA1C-6C19-4525-B403-C9BD687D2AD5}" srcOrd="0" destOrd="0" presId="urn:microsoft.com/office/officeart/2016/7/layout/RepeatingBendingProcessNew"/>
    <dgm:cxn modelId="{71D0BD89-D95C-43E9-BDA1-F28A57DF9E3A}" type="presParOf" srcId="{525F6E54-84B6-4D3A-98EA-8F9A3CA675AB}" destId="{D144A976-DE0A-4277-98BD-F1A3E44B37FF}" srcOrd="4" destOrd="0" presId="urn:microsoft.com/office/officeart/2016/7/layout/RepeatingBendingProcessNew"/>
    <dgm:cxn modelId="{6180A444-EE79-4EEF-B8B5-F04DA48C60D8}" type="presParOf" srcId="{525F6E54-84B6-4D3A-98EA-8F9A3CA675AB}" destId="{6FB22D3A-949D-4568-95EE-1EE4FBE46657}" srcOrd="5" destOrd="0" presId="urn:microsoft.com/office/officeart/2016/7/layout/RepeatingBendingProcessNew"/>
    <dgm:cxn modelId="{31B2FFA8-6E46-46FB-B667-99C8D347BF34}" type="presParOf" srcId="{6FB22D3A-949D-4568-95EE-1EE4FBE46657}" destId="{2B2E673F-A0FC-4E7E-949E-652F04E8515E}" srcOrd="0" destOrd="0" presId="urn:microsoft.com/office/officeart/2016/7/layout/RepeatingBendingProcessNew"/>
    <dgm:cxn modelId="{9497D14E-C811-4CD7-A10D-B4772D9659D1}" type="presParOf" srcId="{525F6E54-84B6-4D3A-98EA-8F9A3CA675AB}" destId="{2396CB09-595D-483B-AB95-21CFD2735C53}" srcOrd="6" destOrd="0" presId="urn:microsoft.com/office/officeart/2016/7/layout/RepeatingBendingProcessNew"/>
    <dgm:cxn modelId="{D3012C78-C536-4684-A04F-B64A2706609E}" type="presParOf" srcId="{525F6E54-84B6-4D3A-98EA-8F9A3CA675AB}" destId="{558D41FB-1FA6-42BC-92A1-5F888F6B99B7}" srcOrd="7" destOrd="0" presId="urn:microsoft.com/office/officeart/2016/7/layout/RepeatingBendingProcessNew"/>
    <dgm:cxn modelId="{D0538527-B9CD-4402-8005-A07DA6860474}" type="presParOf" srcId="{558D41FB-1FA6-42BC-92A1-5F888F6B99B7}" destId="{3B068FA2-96BB-4D21-AC1E-2404BCFDDF2C}" srcOrd="0" destOrd="0" presId="urn:microsoft.com/office/officeart/2016/7/layout/RepeatingBendingProcessNew"/>
    <dgm:cxn modelId="{099BD82B-3A83-42C9-8F1D-CB975454A7ED}" type="presParOf" srcId="{525F6E54-84B6-4D3A-98EA-8F9A3CA675AB}" destId="{B38E0D61-940D-4EC0-8305-167BE1BCE735}" srcOrd="8" destOrd="0" presId="urn:microsoft.com/office/officeart/2016/7/layout/RepeatingBendingProcessNew"/>
    <dgm:cxn modelId="{4288C367-A1E4-458E-B56D-3E605425FD5D}" type="presParOf" srcId="{525F6E54-84B6-4D3A-98EA-8F9A3CA675AB}" destId="{611C8FEC-7F98-4722-AE38-69BC5B49F08C}" srcOrd="9" destOrd="0" presId="urn:microsoft.com/office/officeart/2016/7/layout/RepeatingBendingProcessNew"/>
    <dgm:cxn modelId="{FF08D000-3578-422B-B223-BEFB1704853A}" type="presParOf" srcId="{611C8FEC-7F98-4722-AE38-69BC5B49F08C}" destId="{D7913D29-3F5D-4D09-933F-58E6DF4B0697}" srcOrd="0" destOrd="0" presId="urn:microsoft.com/office/officeart/2016/7/layout/RepeatingBendingProcessNew"/>
    <dgm:cxn modelId="{4BCB4527-6EB8-47CE-87E9-2EC5FBBE224E}" type="presParOf" srcId="{525F6E54-84B6-4D3A-98EA-8F9A3CA675AB}" destId="{EBE30A2D-FBD3-41CB-AF89-7B8C157123CE}"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A1E20-3DAC-4A9A-B784-6A4A654DB2C8}" type="doc">
      <dgm:prSet loTypeId="urn:microsoft.com/office/officeart/2005/8/layout/matrix3" loCatId="matrix" qsTypeId="urn:microsoft.com/office/officeart/2005/8/quickstyle/simple2" qsCatId="simple" csTypeId="urn:microsoft.com/office/officeart/2005/8/colors/colorful5" csCatId="colorful" phldr="1"/>
      <dgm:spPr/>
      <dgm:t>
        <a:bodyPr/>
        <a:lstStyle/>
        <a:p>
          <a:endParaRPr lang="en-US"/>
        </a:p>
      </dgm:t>
    </dgm:pt>
    <dgm:pt modelId="{C56FDA85-8F9E-4CB2-AFF3-D3C8FD21068E}">
      <dgm:prSet/>
      <dgm:spPr/>
      <dgm:t>
        <a:bodyPr/>
        <a:lstStyle/>
        <a:p>
          <a:pPr algn="l"/>
          <a:r>
            <a:rPr lang="en-US" noProof="0" dirty="0"/>
            <a:t>- There are no items with extremely high rate of purchase. 2369 sold items of „white hanging heart t-light holder” is most of any item and equals 0.05% of all items sold.</a:t>
          </a:r>
        </a:p>
      </dgm:t>
    </dgm:pt>
    <dgm:pt modelId="{5DD8D7B4-F29C-43A6-A064-5E295FF736F8}" type="parTrans" cxnId="{28F4BF15-3888-4282-A6BA-F62157A880DD}">
      <dgm:prSet/>
      <dgm:spPr/>
      <dgm:t>
        <a:bodyPr/>
        <a:lstStyle/>
        <a:p>
          <a:endParaRPr lang="en-US"/>
        </a:p>
      </dgm:t>
    </dgm:pt>
    <dgm:pt modelId="{7BA1C67F-22EB-40CD-A4E0-E0746B164262}" type="sibTrans" cxnId="{28F4BF15-3888-4282-A6BA-F62157A880DD}">
      <dgm:prSet/>
      <dgm:spPr/>
      <dgm:t>
        <a:bodyPr/>
        <a:lstStyle/>
        <a:p>
          <a:endParaRPr lang="en-US"/>
        </a:p>
      </dgm:t>
    </dgm:pt>
    <dgm:pt modelId="{08FDA4DB-FDF0-4650-BD6F-FD6EC7358D81}">
      <dgm:prSet/>
      <dgm:spPr/>
      <dgm:t>
        <a:bodyPr/>
        <a:lstStyle/>
        <a:p>
          <a:pPr algn="l"/>
          <a:r>
            <a:rPr lang="en-US" noProof="0" dirty="0"/>
            <a:t>- Nexus could lower the costs of shipping, something that should be beneficial to both, the company and the customer.</a:t>
          </a:r>
        </a:p>
      </dgm:t>
    </dgm:pt>
    <dgm:pt modelId="{8DEEDEFE-D88F-4DC8-9DDE-DC916421D7BF}" type="parTrans" cxnId="{B2321A7B-4AD3-4B32-855D-7741170867AD}">
      <dgm:prSet/>
      <dgm:spPr/>
      <dgm:t>
        <a:bodyPr/>
        <a:lstStyle/>
        <a:p>
          <a:endParaRPr lang="en-US"/>
        </a:p>
      </dgm:t>
    </dgm:pt>
    <dgm:pt modelId="{16E7F5D5-A5E0-4772-9BF6-74DC1471ADA6}" type="sibTrans" cxnId="{B2321A7B-4AD3-4B32-855D-7741170867AD}">
      <dgm:prSet/>
      <dgm:spPr/>
      <dgm:t>
        <a:bodyPr/>
        <a:lstStyle/>
        <a:p>
          <a:endParaRPr lang="en-US"/>
        </a:p>
      </dgm:t>
    </dgm:pt>
    <dgm:pt modelId="{96D1B597-A20C-487C-A66A-36099588E947}">
      <dgm:prSet/>
      <dgm:spPr/>
      <dgm:t>
        <a:bodyPr/>
        <a:lstStyle/>
        <a:p>
          <a:pPr algn="l"/>
          <a:r>
            <a:rPr lang="en-US" noProof="0" dirty="0"/>
            <a:t>- Even though Nexus is worldwide online retail company, it still sells most of it’s products to European market, specifically Austria, Poland, France and the UK.</a:t>
          </a:r>
        </a:p>
      </dgm:t>
    </dgm:pt>
    <dgm:pt modelId="{CBBB958D-46E2-4239-8F6D-BFF60B271774}" type="parTrans" cxnId="{655209C0-B533-4EE1-8143-B9B5D3CB1578}">
      <dgm:prSet/>
      <dgm:spPr/>
      <dgm:t>
        <a:bodyPr/>
        <a:lstStyle/>
        <a:p>
          <a:endParaRPr lang="en-US"/>
        </a:p>
      </dgm:t>
    </dgm:pt>
    <dgm:pt modelId="{42A059E8-CBF6-4345-8CE2-8C1795D7ED58}" type="sibTrans" cxnId="{655209C0-B533-4EE1-8143-B9B5D3CB1578}">
      <dgm:prSet/>
      <dgm:spPr/>
      <dgm:t>
        <a:bodyPr/>
        <a:lstStyle/>
        <a:p>
          <a:endParaRPr lang="en-US"/>
        </a:p>
      </dgm:t>
    </dgm:pt>
    <dgm:pt modelId="{7F3B0C9B-30CA-49DC-A01F-0C811538A5E6}">
      <dgm:prSet/>
      <dgm:spPr/>
      <dgm:t>
        <a:bodyPr/>
        <a:lstStyle/>
        <a:p>
          <a:pPr algn="l"/>
          <a:r>
            <a:rPr lang="en-US" noProof="0" dirty="0"/>
            <a:t>- The indicators used in this analysis were correct ones and drove significant</a:t>
          </a:r>
          <a:r>
            <a:rPr lang="hr-HR" noProof="0" dirty="0"/>
            <a:t>, </a:t>
          </a:r>
          <a:r>
            <a:rPr lang="hr-HR" noProof="0" dirty="0" err="1"/>
            <a:t>relevant</a:t>
          </a:r>
          <a:r>
            <a:rPr lang="hr-HR" noProof="0" dirty="0"/>
            <a:t> </a:t>
          </a:r>
          <a:r>
            <a:rPr lang="en-US" noProof="0" dirty="0"/>
            <a:t>and meaningful results. The interpretation was easy and straightforward, and provided some high-end and easy-to-understand visuals.</a:t>
          </a:r>
        </a:p>
      </dgm:t>
    </dgm:pt>
    <dgm:pt modelId="{E9AC86AD-77B6-4FA7-A109-3811E876401C}" type="parTrans" cxnId="{48ADA4EF-536D-4481-B627-FAFEE1C13BB7}">
      <dgm:prSet/>
      <dgm:spPr/>
      <dgm:t>
        <a:bodyPr/>
        <a:lstStyle/>
        <a:p>
          <a:endParaRPr lang="en-US"/>
        </a:p>
      </dgm:t>
    </dgm:pt>
    <dgm:pt modelId="{DEEE04E9-8CBD-4087-A989-D982151C0044}" type="sibTrans" cxnId="{48ADA4EF-536D-4481-B627-FAFEE1C13BB7}">
      <dgm:prSet/>
      <dgm:spPr/>
      <dgm:t>
        <a:bodyPr/>
        <a:lstStyle/>
        <a:p>
          <a:endParaRPr lang="en-US"/>
        </a:p>
      </dgm:t>
    </dgm:pt>
    <dgm:pt modelId="{D4F437CB-77E1-4668-B693-13D6B8DBF043}" type="pres">
      <dgm:prSet presAssocID="{5E0A1E20-3DAC-4A9A-B784-6A4A654DB2C8}" presName="matrix" presStyleCnt="0">
        <dgm:presLayoutVars>
          <dgm:chMax val="1"/>
          <dgm:dir/>
          <dgm:resizeHandles val="exact"/>
        </dgm:presLayoutVars>
      </dgm:prSet>
      <dgm:spPr/>
    </dgm:pt>
    <dgm:pt modelId="{D0807A98-3584-43E6-84DC-43B17612A04F}" type="pres">
      <dgm:prSet presAssocID="{5E0A1E20-3DAC-4A9A-B784-6A4A654DB2C8}" presName="diamond" presStyleLbl="bgShp" presStyleIdx="0" presStyleCnt="1"/>
      <dgm:spPr/>
    </dgm:pt>
    <dgm:pt modelId="{98D60BDD-58F1-4A80-BB61-3CB53A9D67E2}" type="pres">
      <dgm:prSet presAssocID="{5E0A1E20-3DAC-4A9A-B784-6A4A654DB2C8}" presName="quad1" presStyleLbl="node1" presStyleIdx="0" presStyleCnt="4">
        <dgm:presLayoutVars>
          <dgm:chMax val="0"/>
          <dgm:chPref val="0"/>
          <dgm:bulletEnabled val="1"/>
        </dgm:presLayoutVars>
      </dgm:prSet>
      <dgm:spPr/>
    </dgm:pt>
    <dgm:pt modelId="{E566DB03-280F-4EF8-A1EA-916F19BB5A84}" type="pres">
      <dgm:prSet presAssocID="{5E0A1E20-3DAC-4A9A-B784-6A4A654DB2C8}" presName="quad2" presStyleLbl="node1" presStyleIdx="1" presStyleCnt="4">
        <dgm:presLayoutVars>
          <dgm:chMax val="0"/>
          <dgm:chPref val="0"/>
          <dgm:bulletEnabled val="1"/>
        </dgm:presLayoutVars>
      </dgm:prSet>
      <dgm:spPr/>
    </dgm:pt>
    <dgm:pt modelId="{B5A8C6B8-301E-4FBB-824F-66B069704388}" type="pres">
      <dgm:prSet presAssocID="{5E0A1E20-3DAC-4A9A-B784-6A4A654DB2C8}" presName="quad3" presStyleLbl="node1" presStyleIdx="2" presStyleCnt="4">
        <dgm:presLayoutVars>
          <dgm:chMax val="0"/>
          <dgm:chPref val="0"/>
          <dgm:bulletEnabled val="1"/>
        </dgm:presLayoutVars>
      </dgm:prSet>
      <dgm:spPr/>
    </dgm:pt>
    <dgm:pt modelId="{E30C1DED-31D1-44F1-AF63-C2FFD51E8F6C}" type="pres">
      <dgm:prSet presAssocID="{5E0A1E20-3DAC-4A9A-B784-6A4A654DB2C8}" presName="quad4" presStyleLbl="node1" presStyleIdx="3" presStyleCnt="4">
        <dgm:presLayoutVars>
          <dgm:chMax val="0"/>
          <dgm:chPref val="0"/>
          <dgm:bulletEnabled val="1"/>
        </dgm:presLayoutVars>
      </dgm:prSet>
      <dgm:spPr/>
    </dgm:pt>
  </dgm:ptLst>
  <dgm:cxnLst>
    <dgm:cxn modelId="{8F79C701-7CC2-43D8-9BFA-6E5CF0A1E8F2}" type="presOf" srcId="{7F3B0C9B-30CA-49DC-A01F-0C811538A5E6}" destId="{E30C1DED-31D1-44F1-AF63-C2FFD51E8F6C}" srcOrd="0" destOrd="0" presId="urn:microsoft.com/office/officeart/2005/8/layout/matrix3"/>
    <dgm:cxn modelId="{28F4BF15-3888-4282-A6BA-F62157A880DD}" srcId="{5E0A1E20-3DAC-4A9A-B784-6A4A654DB2C8}" destId="{C56FDA85-8F9E-4CB2-AFF3-D3C8FD21068E}" srcOrd="0" destOrd="0" parTransId="{5DD8D7B4-F29C-43A6-A064-5E295FF736F8}" sibTransId="{7BA1C67F-22EB-40CD-A4E0-E0746B164262}"/>
    <dgm:cxn modelId="{DCBA8733-1F19-4B8C-A6B7-32D647B8195E}" type="presOf" srcId="{96D1B597-A20C-487C-A66A-36099588E947}" destId="{B5A8C6B8-301E-4FBB-824F-66B069704388}" srcOrd="0" destOrd="0" presId="urn:microsoft.com/office/officeart/2005/8/layout/matrix3"/>
    <dgm:cxn modelId="{2A73B053-27D9-4FEA-AB85-4DD711F13706}" type="presOf" srcId="{08FDA4DB-FDF0-4650-BD6F-FD6EC7358D81}" destId="{E566DB03-280F-4EF8-A1EA-916F19BB5A84}" srcOrd="0" destOrd="0" presId="urn:microsoft.com/office/officeart/2005/8/layout/matrix3"/>
    <dgm:cxn modelId="{B2321A7B-4AD3-4B32-855D-7741170867AD}" srcId="{5E0A1E20-3DAC-4A9A-B784-6A4A654DB2C8}" destId="{08FDA4DB-FDF0-4650-BD6F-FD6EC7358D81}" srcOrd="1" destOrd="0" parTransId="{8DEEDEFE-D88F-4DC8-9DDE-DC916421D7BF}" sibTransId="{16E7F5D5-A5E0-4772-9BF6-74DC1471ADA6}"/>
    <dgm:cxn modelId="{1063839F-3603-414A-B881-8373976DE363}" type="presOf" srcId="{C56FDA85-8F9E-4CB2-AFF3-D3C8FD21068E}" destId="{98D60BDD-58F1-4A80-BB61-3CB53A9D67E2}" srcOrd="0" destOrd="0" presId="urn:microsoft.com/office/officeart/2005/8/layout/matrix3"/>
    <dgm:cxn modelId="{655209C0-B533-4EE1-8143-B9B5D3CB1578}" srcId="{5E0A1E20-3DAC-4A9A-B784-6A4A654DB2C8}" destId="{96D1B597-A20C-487C-A66A-36099588E947}" srcOrd="2" destOrd="0" parTransId="{CBBB958D-46E2-4239-8F6D-BFF60B271774}" sibTransId="{42A059E8-CBF6-4345-8CE2-8C1795D7ED58}"/>
    <dgm:cxn modelId="{A55035E7-3550-411F-A052-3B16FB9F307B}" type="presOf" srcId="{5E0A1E20-3DAC-4A9A-B784-6A4A654DB2C8}" destId="{D4F437CB-77E1-4668-B693-13D6B8DBF043}" srcOrd="0" destOrd="0" presId="urn:microsoft.com/office/officeart/2005/8/layout/matrix3"/>
    <dgm:cxn modelId="{48ADA4EF-536D-4481-B627-FAFEE1C13BB7}" srcId="{5E0A1E20-3DAC-4A9A-B784-6A4A654DB2C8}" destId="{7F3B0C9B-30CA-49DC-A01F-0C811538A5E6}" srcOrd="3" destOrd="0" parTransId="{E9AC86AD-77B6-4FA7-A109-3811E876401C}" sibTransId="{DEEE04E9-8CBD-4087-A989-D982151C0044}"/>
    <dgm:cxn modelId="{A6DA5AD4-7F2B-4F0E-8DB5-EE8E75A6CB88}" type="presParOf" srcId="{D4F437CB-77E1-4668-B693-13D6B8DBF043}" destId="{D0807A98-3584-43E6-84DC-43B17612A04F}" srcOrd="0" destOrd="0" presId="urn:microsoft.com/office/officeart/2005/8/layout/matrix3"/>
    <dgm:cxn modelId="{13D65881-FA77-41BF-A666-4E312FDEED24}" type="presParOf" srcId="{D4F437CB-77E1-4668-B693-13D6B8DBF043}" destId="{98D60BDD-58F1-4A80-BB61-3CB53A9D67E2}" srcOrd="1" destOrd="0" presId="urn:microsoft.com/office/officeart/2005/8/layout/matrix3"/>
    <dgm:cxn modelId="{3E70616E-8C2C-4722-B500-0BE4FCBB4782}" type="presParOf" srcId="{D4F437CB-77E1-4668-B693-13D6B8DBF043}" destId="{E566DB03-280F-4EF8-A1EA-916F19BB5A84}" srcOrd="2" destOrd="0" presId="urn:microsoft.com/office/officeart/2005/8/layout/matrix3"/>
    <dgm:cxn modelId="{07F6C23E-0206-414C-A570-2ADE70860386}" type="presParOf" srcId="{D4F437CB-77E1-4668-B693-13D6B8DBF043}" destId="{B5A8C6B8-301E-4FBB-824F-66B069704388}" srcOrd="3" destOrd="0" presId="urn:microsoft.com/office/officeart/2005/8/layout/matrix3"/>
    <dgm:cxn modelId="{C1E4C1D2-53F5-412E-80A9-B276630F9168}" type="presParOf" srcId="{D4F437CB-77E1-4668-B693-13D6B8DBF043}" destId="{E30C1DED-31D1-44F1-AF63-C2FFD51E8F6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3B298-19AB-4190-9CF0-D7C5E10F4F46}">
      <dsp:nvSpPr>
        <dsp:cNvPr id="0" name=""/>
        <dsp:cNvSpPr/>
      </dsp:nvSpPr>
      <dsp:spPr>
        <a:xfrm>
          <a:off x="3096826" y="749802"/>
          <a:ext cx="577662" cy="91440"/>
        </a:xfrm>
        <a:custGeom>
          <a:avLst/>
          <a:gdLst/>
          <a:ahLst/>
          <a:cxnLst/>
          <a:rect l="0" t="0" r="0" b="0"/>
          <a:pathLst>
            <a:path>
              <a:moveTo>
                <a:pt x="0" y="45720"/>
              </a:moveTo>
              <a:lnTo>
                <a:pt x="577662"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70451" y="792478"/>
        <a:ext cx="30413" cy="6088"/>
      </dsp:txXfrm>
    </dsp:sp>
    <dsp:sp modelId="{AC6B82EF-BB96-4F1E-A489-A106A6ACEA28}">
      <dsp:nvSpPr>
        <dsp:cNvPr id="0" name=""/>
        <dsp:cNvSpPr/>
      </dsp:nvSpPr>
      <dsp:spPr>
        <a:xfrm>
          <a:off x="454006" y="2136"/>
          <a:ext cx="2644620" cy="15867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noProof="0" dirty="0"/>
            <a:t>GETTING DATA</a:t>
          </a:r>
        </a:p>
        <a:p>
          <a:pPr marL="0" lvl="0" indent="0" algn="l" defTabSz="533400">
            <a:lnSpc>
              <a:spcPct val="90000"/>
            </a:lnSpc>
            <a:spcBef>
              <a:spcPct val="0"/>
            </a:spcBef>
            <a:spcAft>
              <a:spcPct val="35000"/>
            </a:spcAft>
            <a:buNone/>
          </a:pPr>
          <a:r>
            <a:rPr lang="en-US" sz="1200" kern="1200" noProof="0" dirty="0"/>
            <a:t>Data is available at : </a:t>
          </a:r>
          <a:r>
            <a:rPr lang="en-US" sz="1200" kern="1200" noProof="0" dirty="0">
              <a:solidFill>
                <a:srgbClr val="FFFF00"/>
              </a:solidFill>
              <a:hlinkClick xmlns:r="http://schemas.openxmlformats.org/officeDocument/2006/relationships" r:id="rId1">
                <a:extLst>
                  <a:ext uri="{A12FA001-AC4F-418D-AE19-62706E023703}">
                    <ahyp:hlinkClr xmlns:ahyp="http://schemas.microsoft.com/office/drawing/2018/hyperlinkcolor" val="tx"/>
                  </a:ext>
                </a:extLst>
              </a:hlinkClick>
            </a:rPr>
            <a:t>UCI Machine Learning Repository</a:t>
          </a:r>
          <a:endParaRPr lang="en-US" sz="1200" kern="1200" noProof="0" dirty="0">
            <a:solidFill>
              <a:srgbClr val="FFFF00"/>
            </a:solidFill>
          </a:endParaRPr>
        </a:p>
      </dsp:txBody>
      <dsp:txXfrm>
        <a:off x="454006" y="2136"/>
        <a:ext cx="2644620" cy="1586772"/>
      </dsp:txXfrm>
    </dsp:sp>
    <dsp:sp modelId="{370BBB3A-DF00-43C9-ADF7-FF43866A19B4}">
      <dsp:nvSpPr>
        <dsp:cNvPr id="0" name=""/>
        <dsp:cNvSpPr/>
      </dsp:nvSpPr>
      <dsp:spPr>
        <a:xfrm>
          <a:off x="6349710" y="749802"/>
          <a:ext cx="577662" cy="91440"/>
        </a:xfrm>
        <a:custGeom>
          <a:avLst/>
          <a:gdLst/>
          <a:ahLst/>
          <a:cxnLst/>
          <a:rect l="0" t="0" r="0" b="0"/>
          <a:pathLst>
            <a:path>
              <a:moveTo>
                <a:pt x="0" y="45720"/>
              </a:moveTo>
              <a:lnTo>
                <a:pt x="57766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23335" y="792478"/>
        <a:ext cx="30413" cy="6088"/>
      </dsp:txXfrm>
    </dsp:sp>
    <dsp:sp modelId="{9BF4271D-A925-4BA3-B379-38ABD3ABEAC9}">
      <dsp:nvSpPr>
        <dsp:cNvPr id="0" name=""/>
        <dsp:cNvSpPr/>
      </dsp:nvSpPr>
      <dsp:spPr>
        <a:xfrm>
          <a:off x="3706889" y="2136"/>
          <a:ext cx="2644620" cy="158677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75000"/>
                  <a:lumOff val="25000"/>
                </a:schemeClr>
              </a:solidFill>
            </a:rPr>
            <a:t>RAW VARIABLES:</a:t>
          </a:r>
        </a:p>
        <a:p>
          <a:pPr marL="0" lvl="0" indent="0" algn="l" defTabSz="533400">
            <a:lnSpc>
              <a:spcPct val="90000"/>
            </a:lnSpc>
            <a:spcBef>
              <a:spcPct val="0"/>
            </a:spcBef>
            <a:spcAft>
              <a:spcPct val="35000"/>
            </a:spcAft>
            <a:buNone/>
          </a:pPr>
          <a:r>
            <a:rPr lang="en-US" sz="600" u="sng" kern="1200" noProof="0" dirty="0" err="1">
              <a:solidFill>
                <a:schemeClr val="tx1">
                  <a:lumMod val="75000"/>
                  <a:lumOff val="25000"/>
                </a:schemeClr>
              </a:solidFill>
            </a:rPr>
            <a:t>InvoiceNo</a:t>
          </a:r>
          <a:r>
            <a:rPr lang="en-US" sz="600" kern="1200" noProof="0" dirty="0">
              <a:solidFill>
                <a:schemeClr val="tx1">
                  <a:lumMod val="75000"/>
                  <a:lumOff val="25000"/>
                </a:schemeClr>
              </a:solidFill>
            </a:rPr>
            <a:t>: Invoice number. Nominal, a 6-digit integral number uniquely assigned to each transaction. If this code starts with letter 'c', it indicates a cancellation.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StockCode</a:t>
          </a:r>
          <a:r>
            <a:rPr lang="en-US" sz="600" kern="1200" noProof="0" dirty="0">
              <a:solidFill>
                <a:schemeClr val="tx1">
                  <a:lumMod val="75000"/>
                  <a:lumOff val="25000"/>
                </a:schemeClr>
              </a:solidFill>
            </a:rPr>
            <a:t>: Product (item) code. Nominal, a 5-digit integral number uniquely assigned to each distinct product. </a:t>
          </a:r>
          <a:br>
            <a:rPr lang="en-US" sz="600" kern="1200" noProof="0" dirty="0">
              <a:solidFill>
                <a:schemeClr val="tx1">
                  <a:lumMod val="75000"/>
                  <a:lumOff val="25000"/>
                </a:schemeClr>
              </a:solidFill>
            </a:rPr>
          </a:br>
          <a:r>
            <a:rPr lang="en-US" sz="600" u="sng" kern="1200" noProof="0" dirty="0">
              <a:solidFill>
                <a:schemeClr val="tx1">
                  <a:lumMod val="75000"/>
                  <a:lumOff val="25000"/>
                </a:schemeClr>
              </a:solidFill>
            </a:rPr>
            <a:t>Description</a:t>
          </a:r>
          <a:r>
            <a:rPr lang="en-US" sz="600" kern="1200" noProof="0" dirty="0">
              <a:solidFill>
                <a:schemeClr val="tx1">
                  <a:lumMod val="75000"/>
                  <a:lumOff val="25000"/>
                </a:schemeClr>
              </a:solidFill>
            </a:rPr>
            <a:t>: Product (item) name. Nominal. </a:t>
          </a:r>
          <a:br>
            <a:rPr lang="en-US" sz="600" kern="1200" noProof="0" dirty="0">
              <a:solidFill>
                <a:schemeClr val="tx1">
                  <a:lumMod val="75000"/>
                  <a:lumOff val="25000"/>
                </a:schemeClr>
              </a:solidFill>
            </a:rPr>
          </a:br>
          <a:r>
            <a:rPr lang="en-US" sz="600" u="sng" kern="1200" noProof="0" dirty="0">
              <a:solidFill>
                <a:schemeClr val="tx1">
                  <a:lumMod val="75000"/>
                  <a:lumOff val="25000"/>
                </a:schemeClr>
              </a:solidFill>
            </a:rPr>
            <a:t>Quantity</a:t>
          </a:r>
          <a:r>
            <a:rPr lang="en-US" sz="600" kern="1200" noProof="0" dirty="0">
              <a:solidFill>
                <a:schemeClr val="tx1">
                  <a:lumMod val="75000"/>
                  <a:lumOff val="25000"/>
                </a:schemeClr>
              </a:solidFill>
            </a:rPr>
            <a:t>: The quantities of each product (item) per transaction. Numeric.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InvoiceDate</a:t>
          </a:r>
          <a:r>
            <a:rPr lang="en-US" sz="600" kern="1200" noProof="0" dirty="0">
              <a:solidFill>
                <a:schemeClr val="tx1">
                  <a:lumMod val="75000"/>
                  <a:lumOff val="25000"/>
                </a:schemeClr>
              </a:solidFill>
            </a:rPr>
            <a:t>: </a:t>
          </a:r>
          <a:r>
            <a:rPr lang="en-US" sz="600" kern="1200" noProof="0" dirty="0" err="1">
              <a:solidFill>
                <a:schemeClr val="tx1">
                  <a:lumMod val="75000"/>
                  <a:lumOff val="25000"/>
                </a:schemeClr>
              </a:solidFill>
            </a:rPr>
            <a:t>Invice</a:t>
          </a:r>
          <a:r>
            <a:rPr lang="en-US" sz="600" kern="1200" noProof="0" dirty="0">
              <a:solidFill>
                <a:schemeClr val="tx1">
                  <a:lumMod val="75000"/>
                  <a:lumOff val="25000"/>
                </a:schemeClr>
              </a:solidFill>
            </a:rPr>
            <a:t> Date and time. Numeric, the day and time when each transaction was generated.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UnitPrice</a:t>
          </a:r>
          <a:r>
            <a:rPr lang="en-US" sz="600" kern="1200" noProof="0" dirty="0">
              <a:solidFill>
                <a:schemeClr val="tx1">
                  <a:lumMod val="75000"/>
                  <a:lumOff val="25000"/>
                </a:schemeClr>
              </a:solidFill>
            </a:rPr>
            <a:t>: Unit price. Numeric, Product price per unit in sterling.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CustomerID</a:t>
          </a:r>
          <a:r>
            <a:rPr lang="en-US" sz="600" kern="1200" noProof="0" dirty="0">
              <a:solidFill>
                <a:schemeClr val="tx1">
                  <a:lumMod val="75000"/>
                  <a:lumOff val="25000"/>
                </a:schemeClr>
              </a:solidFill>
            </a:rPr>
            <a:t>: Customer number. Nominal, a 5-digit integral number uniquely assigned to each customer. </a:t>
          </a:r>
          <a:br>
            <a:rPr lang="en-US" sz="600" kern="1200" noProof="0" dirty="0">
              <a:solidFill>
                <a:schemeClr val="tx1">
                  <a:lumMod val="75000"/>
                  <a:lumOff val="25000"/>
                </a:schemeClr>
              </a:solidFill>
            </a:rPr>
          </a:br>
          <a:r>
            <a:rPr lang="en-US" sz="600" u="sng" kern="1200" noProof="0" dirty="0">
              <a:solidFill>
                <a:schemeClr val="tx1">
                  <a:lumMod val="75000"/>
                  <a:lumOff val="25000"/>
                </a:schemeClr>
              </a:solidFill>
            </a:rPr>
            <a:t>Country</a:t>
          </a:r>
          <a:r>
            <a:rPr lang="en-US" sz="600" kern="1200" noProof="0" dirty="0">
              <a:solidFill>
                <a:schemeClr val="tx1">
                  <a:lumMod val="75000"/>
                  <a:lumOff val="25000"/>
                </a:schemeClr>
              </a:solidFill>
            </a:rPr>
            <a:t>: Country name. Nominal, the name of the country where each customer resides.</a:t>
          </a:r>
          <a:endParaRPr lang="en-US" sz="600" kern="1200" noProof="0" dirty="0"/>
        </a:p>
      </dsp:txBody>
      <dsp:txXfrm>
        <a:off x="3706889" y="2136"/>
        <a:ext cx="2644620" cy="1586772"/>
      </dsp:txXfrm>
    </dsp:sp>
    <dsp:sp modelId="{6FB22D3A-949D-4568-95EE-1EE4FBE46657}">
      <dsp:nvSpPr>
        <dsp:cNvPr id="0" name=""/>
        <dsp:cNvSpPr/>
      </dsp:nvSpPr>
      <dsp:spPr>
        <a:xfrm>
          <a:off x="1776316" y="1587108"/>
          <a:ext cx="6505766" cy="577662"/>
        </a:xfrm>
        <a:custGeom>
          <a:avLst/>
          <a:gdLst/>
          <a:ahLst/>
          <a:cxnLst/>
          <a:rect l="0" t="0" r="0" b="0"/>
          <a:pathLst>
            <a:path>
              <a:moveTo>
                <a:pt x="6505766" y="0"/>
              </a:moveTo>
              <a:lnTo>
                <a:pt x="6505766" y="305931"/>
              </a:lnTo>
              <a:lnTo>
                <a:pt x="0" y="305931"/>
              </a:lnTo>
              <a:lnTo>
                <a:pt x="0" y="577662"/>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865846" y="1872895"/>
        <a:ext cx="326707" cy="6088"/>
      </dsp:txXfrm>
    </dsp:sp>
    <dsp:sp modelId="{D144A976-DE0A-4277-98BD-F1A3E44B37FF}">
      <dsp:nvSpPr>
        <dsp:cNvPr id="0" name=""/>
        <dsp:cNvSpPr/>
      </dsp:nvSpPr>
      <dsp:spPr>
        <a:xfrm>
          <a:off x="6959773" y="2136"/>
          <a:ext cx="2644620" cy="15867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75000"/>
                  <a:lumOff val="25000"/>
                </a:schemeClr>
              </a:solidFill>
            </a:rPr>
            <a:t>DATA PREPROCESSING:</a:t>
          </a:r>
        </a:p>
        <a:p>
          <a:pPr marL="0" lvl="0" indent="0" algn="l" defTabSz="533400">
            <a:lnSpc>
              <a:spcPct val="90000"/>
            </a:lnSpc>
            <a:spcBef>
              <a:spcPct val="0"/>
            </a:spcBef>
            <a:spcAft>
              <a:spcPct val="35000"/>
            </a:spcAft>
            <a:buNone/>
          </a:pPr>
          <a:r>
            <a:rPr lang="en-US" sz="1200" b="0" kern="1200" noProof="0" dirty="0">
              <a:solidFill>
                <a:schemeClr val="tx1">
                  <a:lumMod val="75000"/>
                  <a:lumOff val="25000"/>
                </a:schemeClr>
              </a:solidFill>
            </a:rPr>
            <a:t>Data was preprocessed by removing missing values, factorizing strings and decomposing date into day, month and year. More preprocessing was done based on analysis we were doing.</a:t>
          </a:r>
          <a:endParaRPr lang="en-US" sz="1200" b="0" kern="1200" noProof="0" dirty="0"/>
        </a:p>
      </dsp:txBody>
      <dsp:txXfrm>
        <a:off x="6959773" y="2136"/>
        <a:ext cx="2644620" cy="1586772"/>
      </dsp:txXfrm>
    </dsp:sp>
    <dsp:sp modelId="{558D41FB-1FA6-42BC-92A1-5F888F6B99B7}">
      <dsp:nvSpPr>
        <dsp:cNvPr id="0" name=""/>
        <dsp:cNvSpPr/>
      </dsp:nvSpPr>
      <dsp:spPr>
        <a:xfrm>
          <a:off x="3096826" y="2944837"/>
          <a:ext cx="577662" cy="91440"/>
        </a:xfrm>
        <a:custGeom>
          <a:avLst/>
          <a:gdLst/>
          <a:ahLst/>
          <a:cxnLst/>
          <a:rect l="0" t="0" r="0" b="0"/>
          <a:pathLst>
            <a:path>
              <a:moveTo>
                <a:pt x="0" y="45720"/>
              </a:moveTo>
              <a:lnTo>
                <a:pt x="577662"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70451" y="2987513"/>
        <a:ext cx="30413" cy="6088"/>
      </dsp:txXfrm>
    </dsp:sp>
    <dsp:sp modelId="{2396CB09-595D-483B-AB95-21CFD2735C53}">
      <dsp:nvSpPr>
        <dsp:cNvPr id="0" name=""/>
        <dsp:cNvSpPr/>
      </dsp:nvSpPr>
      <dsp:spPr>
        <a:xfrm>
          <a:off x="454006" y="2197171"/>
          <a:ext cx="2644620" cy="15867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t>EXPLORAT</a:t>
          </a:r>
          <a:r>
            <a:rPr lang="hr-HR" sz="1200" b="1" kern="1200" dirty="0"/>
            <a:t>O</a:t>
          </a:r>
          <a:r>
            <a:rPr lang="en-US" sz="1200" b="1" kern="1200" dirty="0"/>
            <a:t>RY DATA ANALYSIS:</a:t>
          </a:r>
        </a:p>
        <a:p>
          <a:pPr marL="0" lvl="0" indent="0" algn="l" defTabSz="533400">
            <a:lnSpc>
              <a:spcPct val="90000"/>
            </a:lnSpc>
            <a:spcBef>
              <a:spcPct val="0"/>
            </a:spcBef>
            <a:spcAft>
              <a:spcPct val="35000"/>
            </a:spcAft>
            <a:buNone/>
          </a:pPr>
          <a:r>
            <a:rPr lang="en-US" sz="1200" kern="1200" noProof="0" dirty="0"/>
            <a:t>In EDA we analyzed how sales change over time, looking for patterns, we analyzed where sales come from and looked which are most profitable and most sold items.</a:t>
          </a:r>
        </a:p>
      </dsp:txBody>
      <dsp:txXfrm>
        <a:off x="454006" y="2197171"/>
        <a:ext cx="2644620" cy="1586772"/>
      </dsp:txXfrm>
    </dsp:sp>
    <dsp:sp modelId="{611C8FEC-7F98-4722-AE38-69BC5B49F08C}">
      <dsp:nvSpPr>
        <dsp:cNvPr id="0" name=""/>
        <dsp:cNvSpPr/>
      </dsp:nvSpPr>
      <dsp:spPr>
        <a:xfrm>
          <a:off x="6349710" y="2944837"/>
          <a:ext cx="577662" cy="91440"/>
        </a:xfrm>
        <a:custGeom>
          <a:avLst/>
          <a:gdLst/>
          <a:ahLst/>
          <a:cxnLst/>
          <a:rect l="0" t="0" r="0" b="0"/>
          <a:pathLst>
            <a:path>
              <a:moveTo>
                <a:pt x="0" y="45720"/>
              </a:moveTo>
              <a:lnTo>
                <a:pt x="577662"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23335" y="2987513"/>
        <a:ext cx="30413" cy="6088"/>
      </dsp:txXfrm>
    </dsp:sp>
    <dsp:sp modelId="{B38E0D61-940D-4EC0-8305-167BE1BCE735}">
      <dsp:nvSpPr>
        <dsp:cNvPr id="0" name=""/>
        <dsp:cNvSpPr/>
      </dsp:nvSpPr>
      <dsp:spPr>
        <a:xfrm>
          <a:off x="3706889" y="2197171"/>
          <a:ext cx="2644620" cy="15867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t>MARKET BASKET ANALYSIS:</a:t>
          </a:r>
        </a:p>
        <a:p>
          <a:pPr marL="0" lvl="0" indent="0" algn="l" defTabSz="533400">
            <a:lnSpc>
              <a:spcPct val="90000"/>
            </a:lnSpc>
            <a:spcBef>
              <a:spcPct val="0"/>
            </a:spcBef>
            <a:spcAft>
              <a:spcPct val="35000"/>
            </a:spcAft>
            <a:buNone/>
          </a:pPr>
          <a:r>
            <a:rPr lang="en-US" sz="1200" kern="1200" noProof="0" dirty="0"/>
            <a:t>We completed MBA using </a:t>
          </a:r>
          <a:r>
            <a:rPr lang="en-US" sz="1200" kern="1200" noProof="0" dirty="0" err="1"/>
            <a:t>apriori</a:t>
          </a:r>
          <a:r>
            <a:rPr lang="en-US" sz="1200" kern="1200" noProof="0" dirty="0"/>
            <a:t> algorithm and observed which items are most frequently bought together and what are customer’s association rules.</a:t>
          </a:r>
        </a:p>
      </dsp:txBody>
      <dsp:txXfrm>
        <a:off x="3706889" y="2197171"/>
        <a:ext cx="2644620" cy="1586772"/>
      </dsp:txXfrm>
    </dsp:sp>
    <dsp:sp modelId="{EBE30A2D-FBD3-41CB-AF89-7B8C157123CE}">
      <dsp:nvSpPr>
        <dsp:cNvPr id="0" name=""/>
        <dsp:cNvSpPr/>
      </dsp:nvSpPr>
      <dsp:spPr>
        <a:xfrm>
          <a:off x="6959773" y="2197171"/>
          <a:ext cx="2644620" cy="15867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t>REPORTING AND CONCLUSIONS:</a:t>
          </a:r>
        </a:p>
        <a:p>
          <a:pPr marL="0" lvl="0" indent="0" algn="l" defTabSz="533400">
            <a:lnSpc>
              <a:spcPct val="90000"/>
            </a:lnSpc>
            <a:spcBef>
              <a:spcPct val="0"/>
            </a:spcBef>
            <a:spcAft>
              <a:spcPct val="35000"/>
            </a:spcAft>
            <a:buNone/>
          </a:pPr>
          <a:r>
            <a:rPr lang="en-US" sz="1200" kern="1200" noProof="0" dirty="0"/>
            <a:t>Based on the analyses we have completed, we provided Nexus with informative and concise recommendations on how to implement their own recommender system that groups items frequently brought together.</a:t>
          </a:r>
        </a:p>
      </dsp:txBody>
      <dsp:txXfrm>
        <a:off x="6959773" y="2197171"/>
        <a:ext cx="2644620" cy="1586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07A98-3584-43E6-84DC-43B17612A04F}">
      <dsp:nvSpPr>
        <dsp:cNvPr id="0" name=""/>
        <dsp:cNvSpPr/>
      </dsp:nvSpPr>
      <dsp:spPr>
        <a:xfrm>
          <a:off x="929481" y="0"/>
          <a:ext cx="5051424" cy="505142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D60BDD-58F1-4A80-BB61-3CB53A9D67E2}">
      <dsp:nvSpPr>
        <dsp:cNvPr id="0" name=""/>
        <dsp:cNvSpPr/>
      </dsp:nvSpPr>
      <dsp:spPr>
        <a:xfrm>
          <a:off x="1409366" y="479885"/>
          <a:ext cx="1970055" cy="197005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 There are no items with extremely high rate of purchase. 2369 sold items of „white hanging heart t-light holder” is most of any item and equals 0.05% of all items sold.</a:t>
          </a:r>
        </a:p>
      </dsp:txBody>
      <dsp:txXfrm>
        <a:off x="1505536" y="576055"/>
        <a:ext cx="1777715" cy="1777715"/>
      </dsp:txXfrm>
    </dsp:sp>
    <dsp:sp modelId="{E566DB03-280F-4EF8-A1EA-916F19BB5A84}">
      <dsp:nvSpPr>
        <dsp:cNvPr id="0" name=""/>
        <dsp:cNvSpPr/>
      </dsp:nvSpPr>
      <dsp:spPr>
        <a:xfrm>
          <a:off x="3530964" y="479885"/>
          <a:ext cx="1970055" cy="1970055"/>
        </a:xfrm>
        <a:prstGeom prst="roundRect">
          <a:avLst/>
        </a:prstGeom>
        <a:solidFill>
          <a:schemeClr val="accent5">
            <a:hueOff val="785595"/>
            <a:satOff val="-3757"/>
            <a:lumOff val="411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 Nexus could lower the costs of shipping, something that should be beneficial to both, the company and the customer.</a:t>
          </a:r>
        </a:p>
      </dsp:txBody>
      <dsp:txXfrm>
        <a:off x="3627134" y="576055"/>
        <a:ext cx="1777715" cy="1777715"/>
      </dsp:txXfrm>
    </dsp:sp>
    <dsp:sp modelId="{B5A8C6B8-301E-4FBB-824F-66B069704388}">
      <dsp:nvSpPr>
        <dsp:cNvPr id="0" name=""/>
        <dsp:cNvSpPr/>
      </dsp:nvSpPr>
      <dsp:spPr>
        <a:xfrm>
          <a:off x="1409366" y="2601483"/>
          <a:ext cx="1970055" cy="1970055"/>
        </a:xfrm>
        <a:prstGeom prst="roundRect">
          <a:avLst/>
        </a:prstGeom>
        <a:solidFill>
          <a:schemeClr val="accent5">
            <a:hueOff val="1571189"/>
            <a:satOff val="-7513"/>
            <a:lumOff val="823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 Even though Nexus is worldwide online retail company, it still sells most of it’s products to European market, specifically Austria, Poland, France and the UK.</a:t>
          </a:r>
        </a:p>
      </dsp:txBody>
      <dsp:txXfrm>
        <a:off x="1505536" y="2697653"/>
        <a:ext cx="1777715" cy="1777715"/>
      </dsp:txXfrm>
    </dsp:sp>
    <dsp:sp modelId="{E30C1DED-31D1-44F1-AF63-C2FFD51E8F6C}">
      <dsp:nvSpPr>
        <dsp:cNvPr id="0" name=""/>
        <dsp:cNvSpPr/>
      </dsp:nvSpPr>
      <dsp:spPr>
        <a:xfrm>
          <a:off x="3530964" y="2601483"/>
          <a:ext cx="1970055" cy="1970055"/>
        </a:xfrm>
        <a:prstGeom prst="roundRect">
          <a:avLst/>
        </a:prstGeom>
        <a:solidFill>
          <a:schemeClr val="accent5">
            <a:hueOff val="2356783"/>
            <a:satOff val="-11270"/>
            <a:lumOff val="1235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 The indicators used in this analysis were correct ones and drove significant</a:t>
          </a:r>
          <a:r>
            <a:rPr lang="hr-HR" sz="1200" kern="1200" noProof="0" dirty="0"/>
            <a:t>, </a:t>
          </a:r>
          <a:r>
            <a:rPr lang="hr-HR" sz="1200" kern="1200" noProof="0" dirty="0" err="1"/>
            <a:t>relevant</a:t>
          </a:r>
          <a:r>
            <a:rPr lang="hr-HR" sz="1200" kern="1200" noProof="0" dirty="0"/>
            <a:t> </a:t>
          </a:r>
          <a:r>
            <a:rPr lang="en-US" sz="1200" kern="1200" noProof="0" dirty="0"/>
            <a:t>and meaningful results. The interpretation was easy and straightforward, and provided some high-end and easy-to-understand visuals.</a:t>
          </a:r>
        </a:p>
      </dsp:txBody>
      <dsp:txXfrm>
        <a:off x="3627134" y="2697653"/>
        <a:ext cx="1777715" cy="177771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r-HR"/>
              <a:t>Kliknite da biste uredili stil naslova matrice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14912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a:p>
        </p:txBody>
      </p:sp>
      <p:sp>
        <p:nvSpPr>
          <p:cNvPr id="3" name="Vertical Text Placeholder 2"/>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55138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r-HR"/>
              <a:t>Kliknite da biste uredili stil naslova matrice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290465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r-HR"/>
              <a:t>Kliknite da biste uredili stil naslova matrice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3134586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3558761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r-HR"/>
              <a:t>Kliknite da biste uredili stil naslova matrice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931822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A651EB8-E0CD-484D-AC1D-C1F91B8C271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373656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Usporedb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845127" y="2507550"/>
            <a:ext cx="5156200"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172200" y="2507550"/>
            <a:ext cx="5181601"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7" name="Date Placeholder 6"/>
          <p:cNvSpPr>
            <a:spLocks noGrp="1"/>
          </p:cNvSpPr>
          <p:nvPr>
            <p:ph type="dt" sz="half" idx="10"/>
          </p:nvPr>
        </p:nvSpPr>
        <p:spPr/>
        <p:txBody>
          <a:bodyPr/>
          <a:lstStyle/>
          <a:p>
            <a:fld id="{4A651EB8-E0CD-484D-AC1D-C1F91B8C271A}"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
        <p:nvSpPr>
          <p:cNvPr id="10" name="Title 9"/>
          <p:cNvSpPr>
            <a:spLocks noGrp="1"/>
          </p:cNvSpPr>
          <p:nvPr>
            <p:ph type="title"/>
          </p:nvPr>
        </p:nvSpPr>
        <p:spPr/>
        <p:txBody>
          <a:bodyPr/>
          <a:lstStyle/>
          <a:p>
            <a:r>
              <a:rPr lang="hr-HR"/>
              <a:t>Kliknite da biste uredili stil naslova matrice</a:t>
            </a:r>
            <a:endParaRPr lang="en-US" dirty="0"/>
          </a:p>
        </p:txBody>
      </p:sp>
    </p:spTree>
    <p:extLst>
      <p:ext uri="{BB962C8B-B14F-4D97-AF65-F5344CB8AC3E}">
        <p14:creationId xmlns:p14="http://schemas.microsoft.com/office/powerpoint/2010/main" val="1898407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mo naslov">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651EB8-E0CD-484D-AC1D-C1F91B8C271A}"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D452F-364F-48F0-910F-0352B1A40011}" type="slidenum">
              <a:rPr lang="en-US" smtClean="0"/>
              <a:t>‹#›</a:t>
            </a:fld>
            <a:endParaRPr lang="en-US"/>
          </a:p>
        </p:txBody>
      </p:sp>
      <p:sp>
        <p:nvSpPr>
          <p:cNvPr id="6" name="Title 5"/>
          <p:cNvSpPr>
            <a:spLocks noGrp="1"/>
          </p:cNvSpPr>
          <p:nvPr>
            <p:ph type="title"/>
          </p:nvPr>
        </p:nvSpPr>
        <p:spPr/>
        <p:txBody>
          <a:bodyPr/>
          <a:lstStyle/>
          <a:p>
            <a:r>
              <a:rPr lang="hr-HR"/>
              <a:t>Kliknite da biste uredili stil naslova matrice</a:t>
            </a:r>
            <a:endParaRPr lang="en-US"/>
          </a:p>
        </p:txBody>
      </p:sp>
    </p:spTree>
    <p:extLst>
      <p:ext uri="{BB962C8B-B14F-4D97-AF65-F5344CB8AC3E}">
        <p14:creationId xmlns:p14="http://schemas.microsoft.com/office/powerpoint/2010/main" val="1986642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51EB8-E0CD-484D-AC1D-C1F91B8C271A}"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368584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r-HR"/>
              <a:t>Kliknite da biste uredili stil naslova matrice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3978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3330476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r-HR"/>
              <a:t>Kliknite da biste uredili stil naslova matrice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729822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a:p>
        </p:txBody>
      </p:sp>
      <p:sp>
        <p:nvSpPr>
          <p:cNvPr id="3" name="Vertical Text Placeholder 2"/>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6269860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r-HR"/>
              <a:t>Kliknite da biste uredili stil naslova matrice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299791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Naslovni slajd">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r-HR"/>
              <a:t>Kliknite da biste uredili stil naslova matrice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24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808718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Zaglavlje sekcij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001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A651EB8-E0CD-484D-AC1D-C1F91B8C271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349863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1097280" y="2582335"/>
            <a:ext cx="4937760" cy="328676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217920" y="2582334"/>
            <a:ext cx="4937760" cy="328676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7" name="Date Placeholder 6"/>
          <p:cNvSpPr>
            <a:spLocks noGrp="1"/>
          </p:cNvSpPr>
          <p:nvPr>
            <p:ph type="dt" sz="half" idx="10"/>
          </p:nvPr>
        </p:nvSpPr>
        <p:spPr/>
        <p:txBody>
          <a:bodyPr/>
          <a:lstStyle/>
          <a:p>
            <a:fld id="{4A651EB8-E0CD-484D-AC1D-C1F91B8C271A}"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763931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4A651EB8-E0CD-484D-AC1D-C1F91B8C271A}"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718712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Prazn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651EB8-E0CD-484D-AC1D-C1F91B8C271A}" type="datetimeFigureOut">
              <a:rPr lang="en-US" smtClean="0"/>
              <a:t>3/13/2019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9583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r-HR"/>
              <a:t>Kliknite da biste uredili stil naslova matrice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6010248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Sadržaj s opiso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r-HR"/>
              <a:t>Kliknite da biste uredili stil naslova matrice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651EB8-E0CD-484D-AC1D-C1F91B8C271A}" type="datetimeFigureOut">
              <a:rPr lang="en-US" smtClean="0"/>
              <a:t>3/13/2019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0D452F-364F-48F0-910F-0352B1A40011}" type="slidenum">
              <a:rPr lang="en-US" smtClean="0"/>
              <a:t>‹#›</a:t>
            </a:fld>
            <a:endParaRPr lang="en-US"/>
          </a:p>
        </p:txBody>
      </p:sp>
    </p:spTree>
    <p:extLst>
      <p:ext uri="{BB962C8B-B14F-4D97-AF65-F5344CB8AC3E}">
        <p14:creationId xmlns:p14="http://schemas.microsoft.com/office/powerpoint/2010/main" val="3111779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Slika s opiso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844240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511281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Okomiti naslov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93419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A651EB8-E0CD-484D-AC1D-C1F91B8C271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14210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Usporedb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845127" y="2507550"/>
            <a:ext cx="5156200"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172200" y="2507550"/>
            <a:ext cx="5181601"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7" name="Date Placeholder 6"/>
          <p:cNvSpPr>
            <a:spLocks noGrp="1"/>
          </p:cNvSpPr>
          <p:nvPr>
            <p:ph type="dt" sz="half" idx="10"/>
          </p:nvPr>
        </p:nvSpPr>
        <p:spPr/>
        <p:txBody>
          <a:bodyPr/>
          <a:lstStyle/>
          <a:p>
            <a:fld id="{4A651EB8-E0CD-484D-AC1D-C1F91B8C271A}"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
        <p:nvSpPr>
          <p:cNvPr id="10" name="Title 9"/>
          <p:cNvSpPr>
            <a:spLocks noGrp="1"/>
          </p:cNvSpPr>
          <p:nvPr>
            <p:ph type="title"/>
          </p:nvPr>
        </p:nvSpPr>
        <p:spPr/>
        <p:txBody>
          <a:bodyPr/>
          <a:lstStyle/>
          <a:p>
            <a:r>
              <a:rPr lang="hr-HR"/>
              <a:t>Kliknite da biste uredili stil naslova matrice</a:t>
            </a:r>
            <a:endParaRPr lang="en-US" dirty="0"/>
          </a:p>
        </p:txBody>
      </p:sp>
    </p:spTree>
    <p:extLst>
      <p:ext uri="{BB962C8B-B14F-4D97-AF65-F5344CB8AC3E}">
        <p14:creationId xmlns:p14="http://schemas.microsoft.com/office/powerpoint/2010/main" val="222541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mo naslov">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651EB8-E0CD-484D-AC1D-C1F91B8C271A}"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D452F-364F-48F0-910F-0352B1A40011}" type="slidenum">
              <a:rPr lang="en-US" smtClean="0"/>
              <a:t>‹#›</a:t>
            </a:fld>
            <a:endParaRPr lang="en-US"/>
          </a:p>
        </p:txBody>
      </p:sp>
      <p:sp>
        <p:nvSpPr>
          <p:cNvPr id="6" name="Title 5"/>
          <p:cNvSpPr>
            <a:spLocks noGrp="1"/>
          </p:cNvSpPr>
          <p:nvPr>
            <p:ph type="title"/>
          </p:nvPr>
        </p:nvSpPr>
        <p:spPr/>
        <p:txBody>
          <a:bodyPr/>
          <a:lstStyle/>
          <a:p>
            <a:r>
              <a:rPr lang="hr-HR"/>
              <a:t>Kliknite da biste uredili stil naslova matrice</a:t>
            </a:r>
            <a:endParaRPr lang="en-US"/>
          </a:p>
        </p:txBody>
      </p:sp>
    </p:spTree>
    <p:extLst>
      <p:ext uri="{BB962C8B-B14F-4D97-AF65-F5344CB8AC3E}">
        <p14:creationId xmlns:p14="http://schemas.microsoft.com/office/powerpoint/2010/main" val="366964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51EB8-E0CD-484D-AC1D-C1F91B8C271A}"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8245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r-HR"/>
              <a:t>Kliknite da biste uredili stil naslova matrice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415012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r-HR"/>
              <a:t>Kliknite da biste uredili stil naslova matrice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63514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A651EB8-E0CD-484D-AC1D-C1F91B8C271A}" type="datetimeFigureOut">
              <a:rPr lang="en-US" smtClean="0"/>
              <a:t>3/13/2019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60D452F-364F-48F0-910F-0352B1A40011}" type="slidenum">
              <a:rPr lang="en-US" smtClean="0"/>
              <a:t>‹#›</a:t>
            </a:fld>
            <a:endParaRPr lang="en-US"/>
          </a:p>
        </p:txBody>
      </p:sp>
    </p:spTree>
    <p:extLst>
      <p:ext uri="{BB962C8B-B14F-4D97-AF65-F5344CB8AC3E}">
        <p14:creationId xmlns:p14="http://schemas.microsoft.com/office/powerpoint/2010/main" val="30663781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A651EB8-E0CD-484D-AC1D-C1F91B8C271A}" type="datetimeFigureOut">
              <a:rPr lang="en-US" smtClean="0"/>
              <a:t>3/13/2019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60D452F-364F-48F0-910F-0352B1A40011}" type="slidenum">
              <a:rPr lang="en-US" smtClean="0"/>
              <a:t>‹#›</a:t>
            </a:fld>
            <a:endParaRPr lang="en-US"/>
          </a:p>
        </p:txBody>
      </p:sp>
    </p:spTree>
    <p:extLst>
      <p:ext uri="{BB962C8B-B14F-4D97-AF65-F5344CB8AC3E}">
        <p14:creationId xmlns:p14="http://schemas.microsoft.com/office/powerpoint/2010/main" val="13601844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651EB8-E0CD-484D-AC1D-C1F91B8C271A}" type="datetimeFigureOut">
              <a:rPr lang="en-US" smtClean="0"/>
              <a:t>3/13/2019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0D452F-364F-48F0-910F-0352B1A400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35778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9F163D6-23FD-4B17-9F46-80ED8EB163A8}"/>
              </a:ext>
            </a:extLst>
          </p:cNvPr>
          <p:cNvSpPr>
            <a:spLocks noGrp="1"/>
          </p:cNvSpPr>
          <p:nvPr>
            <p:ph type="ctrTitle"/>
          </p:nvPr>
        </p:nvSpPr>
        <p:spPr>
          <a:xfrm>
            <a:off x="1100051" y="257567"/>
            <a:ext cx="8027670" cy="3566160"/>
          </a:xfrm>
        </p:spPr>
        <p:txBody>
          <a:bodyPr>
            <a:normAutofit/>
          </a:bodyPr>
          <a:lstStyle/>
          <a:p>
            <a:r>
              <a:rPr lang="en-US" sz="6000" dirty="0"/>
              <a:t>The market basket analysis of Nexus</a:t>
            </a:r>
          </a:p>
        </p:txBody>
      </p:sp>
      <p:sp>
        <p:nvSpPr>
          <p:cNvPr id="3" name="Podnaslov 2">
            <a:extLst>
              <a:ext uri="{FF2B5EF4-FFF2-40B4-BE49-F238E27FC236}">
                <a16:creationId xmlns:a16="http://schemas.microsoft.com/office/drawing/2014/main" id="{8A7CCE98-B6D1-4E4A-A8B5-452002940BBE}"/>
              </a:ext>
            </a:extLst>
          </p:cNvPr>
          <p:cNvSpPr>
            <a:spLocks noGrp="1"/>
          </p:cNvSpPr>
          <p:nvPr>
            <p:ph type="subTitle" idx="1"/>
          </p:nvPr>
        </p:nvSpPr>
        <p:spPr/>
        <p:txBody>
          <a:bodyPr>
            <a:normAutofit/>
          </a:bodyPr>
          <a:lstStyle/>
          <a:p>
            <a:r>
              <a:rPr lang="en-US" sz="1800" dirty="0"/>
              <a:t>Course: Capstone: create value from open data</a:t>
            </a:r>
          </a:p>
          <a:p>
            <a:r>
              <a:rPr lang="en-US" sz="1800" dirty="0"/>
              <a:t>Student: Nino </a:t>
            </a:r>
            <a:r>
              <a:rPr lang="en-US" sz="1800" dirty="0" err="1"/>
              <a:t>požar</a:t>
            </a:r>
            <a:endParaRPr lang="en-US" sz="1800" dirty="0"/>
          </a:p>
        </p:txBody>
      </p:sp>
      <p:pic>
        <p:nvPicPr>
          <p:cNvPr id="1026" name="Picture 2" descr="Slikovni rezultat za logo nexus">
            <a:extLst>
              <a:ext uri="{FF2B5EF4-FFF2-40B4-BE49-F238E27FC236}">
                <a16:creationId xmlns:a16="http://schemas.microsoft.com/office/drawing/2014/main" id="{731DC060-5DEB-4E36-BF2B-E7DDC0C39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969"/>
          <a:stretch/>
        </p:blipFill>
        <p:spPr bwMode="auto">
          <a:xfrm>
            <a:off x="7267574" y="2040647"/>
            <a:ext cx="4783307" cy="18575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ikovni rezultat za essec logo">
            <a:extLst>
              <a:ext uri="{FF2B5EF4-FFF2-40B4-BE49-F238E27FC236}">
                <a16:creationId xmlns:a16="http://schemas.microsoft.com/office/drawing/2014/main" id="{22C01184-D46B-4CA1-8DA7-6BBBBFECF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51" y="431677"/>
            <a:ext cx="1208143" cy="1130182"/>
          </a:xfrm>
          <a:prstGeom prst="rect">
            <a:avLst/>
          </a:prstGeom>
          <a:noFill/>
          <a:extLst>
            <a:ext uri="{909E8E84-426E-40DD-AFC4-6F175D3DCCD1}">
              <a14:hiddenFill xmlns:a14="http://schemas.microsoft.com/office/drawing/2010/main">
                <a:solidFill>
                  <a:srgbClr val="FFFFFF"/>
                </a:solidFill>
              </a14:hiddenFill>
            </a:ext>
          </a:extLst>
        </p:spPr>
      </p:pic>
      <p:sp>
        <p:nvSpPr>
          <p:cNvPr id="4" name="TekstniOkvir 3">
            <a:extLst>
              <a:ext uri="{FF2B5EF4-FFF2-40B4-BE49-F238E27FC236}">
                <a16:creationId xmlns:a16="http://schemas.microsoft.com/office/drawing/2014/main" id="{3862ADB7-2AD4-4CEE-B329-16D3B90300C6}"/>
              </a:ext>
            </a:extLst>
          </p:cNvPr>
          <p:cNvSpPr txBox="1"/>
          <p:nvPr/>
        </p:nvSpPr>
        <p:spPr>
          <a:xfrm>
            <a:off x="379613" y="6469803"/>
            <a:ext cx="1795492" cy="369332"/>
          </a:xfrm>
          <a:prstGeom prst="rect">
            <a:avLst/>
          </a:prstGeom>
          <a:noFill/>
        </p:spPr>
        <p:txBody>
          <a:bodyPr wrap="none" rtlCol="0">
            <a:spAutoFit/>
          </a:bodyPr>
          <a:lstStyle/>
          <a:p>
            <a:r>
              <a:rPr lang="en-US">
                <a:solidFill>
                  <a:schemeClr val="bg1"/>
                </a:solidFill>
              </a:rPr>
              <a:t>13</a:t>
            </a:r>
            <a:r>
              <a:rPr lang="en-US" baseline="30000">
                <a:solidFill>
                  <a:schemeClr val="bg1"/>
                </a:solidFill>
              </a:rPr>
              <a:t>th</a:t>
            </a:r>
            <a:r>
              <a:rPr lang="en-US">
                <a:solidFill>
                  <a:schemeClr val="bg1"/>
                </a:solidFill>
              </a:rPr>
              <a:t> March 2019</a:t>
            </a:r>
          </a:p>
        </p:txBody>
      </p:sp>
    </p:spTree>
    <p:extLst>
      <p:ext uri="{BB962C8B-B14F-4D97-AF65-F5344CB8AC3E}">
        <p14:creationId xmlns:p14="http://schemas.microsoft.com/office/powerpoint/2010/main" val="160318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B4D4C19-A846-47C2-BBA6-D67954F883BE}"/>
              </a:ext>
            </a:extLst>
          </p:cNvPr>
          <p:cNvSpPr>
            <a:spLocks noGrp="1"/>
          </p:cNvSpPr>
          <p:nvPr>
            <p:ph type="title"/>
          </p:nvPr>
        </p:nvSpPr>
        <p:spPr>
          <a:xfrm>
            <a:off x="1097280" y="286603"/>
            <a:ext cx="10058400" cy="1450757"/>
          </a:xfrm>
        </p:spPr>
        <p:txBody>
          <a:bodyPr>
            <a:normAutofit/>
          </a:bodyPr>
          <a:lstStyle/>
          <a:p>
            <a:r>
              <a:rPr lang="en-US" dirty="0"/>
              <a:t>Data and analysis framework</a:t>
            </a:r>
          </a:p>
        </p:txBody>
      </p:sp>
      <p:pic>
        <p:nvPicPr>
          <p:cNvPr id="4" name="Picture 2" descr="Slikovni rezultat za logo nexus">
            <a:extLst>
              <a:ext uri="{FF2B5EF4-FFF2-40B4-BE49-F238E27FC236}">
                <a16:creationId xmlns:a16="http://schemas.microsoft.com/office/drawing/2014/main" id="{D52DD2FB-95AA-4AD2-9B01-0DF1155C63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likovni rezultat za essec logo">
            <a:extLst>
              <a:ext uri="{FF2B5EF4-FFF2-40B4-BE49-F238E27FC236}">
                <a16:creationId xmlns:a16="http://schemas.microsoft.com/office/drawing/2014/main" id="{9D48D6A3-068D-40FB-8D92-AA5A783F47E7}"/>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Rezervirano mjesto sadržaja 2">
            <a:extLst>
              <a:ext uri="{FF2B5EF4-FFF2-40B4-BE49-F238E27FC236}">
                <a16:creationId xmlns:a16="http://schemas.microsoft.com/office/drawing/2014/main" id="{DA57B2BF-9CDC-4010-A784-BFC2D825378C}"/>
              </a:ext>
            </a:extLst>
          </p:cNvPr>
          <p:cNvGraphicFramePr>
            <a:graphicFrameLocks noGrp="1"/>
          </p:cNvGraphicFramePr>
          <p:nvPr>
            <p:ph idx="1"/>
            <p:extLst>
              <p:ext uri="{D42A27DB-BD31-4B8C-83A1-F6EECF244321}">
                <p14:modId xmlns:p14="http://schemas.microsoft.com/office/powerpoint/2010/main" val="80639599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319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D6547D9-1353-4DAD-849F-1AFE7648AAB0}"/>
              </a:ext>
            </a:extLst>
          </p:cNvPr>
          <p:cNvSpPr>
            <a:spLocks noGrp="1"/>
          </p:cNvSpPr>
          <p:nvPr>
            <p:ph type="title"/>
          </p:nvPr>
        </p:nvSpPr>
        <p:spPr/>
        <p:txBody>
          <a:bodyPr/>
          <a:lstStyle/>
          <a:p>
            <a:r>
              <a:rPr lang="en-US" dirty="0"/>
              <a:t>Overall sales</a:t>
            </a:r>
            <a:r>
              <a:rPr lang="hr-HR" dirty="0"/>
              <a:t> </a:t>
            </a:r>
            <a:r>
              <a:rPr lang="hr-HR" dirty="0" err="1"/>
              <a:t>of</a:t>
            </a:r>
            <a:r>
              <a:rPr lang="hr-HR" dirty="0"/>
              <a:t> Nexus</a:t>
            </a:r>
            <a:endParaRPr lang="en-US" dirty="0"/>
          </a:p>
        </p:txBody>
      </p:sp>
      <p:sp>
        <p:nvSpPr>
          <p:cNvPr id="3" name="Rezervirano mjesto sadržaja 2">
            <a:extLst>
              <a:ext uri="{FF2B5EF4-FFF2-40B4-BE49-F238E27FC236}">
                <a16:creationId xmlns:a16="http://schemas.microsoft.com/office/drawing/2014/main" id="{9B5454AA-5B40-405B-9652-76DB1B77B378}"/>
              </a:ext>
            </a:extLst>
          </p:cNvPr>
          <p:cNvSpPr>
            <a:spLocks noGrp="1"/>
          </p:cNvSpPr>
          <p:nvPr>
            <p:ph idx="1"/>
          </p:nvPr>
        </p:nvSpPr>
        <p:spPr/>
        <p:txBody>
          <a:bodyPr/>
          <a:lstStyle/>
          <a:p>
            <a:r>
              <a:rPr lang="hr-HR" dirty="0"/>
              <a:t>M</a:t>
            </a:r>
            <a:r>
              <a:rPr lang="en-US" dirty="0" err="1"/>
              <a:t>anagement</a:t>
            </a:r>
            <a:r>
              <a:rPr lang="en-US" dirty="0"/>
              <a:t> is not satisfied with current sales</a:t>
            </a:r>
            <a:r>
              <a:rPr lang="hr-HR" dirty="0"/>
              <a:t>.</a:t>
            </a:r>
            <a:endParaRPr lang="en-US" dirty="0"/>
          </a:p>
        </p:txBody>
      </p:sp>
      <p:pic>
        <p:nvPicPr>
          <p:cNvPr id="5" name="Slika 4">
            <a:extLst>
              <a:ext uri="{FF2B5EF4-FFF2-40B4-BE49-F238E27FC236}">
                <a16:creationId xmlns:a16="http://schemas.microsoft.com/office/drawing/2014/main" id="{41294BF5-1BC2-4712-8449-61131797C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80" y="2482808"/>
            <a:ext cx="5428214" cy="2714108"/>
          </a:xfrm>
          <a:prstGeom prst="rect">
            <a:avLst/>
          </a:prstGeom>
        </p:spPr>
      </p:pic>
      <p:sp>
        <p:nvSpPr>
          <p:cNvPr id="6" name="TekstniOkvir 5">
            <a:extLst>
              <a:ext uri="{FF2B5EF4-FFF2-40B4-BE49-F238E27FC236}">
                <a16:creationId xmlns:a16="http://schemas.microsoft.com/office/drawing/2014/main" id="{87363EBC-0DB5-4929-88F5-8893E4083DBF}"/>
              </a:ext>
            </a:extLst>
          </p:cNvPr>
          <p:cNvSpPr txBox="1"/>
          <p:nvPr/>
        </p:nvSpPr>
        <p:spPr>
          <a:xfrm>
            <a:off x="884400" y="2538249"/>
            <a:ext cx="3886898" cy="400110"/>
          </a:xfrm>
          <a:prstGeom prst="rect">
            <a:avLst/>
          </a:prstGeom>
          <a:noFill/>
        </p:spPr>
        <p:txBody>
          <a:bodyPr wrap="none" rtlCol="0">
            <a:spAutoFit/>
          </a:bodyPr>
          <a:lstStyle/>
          <a:p>
            <a:r>
              <a:rPr lang="en-US" sz="2000" b="1" dirty="0">
                <a:solidFill>
                  <a:schemeClr val="tx1">
                    <a:lumMod val="75000"/>
                    <a:lumOff val="25000"/>
                  </a:schemeClr>
                </a:solidFill>
              </a:rPr>
              <a:t>CONCLUSIONS ABOUT DAILY SALES</a:t>
            </a:r>
          </a:p>
        </p:txBody>
      </p:sp>
      <p:sp>
        <p:nvSpPr>
          <p:cNvPr id="7" name="TekstniOkvir 6">
            <a:extLst>
              <a:ext uri="{FF2B5EF4-FFF2-40B4-BE49-F238E27FC236}">
                <a16:creationId xmlns:a16="http://schemas.microsoft.com/office/drawing/2014/main" id="{9880CB39-F70F-4009-BAA2-BBB9B884AEF8}"/>
              </a:ext>
            </a:extLst>
          </p:cNvPr>
          <p:cNvSpPr txBox="1"/>
          <p:nvPr/>
        </p:nvSpPr>
        <p:spPr>
          <a:xfrm>
            <a:off x="896145" y="2862085"/>
            <a:ext cx="5560788" cy="1754326"/>
          </a:xfrm>
          <a:prstGeom prst="rect">
            <a:avLst/>
          </a:prstGeom>
          <a:noFill/>
        </p:spPr>
        <p:txBody>
          <a:bodyPr wrap="square" rtlCol="0">
            <a:spAutoFit/>
          </a:bodyPr>
          <a:lstStyle/>
          <a:p>
            <a:pPr marL="285750" indent="-285750">
              <a:buFontTx/>
              <a:buChar char="-"/>
            </a:pPr>
            <a:r>
              <a:rPr lang="en-US" dirty="0">
                <a:solidFill>
                  <a:schemeClr val="tx1">
                    <a:lumMod val="75000"/>
                    <a:lumOff val="25000"/>
                  </a:schemeClr>
                </a:solidFill>
              </a:rPr>
              <a:t>Sales are pretty much static over the year</a:t>
            </a:r>
          </a:p>
          <a:p>
            <a:pPr marL="285750" indent="-285750">
              <a:buFontTx/>
              <a:buChar char="-"/>
            </a:pPr>
            <a:r>
              <a:rPr lang="en-US" dirty="0">
                <a:solidFill>
                  <a:schemeClr val="tx1">
                    <a:lumMod val="75000"/>
                    <a:lumOff val="25000"/>
                  </a:schemeClr>
                </a:solidFill>
              </a:rPr>
              <a:t>There are clear patterns of increased sales, specially around holidays in December </a:t>
            </a:r>
          </a:p>
          <a:p>
            <a:pPr marL="285750" indent="-285750">
              <a:buFontTx/>
              <a:buChar char="-"/>
            </a:pPr>
            <a:r>
              <a:rPr lang="en-US" dirty="0">
                <a:solidFill>
                  <a:schemeClr val="tx1">
                    <a:lumMod val="75000"/>
                    <a:lumOff val="25000"/>
                  </a:schemeClr>
                </a:solidFill>
              </a:rPr>
              <a:t>There is lower amount of sales on weekends, which is expected since Nexus does not accept orders on Saturdays or Sunday mornings</a:t>
            </a:r>
          </a:p>
        </p:txBody>
      </p:sp>
      <p:graphicFrame>
        <p:nvGraphicFramePr>
          <p:cNvPr id="8" name="Tablica 7">
            <a:extLst>
              <a:ext uri="{FF2B5EF4-FFF2-40B4-BE49-F238E27FC236}">
                <a16:creationId xmlns:a16="http://schemas.microsoft.com/office/drawing/2014/main" id="{EC183DC3-8AD8-4D13-B535-0032A4F6E3B2}"/>
              </a:ext>
            </a:extLst>
          </p:cNvPr>
          <p:cNvGraphicFramePr>
            <a:graphicFrameLocks noGrp="1"/>
          </p:cNvGraphicFramePr>
          <p:nvPr>
            <p:extLst>
              <p:ext uri="{D42A27DB-BD31-4B8C-83A1-F6EECF244321}">
                <p14:modId xmlns:p14="http://schemas.microsoft.com/office/powerpoint/2010/main" val="2520302580"/>
              </p:ext>
            </p:extLst>
          </p:nvPr>
        </p:nvGraphicFramePr>
        <p:xfrm>
          <a:off x="6456933" y="5562710"/>
          <a:ext cx="5249447" cy="510992"/>
        </p:xfrm>
        <a:graphic>
          <a:graphicData uri="http://schemas.openxmlformats.org/drawingml/2006/table">
            <a:tbl>
              <a:tblPr firstRow="1" bandRow="1">
                <a:tableStyleId>{5C22544A-7EE6-4342-B048-85BDC9FD1C3A}</a:tableStyleId>
              </a:tblPr>
              <a:tblGrid>
                <a:gridCol w="749921">
                  <a:extLst>
                    <a:ext uri="{9D8B030D-6E8A-4147-A177-3AD203B41FA5}">
                      <a16:colId xmlns:a16="http://schemas.microsoft.com/office/drawing/2014/main" val="1979917270"/>
                    </a:ext>
                  </a:extLst>
                </a:gridCol>
                <a:gridCol w="749921">
                  <a:extLst>
                    <a:ext uri="{9D8B030D-6E8A-4147-A177-3AD203B41FA5}">
                      <a16:colId xmlns:a16="http://schemas.microsoft.com/office/drawing/2014/main" val="651532627"/>
                    </a:ext>
                  </a:extLst>
                </a:gridCol>
                <a:gridCol w="749921">
                  <a:extLst>
                    <a:ext uri="{9D8B030D-6E8A-4147-A177-3AD203B41FA5}">
                      <a16:colId xmlns:a16="http://schemas.microsoft.com/office/drawing/2014/main" val="167115171"/>
                    </a:ext>
                  </a:extLst>
                </a:gridCol>
                <a:gridCol w="749921">
                  <a:extLst>
                    <a:ext uri="{9D8B030D-6E8A-4147-A177-3AD203B41FA5}">
                      <a16:colId xmlns:a16="http://schemas.microsoft.com/office/drawing/2014/main" val="1845480067"/>
                    </a:ext>
                  </a:extLst>
                </a:gridCol>
                <a:gridCol w="749921">
                  <a:extLst>
                    <a:ext uri="{9D8B030D-6E8A-4147-A177-3AD203B41FA5}">
                      <a16:colId xmlns:a16="http://schemas.microsoft.com/office/drawing/2014/main" val="709061027"/>
                    </a:ext>
                  </a:extLst>
                </a:gridCol>
                <a:gridCol w="749921">
                  <a:extLst>
                    <a:ext uri="{9D8B030D-6E8A-4147-A177-3AD203B41FA5}">
                      <a16:colId xmlns:a16="http://schemas.microsoft.com/office/drawing/2014/main" val="3734045923"/>
                    </a:ext>
                  </a:extLst>
                </a:gridCol>
                <a:gridCol w="749921">
                  <a:extLst>
                    <a:ext uri="{9D8B030D-6E8A-4147-A177-3AD203B41FA5}">
                      <a16:colId xmlns:a16="http://schemas.microsoft.com/office/drawing/2014/main" val="1499403955"/>
                    </a:ext>
                  </a:extLst>
                </a:gridCol>
              </a:tblGrid>
              <a:tr h="255496">
                <a:tc>
                  <a:txBody>
                    <a:bodyPr/>
                    <a:lstStyle/>
                    <a:p>
                      <a:r>
                        <a:rPr lang="hr-HR" sz="900" dirty="0" err="1"/>
                        <a:t>Monday</a:t>
                      </a:r>
                      <a:endParaRPr lang="en-US" sz="900" dirty="0"/>
                    </a:p>
                  </a:txBody>
                  <a:tcPr/>
                </a:tc>
                <a:tc>
                  <a:txBody>
                    <a:bodyPr/>
                    <a:lstStyle/>
                    <a:p>
                      <a:r>
                        <a:rPr lang="hr-HR" sz="900" dirty="0" err="1"/>
                        <a:t>Tuesday</a:t>
                      </a:r>
                      <a:endParaRPr lang="en-US" sz="900" dirty="0"/>
                    </a:p>
                  </a:txBody>
                  <a:tcPr/>
                </a:tc>
                <a:tc>
                  <a:txBody>
                    <a:bodyPr/>
                    <a:lstStyle/>
                    <a:p>
                      <a:r>
                        <a:rPr lang="hr-HR" sz="900" dirty="0" err="1"/>
                        <a:t>Wednesday</a:t>
                      </a:r>
                      <a:endParaRPr lang="en-US" sz="900" dirty="0"/>
                    </a:p>
                  </a:txBody>
                  <a:tcPr/>
                </a:tc>
                <a:tc>
                  <a:txBody>
                    <a:bodyPr/>
                    <a:lstStyle/>
                    <a:p>
                      <a:r>
                        <a:rPr lang="hr-HR" sz="900" dirty="0" err="1"/>
                        <a:t>Thursday</a:t>
                      </a:r>
                      <a:endParaRPr lang="en-US" sz="900" dirty="0"/>
                    </a:p>
                  </a:txBody>
                  <a:tcPr/>
                </a:tc>
                <a:tc>
                  <a:txBody>
                    <a:bodyPr/>
                    <a:lstStyle/>
                    <a:p>
                      <a:r>
                        <a:rPr lang="hr-HR" sz="900" dirty="0" err="1"/>
                        <a:t>Friday</a:t>
                      </a:r>
                      <a:endParaRPr lang="en-US" sz="900" dirty="0"/>
                    </a:p>
                  </a:txBody>
                  <a:tcPr/>
                </a:tc>
                <a:tc>
                  <a:txBody>
                    <a:bodyPr/>
                    <a:lstStyle/>
                    <a:p>
                      <a:r>
                        <a:rPr lang="hr-HR" sz="900" dirty="0" err="1"/>
                        <a:t>Saturday</a:t>
                      </a:r>
                      <a:endParaRPr lang="en-US" sz="900" dirty="0"/>
                    </a:p>
                  </a:txBody>
                  <a:tcPr/>
                </a:tc>
                <a:tc>
                  <a:txBody>
                    <a:bodyPr/>
                    <a:lstStyle/>
                    <a:p>
                      <a:r>
                        <a:rPr lang="hr-HR" sz="900" dirty="0" err="1"/>
                        <a:t>Sunday</a:t>
                      </a:r>
                      <a:endParaRPr lang="en-US" sz="900" dirty="0"/>
                    </a:p>
                  </a:txBody>
                  <a:tcPr/>
                </a:tc>
                <a:extLst>
                  <a:ext uri="{0D108BD9-81ED-4DB2-BD59-A6C34878D82A}">
                    <a16:rowId xmlns:a16="http://schemas.microsoft.com/office/drawing/2014/main" val="1757804986"/>
                  </a:ext>
                </a:extLst>
              </a:tr>
              <a:tr h="255496">
                <a:tc>
                  <a:txBody>
                    <a:bodyPr/>
                    <a:lstStyle/>
                    <a:p>
                      <a:r>
                        <a:rPr lang="hr-HR" sz="900" dirty="0"/>
                        <a:t>94933</a:t>
                      </a:r>
                      <a:endParaRPr lang="en-US" sz="900" dirty="0"/>
                    </a:p>
                  </a:txBody>
                  <a:tcPr/>
                </a:tc>
                <a:tc>
                  <a:txBody>
                    <a:bodyPr/>
                    <a:lstStyle/>
                    <a:p>
                      <a:r>
                        <a:rPr lang="hr-HR" sz="900" dirty="0"/>
                        <a:t>101516</a:t>
                      </a:r>
                      <a:endParaRPr lang="en-US" sz="900" dirty="0"/>
                    </a:p>
                  </a:txBody>
                  <a:tcPr/>
                </a:tc>
                <a:tc>
                  <a:txBody>
                    <a:bodyPr/>
                    <a:lstStyle/>
                    <a:p>
                      <a:r>
                        <a:rPr lang="hr-HR" sz="900" dirty="0"/>
                        <a:t>94246</a:t>
                      </a:r>
                      <a:endParaRPr lang="en-US" sz="900" dirty="0"/>
                    </a:p>
                  </a:txBody>
                  <a:tcPr/>
                </a:tc>
                <a:tc>
                  <a:txBody>
                    <a:bodyPr/>
                    <a:lstStyle/>
                    <a:p>
                      <a:r>
                        <a:rPr lang="hr-HR" sz="900" dirty="0"/>
                        <a:t>103550</a:t>
                      </a:r>
                      <a:endParaRPr lang="en-US" sz="900" dirty="0"/>
                    </a:p>
                  </a:txBody>
                  <a:tcPr/>
                </a:tc>
                <a:tc>
                  <a:txBody>
                    <a:bodyPr/>
                    <a:lstStyle/>
                    <a:p>
                      <a:r>
                        <a:rPr lang="hr-HR" sz="900" dirty="0"/>
                        <a:t>81835</a:t>
                      </a:r>
                      <a:endParaRPr lang="en-US" sz="900" dirty="0"/>
                    </a:p>
                  </a:txBody>
                  <a:tcPr/>
                </a:tc>
                <a:tc>
                  <a:txBody>
                    <a:bodyPr/>
                    <a:lstStyle/>
                    <a:p>
                      <a:r>
                        <a:rPr lang="hr-HR" sz="900" dirty="0"/>
                        <a:t>0</a:t>
                      </a:r>
                      <a:endParaRPr lang="en-US" sz="900" dirty="0"/>
                    </a:p>
                  </a:txBody>
                  <a:tcPr/>
                </a:tc>
                <a:tc>
                  <a:txBody>
                    <a:bodyPr/>
                    <a:lstStyle/>
                    <a:p>
                      <a:r>
                        <a:rPr lang="hr-HR" sz="900" dirty="0"/>
                        <a:t>64375</a:t>
                      </a:r>
                      <a:endParaRPr lang="en-US" sz="900" dirty="0"/>
                    </a:p>
                  </a:txBody>
                  <a:tcPr/>
                </a:tc>
                <a:extLst>
                  <a:ext uri="{0D108BD9-81ED-4DB2-BD59-A6C34878D82A}">
                    <a16:rowId xmlns:a16="http://schemas.microsoft.com/office/drawing/2014/main" val="3192208948"/>
                  </a:ext>
                </a:extLst>
              </a:tr>
            </a:tbl>
          </a:graphicData>
        </a:graphic>
      </p:graphicFrame>
      <p:sp>
        <p:nvSpPr>
          <p:cNvPr id="9" name="TekstniOkvir 8">
            <a:extLst>
              <a:ext uri="{FF2B5EF4-FFF2-40B4-BE49-F238E27FC236}">
                <a16:creationId xmlns:a16="http://schemas.microsoft.com/office/drawing/2014/main" id="{28B4DD55-2F02-4D43-8519-BACB09E3A0E3}"/>
              </a:ext>
            </a:extLst>
          </p:cNvPr>
          <p:cNvSpPr txBox="1"/>
          <p:nvPr/>
        </p:nvSpPr>
        <p:spPr>
          <a:xfrm>
            <a:off x="6400085" y="5299747"/>
            <a:ext cx="2523448" cy="246221"/>
          </a:xfrm>
          <a:prstGeom prst="rect">
            <a:avLst/>
          </a:prstGeom>
          <a:noFill/>
        </p:spPr>
        <p:txBody>
          <a:bodyPr wrap="none" rtlCol="0">
            <a:spAutoFit/>
          </a:bodyPr>
          <a:lstStyle/>
          <a:p>
            <a:r>
              <a:rPr lang="en-US" sz="1000"/>
              <a:t>Table 1. Amount of sales par day of the week</a:t>
            </a:r>
          </a:p>
        </p:txBody>
      </p:sp>
      <p:pic>
        <p:nvPicPr>
          <p:cNvPr id="10" name="Picture 2" descr="Slikovni rezultat za logo nexus">
            <a:extLst>
              <a:ext uri="{FF2B5EF4-FFF2-40B4-BE49-F238E27FC236}">
                <a16:creationId xmlns:a16="http://schemas.microsoft.com/office/drawing/2014/main" id="{6EDE3A6C-B254-4E14-9ED7-751B17E75F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likovni rezultat za essec logo">
            <a:extLst>
              <a:ext uri="{FF2B5EF4-FFF2-40B4-BE49-F238E27FC236}">
                <a16:creationId xmlns:a16="http://schemas.microsoft.com/office/drawing/2014/main" id="{0232169E-CBB9-41A9-9E36-EED25D43005B}"/>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sp>
        <p:nvSpPr>
          <p:cNvPr id="12" name="TekstniOkvir 11">
            <a:extLst>
              <a:ext uri="{FF2B5EF4-FFF2-40B4-BE49-F238E27FC236}">
                <a16:creationId xmlns:a16="http://schemas.microsoft.com/office/drawing/2014/main" id="{684E478F-C8E5-4D9B-A861-315A94A5796B}"/>
              </a:ext>
            </a:extLst>
          </p:cNvPr>
          <p:cNvSpPr txBox="1"/>
          <p:nvPr/>
        </p:nvSpPr>
        <p:spPr>
          <a:xfrm>
            <a:off x="314381" y="5222802"/>
            <a:ext cx="5675208" cy="400110"/>
          </a:xfrm>
          <a:prstGeom prst="rect">
            <a:avLst/>
          </a:prstGeom>
          <a:noFill/>
        </p:spPr>
        <p:txBody>
          <a:bodyPr wrap="none" rtlCol="0">
            <a:spAutoFit/>
          </a:bodyPr>
          <a:lstStyle/>
          <a:p>
            <a:r>
              <a:rPr lang="en-US" sz="2000" b="1" dirty="0">
                <a:solidFill>
                  <a:srgbClr val="FF0000"/>
                </a:solidFill>
              </a:rPr>
              <a:t>THE GOAL IS TO IMPROVE SALES AND GAIN PROFIT</a:t>
            </a:r>
            <a:r>
              <a:rPr lang="hr-HR" sz="2000" b="1" dirty="0">
                <a:solidFill>
                  <a:srgbClr val="FF0000"/>
                </a:solidFill>
              </a:rPr>
              <a:t>!</a:t>
            </a:r>
            <a:endParaRPr lang="en-US" sz="2000" b="1" dirty="0">
              <a:solidFill>
                <a:srgbClr val="FF0000"/>
              </a:solidFill>
            </a:endParaRPr>
          </a:p>
        </p:txBody>
      </p:sp>
    </p:spTree>
    <p:extLst>
      <p:ext uri="{BB962C8B-B14F-4D97-AF65-F5344CB8AC3E}">
        <p14:creationId xmlns:p14="http://schemas.microsoft.com/office/powerpoint/2010/main" val="189359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5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Rezervirano mjesto sadržaja 4">
            <a:extLst>
              <a:ext uri="{FF2B5EF4-FFF2-40B4-BE49-F238E27FC236}">
                <a16:creationId xmlns:a16="http://schemas.microsoft.com/office/drawing/2014/main" id="{A7E39907-3310-4527-9830-244991AEBFB3}"/>
              </a:ext>
            </a:extLst>
          </p:cNvPr>
          <p:cNvPicPr>
            <a:picLocks noChangeAspect="1"/>
          </p:cNvPicPr>
          <p:nvPr/>
        </p:nvPicPr>
        <p:blipFill rotWithShape="1">
          <a:blip r:embed="rId2">
            <a:extLst>
              <a:ext uri="{28A0092B-C50C-407E-A947-70E740481C1C}">
                <a14:useLocalDpi xmlns:a14="http://schemas.microsoft.com/office/drawing/2010/main" val="0"/>
              </a:ext>
            </a:extLst>
          </a:blip>
          <a:srcRect t="1063" r="-1" b="498"/>
          <a:stretch/>
        </p:blipFill>
        <p:spPr>
          <a:xfrm>
            <a:off x="1" y="10"/>
            <a:ext cx="12191999" cy="6857990"/>
          </a:xfrm>
          <a:prstGeom prst="rect">
            <a:avLst/>
          </a:prstGeom>
        </p:spPr>
      </p:pic>
      <p:sp>
        <p:nvSpPr>
          <p:cNvPr id="57" name="Rectangle 56">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A513D10E-CC39-4C6E-860F-6466351E5749}"/>
              </a:ext>
            </a:extLst>
          </p:cNvPr>
          <p:cNvSpPr>
            <a:spLocks noGrp="1"/>
          </p:cNvSpPr>
          <p:nvPr>
            <p:ph type="title"/>
          </p:nvPr>
        </p:nvSpPr>
        <p:spPr>
          <a:xfrm>
            <a:off x="853439" y="1475234"/>
            <a:ext cx="3214307" cy="2901694"/>
          </a:xfrm>
        </p:spPr>
        <p:txBody>
          <a:bodyPr vert="horz" lIns="91440" tIns="45720" rIns="91440" bIns="45720" rtlCol="0" anchor="b">
            <a:normAutofit/>
          </a:bodyPr>
          <a:lstStyle/>
          <a:p>
            <a:r>
              <a:rPr lang="en-US" sz="4400">
                <a:solidFill>
                  <a:srgbClr val="FFFFFF"/>
                </a:solidFill>
              </a:rPr>
              <a:t>Exploratory data analysis</a:t>
            </a:r>
          </a:p>
        </p:txBody>
      </p:sp>
      <p:sp>
        <p:nvSpPr>
          <p:cNvPr id="43" name="Content Placeholder 22">
            <a:extLst>
              <a:ext uri="{FF2B5EF4-FFF2-40B4-BE49-F238E27FC236}">
                <a16:creationId xmlns:a16="http://schemas.microsoft.com/office/drawing/2014/main" id="{966F73AE-107E-491B-8371-C357E86ED8DC}"/>
              </a:ext>
            </a:extLst>
          </p:cNvPr>
          <p:cNvSpPr>
            <a:spLocks noGrp="1"/>
          </p:cNvSpPr>
          <p:nvPr>
            <p:ph idx="1"/>
          </p:nvPr>
        </p:nvSpPr>
        <p:spPr>
          <a:xfrm>
            <a:off x="8539202" y="6524693"/>
            <a:ext cx="3747493" cy="777809"/>
          </a:xfrm>
        </p:spPr>
        <p:txBody>
          <a:bodyPr vert="horz" lIns="91440" tIns="45720" rIns="91440" bIns="45720" rtlCol="0" anchor="t">
            <a:normAutofit/>
          </a:bodyPr>
          <a:lstStyle/>
          <a:p>
            <a:pPr marL="0" indent="0">
              <a:buNone/>
            </a:pPr>
            <a:r>
              <a:rPr lang="en-US" sz="800" cap="all" spc="200" dirty="0">
                <a:solidFill>
                  <a:schemeClr val="bg1"/>
                </a:solidFill>
                <a:latin typeface="+mj-lt"/>
              </a:rPr>
              <a:t>Word</a:t>
            </a:r>
            <a:r>
              <a:rPr lang="hr-HR" sz="800" cap="all" spc="200" dirty="0">
                <a:solidFill>
                  <a:schemeClr val="bg1"/>
                </a:solidFill>
                <a:latin typeface="+mj-lt"/>
              </a:rPr>
              <a:t> </a:t>
            </a:r>
            <a:r>
              <a:rPr lang="en-US" sz="800" cap="all" spc="200" dirty="0">
                <a:solidFill>
                  <a:schemeClr val="bg1"/>
                </a:solidFill>
                <a:latin typeface="+mj-lt"/>
              </a:rPr>
              <a:t>could of most frequently sold items</a:t>
            </a:r>
          </a:p>
        </p:txBody>
      </p:sp>
      <p:cxnSp>
        <p:nvCxnSpPr>
          <p:cNvPr id="59" name="Straight Connector 58">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7722" y="4508519"/>
            <a:ext cx="2926080" cy="0"/>
          </a:xfrm>
          <a:prstGeom prst="line">
            <a:avLst/>
          </a:prstGeom>
          <a:ln w="19050">
            <a:solidFill>
              <a:srgbClr val="FF8666"/>
            </a:solidFill>
          </a:ln>
        </p:spPr>
        <p:style>
          <a:lnRef idx="1">
            <a:schemeClr val="accent1"/>
          </a:lnRef>
          <a:fillRef idx="0">
            <a:schemeClr val="accent1"/>
          </a:fillRef>
          <a:effectRef idx="0">
            <a:schemeClr val="accent1"/>
          </a:effectRef>
          <a:fontRef idx="minor">
            <a:schemeClr val="tx1"/>
          </a:fontRef>
        </p:style>
      </p:cxnSp>
      <p:pic>
        <p:nvPicPr>
          <p:cNvPr id="35" name="Picture 4" descr="Slikovni rezultat za essec logo">
            <a:extLst>
              <a:ext uri="{FF2B5EF4-FFF2-40B4-BE49-F238E27FC236}">
                <a16:creationId xmlns:a16="http://schemas.microsoft.com/office/drawing/2014/main" id="{8148766B-FF81-4CF5-85E3-FDA06A06CF9A}"/>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Slikovni rezultat za logo nexus">
            <a:extLst>
              <a:ext uri="{FF2B5EF4-FFF2-40B4-BE49-F238E27FC236}">
                <a16:creationId xmlns:a16="http://schemas.microsoft.com/office/drawing/2014/main" id="{40953DE6-2595-4A58-990E-460EF777CB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5269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36F1772-5B88-4687-974A-52C4564FF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FAD9FFD4-26AA-4611-9282-750D037EE861}"/>
              </a:ext>
            </a:extLst>
          </p:cNvPr>
          <p:cNvSpPr>
            <a:spLocks noGrp="1"/>
          </p:cNvSpPr>
          <p:nvPr>
            <p:ph type="title"/>
          </p:nvPr>
        </p:nvSpPr>
        <p:spPr>
          <a:xfrm>
            <a:off x="5144679" y="634946"/>
            <a:ext cx="6405063" cy="1450757"/>
          </a:xfrm>
        </p:spPr>
        <p:txBody>
          <a:bodyPr>
            <a:normAutofit/>
          </a:bodyPr>
          <a:lstStyle/>
          <a:p>
            <a:r>
              <a:rPr lang="en-US" dirty="0"/>
              <a:t>Which are most profitable items?</a:t>
            </a:r>
          </a:p>
        </p:txBody>
      </p:sp>
      <p:pic>
        <p:nvPicPr>
          <p:cNvPr id="10" name="Rezervirano mjesto sadržaja 4">
            <a:extLst>
              <a:ext uri="{FF2B5EF4-FFF2-40B4-BE49-F238E27FC236}">
                <a16:creationId xmlns:a16="http://schemas.microsoft.com/office/drawing/2014/main" id="{82A9F6A8-0CF2-445B-BAE7-44E9B80BF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814092"/>
            <a:ext cx="4020297" cy="2010148"/>
          </a:xfrm>
          <a:prstGeom prst="rect">
            <a:avLst/>
          </a:prstGeom>
        </p:spPr>
      </p:pic>
      <p:cxnSp>
        <p:nvCxnSpPr>
          <p:cNvPr id="17" name="Straight Connector 16">
            <a:extLst>
              <a:ext uri="{FF2B5EF4-FFF2-40B4-BE49-F238E27FC236}">
                <a16:creationId xmlns:a16="http://schemas.microsoft.com/office/drawing/2014/main" id="{FC2C99CD-8BCA-45F5-BA47-7A6D80CA8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Slika 6">
            <a:extLst>
              <a:ext uri="{FF2B5EF4-FFF2-40B4-BE49-F238E27FC236}">
                <a16:creationId xmlns:a16="http://schemas.microsoft.com/office/drawing/2014/main" id="{3CAE7F7C-DF41-4B1B-9A15-03D944059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3451095"/>
            <a:ext cx="4020296" cy="2010148"/>
          </a:xfrm>
          <a:prstGeom prst="rect">
            <a:avLst/>
          </a:prstGeom>
        </p:spPr>
      </p:pic>
      <p:sp>
        <p:nvSpPr>
          <p:cNvPr id="12" name="Content Placeholder 11">
            <a:extLst>
              <a:ext uri="{FF2B5EF4-FFF2-40B4-BE49-F238E27FC236}">
                <a16:creationId xmlns:a16="http://schemas.microsoft.com/office/drawing/2014/main" id="{88E8A3F8-6080-459F-9053-A359AA9C8D2A}"/>
              </a:ext>
            </a:extLst>
          </p:cNvPr>
          <p:cNvSpPr>
            <a:spLocks noGrp="1"/>
          </p:cNvSpPr>
          <p:nvPr>
            <p:ph idx="1"/>
          </p:nvPr>
        </p:nvSpPr>
        <p:spPr>
          <a:xfrm>
            <a:off x="5144679" y="2198914"/>
            <a:ext cx="6405063" cy="3670180"/>
          </a:xfrm>
        </p:spPr>
        <p:txBody>
          <a:bodyPr>
            <a:normAutofit/>
          </a:bodyPr>
          <a:lstStyle/>
          <a:p>
            <a:r>
              <a:rPr lang="en-US" dirty="0"/>
              <a:t>- Nexus mostly sells „white hanging heart t-light holder”, „regency </a:t>
            </a:r>
            <a:r>
              <a:rPr lang="en-US" dirty="0" err="1"/>
              <a:t>cakestand</a:t>
            </a:r>
            <a:r>
              <a:rPr lang="en-US" dirty="0"/>
              <a:t> 3 tier” and „jumbo bag red </a:t>
            </a:r>
            <a:r>
              <a:rPr lang="en-US" dirty="0" err="1"/>
              <a:t>retrospot</a:t>
            </a:r>
            <a:r>
              <a:rPr lang="en-US" dirty="0"/>
              <a:t>”. All those items were sold more than 2000 times in the last year.</a:t>
            </a:r>
          </a:p>
          <a:p>
            <a:r>
              <a:rPr lang="en-US" dirty="0"/>
              <a:t>- Nexus gains most profit from indirect costs, rather than items itself. Most money is earned on „Amazon fee”, „Manual” and „Dotcom postage”. This is valuable information that can further be used for business purposes.</a:t>
            </a:r>
          </a:p>
        </p:txBody>
      </p:sp>
      <p:sp>
        <p:nvSpPr>
          <p:cNvPr id="19" name="Rectangle 18">
            <a:extLst>
              <a:ext uri="{FF2B5EF4-FFF2-40B4-BE49-F238E27FC236}">
                <a16:creationId xmlns:a16="http://schemas.microsoft.com/office/drawing/2014/main" id="{C7E8667B-49C4-4E47-AB3E-78AC18E95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88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1780B1-1435-4EBC-947B-9609953FD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4" descr="Slikovni rezultat za essec logo">
            <a:extLst>
              <a:ext uri="{FF2B5EF4-FFF2-40B4-BE49-F238E27FC236}">
                <a16:creationId xmlns:a16="http://schemas.microsoft.com/office/drawing/2014/main" id="{189B3FFA-F307-4EA3-B191-546F32499C16}"/>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likovni rezultat za logo nexus">
            <a:extLst>
              <a:ext uri="{FF2B5EF4-FFF2-40B4-BE49-F238E27FC236}">
                <a16:creationId xmlns:a16="http://schemas.microsoft.com/office/drawing/2014/main" id="{7C44ED4D-197E-44CA-8315-7F1A452C5A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90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9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2" name="Rezervirano mjesto sadržaja 8">
            <a:extLst>
              <a:ext uri="{FF2B5EF4-FFF2-40B4-BE49-F238E27FC236}">
                <a16:creationId xmlns:a16="http://schemas.microsoft.com/office/drawing/2014/main" id="{EEA53CC3-E9E0-487E-A215-1E4CA9C0AFA6}"/>
              </a:ext>
            </a:extLst>
          </p:cNvPr>
          <p:cNvPicPr>
            <a:picLocks noChangeAspect="1"/>
          </p:cNvPicPr>
          <p:nvPr/>
        </p:nvPicPr>
        <p:blipFill rotWithShape="1">
          <a:blip r:embed="rId2">
            <a:extLst>
              <a:ext uri="{28A0092B-C50C-407E-A947-70E740481C1C}">
                <a14:useLocalDpi xmlns:a14="http://schemas.microsoft.com/office/drawing/2010/main" val="0"/>
              </a:ext>
            </a:extLst>
          </a:blip>
          <a:srcRect t="622" b="18750"/>
          <a:stretch/>
        </p:blipFill>
        <p:spPr>
          <a:xfrm>
            <a:off x="-1619" y="0"/>
            <a:ext cx="12192031" cy="4915066"/>
          </a:xfrm>
          <a:prstGeom prst="rect">
            <a:avLst/>
          </a:prstGeom>
        </p:spPr>
      </p:pic>
      <p:sp>
        <p:nvSpPr>
          <p:cNvPr id="101" name="Rectangle 100">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637D9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Naslov 1">
            <a:extLst>
              <a:ext uri="{FF2B5EF4-FFF2-40B4-BE49-F238E27FC236}">
                <a16:creationId xmlns:a16="http://schemas.microsoft.com/office/drawing/2014/main" id="{BD84D4AA-0B29-4462-8081-996C47474B0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dirty="0">
                <a:solidFill>
                  <a:srgbClr val="FFFFFF"/>
                </a:solidFill>
              </a:rPr>
              <a:t>Where do our customers come from?</a:t>
            </a:r>
          </a:p>
        </p:txBody>
      </p:sp>
      <p:sp>
        <p:nvSpPr>
          <p:cNvPr id="44" name="Content Placeholder 43">
            <a:extLst>
              <a:ext uri="{FF2B5EF4-FFF2-40B4-BE49-F238E27FC236}">
                <a16:creationId xmlns:a16="http://schemas.microsoft.com/office/drawing/2014/main" id="{B8B84087-2E5B-47B5-9F62-38DC0EAF20E3}"/>
              </a:ext>
            </a:extLst>
          </p:cNvPr>
          <p:cNvSpPr>
            <a:spLocks noGrp="1"/>
          </p:cNvSpPr>
          <p:nvPr>
            <p:ph idx="1"/>
          </p:nvPr>
        </p:nvSpPr>
        <p:spPr>
          <a:xfrm>
            <a:off x="1065212" y="5943600"/>
            <a:ext cx="10058400" cy="543513"/>
          </a:xfrm>
        </p:spPr>
        <p:txBody>
          <a:bodyPr vert="horz" lIns="91440" tIns="45720" rIns="91440" bIns="45720" rtlCol="0">
            <a:normAutofit/>
          </a:bodyPr>
          <a:lstStyle/>
          <a:p>
            <a:pPr marL="0" indent="0">
              <a:buNone/>
            </a:pPr>
            <a:r>
              <a:rPr lang="en-US" sz="1500" cap="all" spc="200" dirty="0">
                <a:solidFill>
                  <a:srgbClr val="FFFFFF"/>
                </a:solidFill>
                <a:latin typeface="+mj-lt"/>
              </a:rPr>
              <a:t>Europe (Austria, Poland, France and the UK)</a:t>
            </a:r>
          </a:p>
        </p:txBody>
      </p:sp>
      <p:sp>
        <p:nvSpPr>
          <p:cNvPr id="103" name="Rectangle 102">
            <a:extLst>
              <a:ext uri="{FF2B5EF4-FFF2-40B4-BE49-F238E27FC236}">
                <a16:creationId xmlns:a16="http://schemas.microsoft.com/office/drawing/2014/main" id="{84831CE8-CE7C-49DF-BA32-7884E868A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rgbClr val="61B9D7"/>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770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slov 1">
            <a:extLst>
              <a:ext uri="{FF2B5EF4-FFF2-40B4-BE49-F238E27FC236}">
                <a16:creationId xmlns:a16="http://schemas.microsoft.com/office/drawing/2014/main" id="{2CA38080-8CF3-4B9B-AB33-391DDFD55625}"/>
              </a:ext>
            </a:extLst>
          </p:cNvPr>
          <p:cNvSpPr>
            <a:spLocks noGrp="1"/>
          </p:cNvSpPr>
          <p:nvPr>
            <p:ph type="title"/>
          </p:nvPr>
        </p:nvSpPr>
        <p:spPr>
          <a:xfrm>
            <a:off x="8177212" y="634946"/>
            <a:ext cx="3372529" cy="5055904"/>
          </a:xfrm>
        </p:spPr>
        <p:txBody>
          <a:bodyPr anchor="ctr">
            <a:normAutofit/>
          </a:bodyPr>
          <a:lstStyle/>
          <a:p>
            <a:r>
              <a:rPr lang="hr-HR" dirty="0"/>
              <a:t>EDA </a:t>
            </a:r>
            <a:r>
              <a:rPr lang="hr-HR" dirty="0" err="1"/>
              <a:t>Conclusions</a:t>
            </a:r>
            <a:endParaRPr lang="en-US" dirty="0"/>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Rezervirano mjesto sadržaja 2">
            <a:extLst>
              <a:ext uri="{FF2B5EF4-FFF2-40B4-BE49-F238E27FC236}">
                <a16:creationId xmlns:a16="http://schemas.microsoft.com/office/drawing/2014/main" id="{4DABAB23-E176-4BF3-9B4F-68DDBB136FEE}"/>
              </a:ext>
            </a:extLst>
          </p:cNvPr>
          <p:cNvGraphicFramePr>
            <a:graphicFrameLocks noGrp="1"/>
          </p:cNvGraphicFramePr>
          <p:nvPr>
            <p:ph idx="1"/>
            <p:extLst>
              <p:ext uri="{D42A27DB-BD31-4B8C-83A1-F6EECF244321}">
                <p14:modId xmlns:p14="http://schemas.microsoft.com/office/powerpoint/2010/main" val="3741242674"/>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4" descr="Slikovni rezultat za essec logo">
            <a:extLst>
              <a:ext uri="{FF2B5EF4-FFF2-40B4-BE49-F238E27FC236}">
                <a16:creationId xmlns:a16="http://schemas.microsoft.com/office/drawing/2014/main" id="{3781F392-4893-4E4F-AE74-CEE70E198371}"/>
              </a:ext>
            </a:extLst>
          </p:cNvPr>
          <p:cNvPicPr>
            <a:picLocks noChangeAspect="1" noChangeArrowheads="1"/>
          </p:cNvPicPr>
          <p:nvPr/>
        </p:nvPicPr>
        <p:blipFill>
          <a:blip r:embed="rId7">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likovni rezultat za logo nexus">
            <a:extLst>
              <a:ext uri="{FF2B5EF4-FFF2-40B4-BE49-F238E27FC236}">
                <a16:creationId xmlns:a16="http://schemas.microsoft.com/office/drawing/2014/main" id="{24C6D8BF-23D6-48F5-9C48-29B062C4CD4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8477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Retrospektiva">
  <a:themeElements>
    <a:clrScheme name="Retrospek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k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7</TotalTime>
  <Words>541</Words>
  <Application>Microsoft Office PowerPoint</Application>
  <PresentationFormat>Široki zaslon</PresentationFormat>
  <Paragraphs>51</Paragraphs>
  <Slides>7</Slides>
  <Notes>0</Notes>
  <HiddenSlides>0</HiddenSlides>
  <MMClips>0</MMClips>
  <ScaleCrop>false</ScaleCrop>
  <HeadingPairs>
    <vt:vector size="6" baseType="variant">
      <vt:variant>
        <vt:lpstr>Korišteni fontovi</vt:lpstr>
      </vt:variant>
      <vt:variant>
        <vt:i4>4</vt:i4>
      </vt:variant>
      <vt:variant>
        <vt:lpstr>Tema</vt:lpstr>
      </vt:variant>
      <vt:variant>
        <vt:i4>3</vt:i4>
      </vt:variant>
      <vt:variant>
        <vt:lpstr>Naslovi slajdova</vt:lpstr>
      </vt:variant>
      <vt:variant>
        <vt:i4>7</vt:i4>
      </vt:variant>
    </vt:vector>
  </HeadingPairs>
  <TitlesOfParts>
    <vt:vector size="14" baseType="lpstr">
      <vt:lpstr>Arial</vt:lpstr>
      <vt:lpstr>Calibri</vt:lpstr>
      <vt:lpstr>Calibri Light</vt:lpstr>
      <vt:lpstr>Wingdings 2</vt:lpstr>
      <vt:lpstr>HDOfficeLightV0</vt:lpstr>
      <vt:lpstr>1_HDOfficeLightV0</vt:lpstr>
      <vt:lpstr>Retrospektiva</vt:lpstr>
      <vt:lpstr>The market basket analysis of Nexus</vt:lpstr>
      <vt:lpstr>Data and analysis framework</vt:lpstr>
      <vt:lpstr>Overall sales of Nexus</vt:lpstr>
      <vt:lpstr>Exploratory data analysis</vt:lpstr>
      <vt:lpstr>Which are most profitable items?</vt:lpstr>
      <vt:lpstr>Where do our customers come from?</vt:lpstr>
      <vt:lpstr>EDA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market basket analysis of Nexus</dc:title>
  <dc:creator>Nino Požar</dc:creator>
  <cp:lastModifiedBy>Nino Požar</cp:lastModifiedBy>
  <cp:revision>2</cp:revision>
  <dcterms:created xsi:type="dcterms:W3CDTF">2019-03-13T17:27:54Z</dcterms:created>
  <dcterms:modified xsi:type="dcterms:W3CDTF">2019-03-13T17:35:27Z</dcterms:modified>
</cp:coreProperties>
</file>