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38" r:id="rId3"/>
  </p:sldMasterIdLst>
  <p:sldIdLst>
    <p:sldId id="256" r:id="rId4"/>
    <p:sldId id="257" r:id="rId5"/>
    <p:sldId id="272" r:id="rId6"/>
    <p:sldId id="264" r:id="rId7"/>
    <p:sldId id="273" r:id="rId8"/>
    <p:sldId id="261" r:id="rId9"/>
    <p:sldId id="265" r:id="rId10"/>
    <p:sldId id="266" r:id="rId11"/>
    <p:sldId id="267" r:id="rId12"/>
    <p:sldId id="268" r:id="rId13"/>
    <p:sldId id="269" r:id="rId14"/>
    <p:sldId id="270" r:id="rId15"/>
    <p:sldId id="271"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archive.ics.uci.edu/ml/datasets/online+retail"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1" Type="http://schemas.openxmlformats.org/officeDocument/2006/relationships/hyperlink" Target="https://archive.ics.uci.edu/ml/datasets/online+retail"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015DE24-517C-4DA8-9404-4F4FBC94D74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4860678-86A7-48EF-ABF7-C4032A94799C}">
      <dgm:prSet/>
      <dgm:spPr/>
      <dgm:t>
        <a:bodyPr/>
        <a:lstStyle/>
        <a:p>
          <a:r>
            <a:rPr lang="en-US" noProof="0" dirty="0"/>
            <a:t>Nexus is a UK-based and registered non-store online retail. The company mainly sells unique all-occasion gifts.</a:t>
          </a:r>
        </a:p>
      </dgm:t>
    </dgm:pt>
    <dgm:pt modelId="{E1AC8C4B-9C8D-472B-8E03-29A66C664ED1}" type="parTrans" cxnId="{733D2030-27AD-4A3E-BC8D-0076975E5D58}">
      <dgm:prSet/>
      <dgm:spPr/>
      <dgm:t>
        <a:bodyPr/>
        <a:lstStyle/>
        <a:p>
          <a:endParaRPr lang="en-US"/>
        </a:p>
      </dgm:t>
    </dgm:pt>
    <dgm:pt modelId="{BF00ACEC-B4A2-4374-9B5D-AF2FBC05DEDD}" type="sibTrans" cxnId="{733D2030-27AD-4A3E-BC8D-0076975E5D58}">
      <dgm:prSet/>
      <dgm:spPr/>
      <dgm:t>
        <a:bodyPr/>
        <a:lstStyle/>
        <a:p>
          <a:endParaRPr lang="en-US"/>
        </a:p>
      </dgm:t>
    </dgm:pt>
    <dgm:pt modelId="{0726B730-7710-4332-9B72-CB8076CE3F0C}">
      <dgm:prSet/>
      <dgm:spPr/>
      <dgm:t>
        <a:bodyPr/>
        <a:lstStyle/>
        <a:p>
          <a:r>
            <a:rPr lang="en-US" noProof="0" dirty="0"/>
            <a:t>The management of company is not satisfied with current amount of sales and believe they can improve them by using analytics approach</a:t>
          </a:r>
          <a:r>
            <a:rPr lang="hr-HR" noProof="0" dirty="0"/>
            <a:t>.</a:t>
          </a:r>
          <a:endParaRPr lang="en-US" noProof="0" dirty="0"/>
        </a:p>
      </dgm:t>
    </dgm:pt>
    <dgm:pt modelId="{48DA67C0-3FB5-4E4F-9367-6FD0F078CF8F}" type="parTrans" cxnId="{0EB3A855-A22E-4577-835C-7D247D6227BC}">
      <dgm:prSet/>
      <dgm:spPr/>
      <dgm:t>
        <a:bodyPr/>
        <a:lstStyle/>
        <a:p>
          <a:endParaRPr lang="en-US"/>
        </a:p>
      </dgm:t>
    </dgm:pt>
    <dgm:pt modelId="{68B40B4F-ABD3-4C81-BA9E-7118762D751E}" type="sibTrans" cxnId="{0EB3A855-A22E-4577-835C-7D247D6227BC}">
      <dgm:prSet/>
      <dgm:spPr/>
      <dgm:t>
        <a:bodyPr/>
        <a:lstStyle/>
        <a:p>
          <a:endParaRPr lang="en-US"/>
        </a:p>
      </dgm:t>
    </dgm:pt>
    <dgm:pt modelId="{63F1D5E4-0D2D-4512-A9B3-6B66ACE6980B}">
      <dgm:prSet/>
      <dgm:spPr/>
      <dgm:t>
        <a:bodyPr/>
        <a:lstStyle/>
        <a:p>
          <a:r>
            <a:rPr lang="en-US" noProof="0" dirty="0"/>
            <a:t>The company wants to improve it’s sales and earning</a:t>
          </a:r>
          <a:r>
            <a:rPr lang="hr-HR" noProof="0" dirty="0"/>
            <a:t>s</a:t>
          </a:r>
          <a:r>
            <a:rPr lang="en-US" noProof="0" dirty="0"/>
            <a:t> by introducing recommender system that will group similar items together.</a:t>
          </a:r>
        </a:p>
      </dgm:t>
    </dgm:pt>
    <dgm:pt modelId="{6BC0E05C-DA84-4704-ABE1-0E4A0944A9C7}" type="parTrans" cxnId="{6889588E-2385-479E-819B-16C29FB1A627}">
      <dgm:prSet/>
      <dgm:spPr/>
      <dgm:t>
        <a:bodyPr/>
        <a:lstStyle/>
        <a:p>
          <a:endParaRPr lang="en-US"/>
        </a:p>
      </dgm:t>
    </dgm:pt>
    <dgm:pt modelId="{8C978931-E18D-4C3C-B5DE-D9AAE4BAD1A8}" type="sibTrans" cxnId="{6889588E-2385-479E-819B-16C29FB1A627}">
      <dgm:prSet/>
      <dgm:spPr/>
      <dgm:t>
        <a:bodyPr/>
        <a:lstStyle/>
        <a:p>
          <a:endParaRPr lang="en-US"/>
        </a:p>
      </dgm:t>
    </dgm:pt>
    <dgm:pt modelId="{B50C3DBA-A288-4653-B8B1-95F50DE66F11}">
      <dgm:prSet/>
      <dgm:spPr/>
      <dgm:t>
        <a:bodyPr/>
        <a:lstStyle/>
        <a:p>
          <a:r>
            <a:rPr lang="en-US" noProof="0" dirty="0"/>
            <a:t>By introducing </a:t>
          </a:r>
          <a:r>
            <a:rPr lang="hr-HR" noProof="0" dirty="0" err="1"/>
            <a:t>the</a:t>
          </a:r>
          <a:r>
            <a:rPr lang="en-US" noProof="0" dirty="0"/>
            <a:t> system, Nexus wants to gain much needed competitive advantage</a:t>
          </a:r>
          <a:r>
            <a:rPr lang="hr-HR" noProof="0" dirty="0"/>
            <a:t>.</a:t>
          </a:r>
          <a:endParaRPr lang="en-US" noProof="0" dirty="0"/>
        </a:p>
      </dgm:t>
    </dgm:pt>
    <dgm:pt modelId="{9EBF6610-B3A0-4249-99A5-DA14BD9CA60A}" type="parTrans" cxnId="{DD524873-BC07-47EE-A8E2-A8B72F4D766C}">
      <dgm:prSet/>
      <dgm:spPr/>
      <dgm:t>
        <a:bodyPr/>
        <a:lstStyle/>
        <a:p>
          <a:endParaRPr lang="en-US"/>
        </a:p>
      </dgm:t>
    </dgm:pt>
    <dgm:pt modelId="{330BCD39-675F-48B5-81DE-74977B4C2574}" type="sibTrans" cxnId="{DD524873-BC07-47EE-A8E2-A8B72F4D766C}">
      <dgm:prSet/>
      <dgm:spPr/>
      <dgm:t>
        <a:bodyPr/>
        <a:lstStyle/>
        <a:p>
          <a:endParaRPr lang="en-US"/>
        </a:p>
      </dgm:t>
    </dgm:pt>
    <dgm:pt modelId="{68B1620E-95E7-4197-AD1D-9F8A6A29B016}">
      <dgm:prSet/>
      <dgm:spPr/>
      <dgm:t>
        <a:bodyPr/>
        <a:lstStyle/>
        <a:p>
          <a:r>
            <a:rPr lang="en-US" noProof="0" dirty="0"/>
            <a:t>At average, if online retail company successfully implements market-basket-based recommender systems, sales improve about 15%, with ROI at average of 112%</a:t>
          </a:r>
          <a:r>
            <a:rPr lang="hr-HR" noProof="0" dirty="0"/>
            <a:t>.</a:t>
          </a:r>
          <a:endParaRPr lang="en-US" noProof="0" dirty="0"/>
        </a:p>
      </dgm:t>
    </dgm:pt>
    <dgm:pt modelId="{0EFFA0A5-7E84-40D9-832F-E4E92726AF9E}" type="parTrans" cxnId="{942986E5-EA1C-4B8A-BF5B-CFC2B5ECEE36}">
      <dgm:prSet/>
      <dgm:spPr/>
      <dgm:t>
        <a:bodyPr/>
        <a:lstStyle/>
        <a:p>
          <a:endParaRPr lang="en-US"/>
        </a:p>
      </dgm:t>
    </dgm:pt>
    <dgm:pt modelId="{2AB529A8-094A-45D0-9A79-DC49F932E5D7}" type="sibTrans" cxnId="{942986E5-EA1C-4B8A-BF5B-CFC2B5ECEE36}">
      <dgm:prSet/>
      <dgm:spPr/>
      <dgm:t>
        <a:bodyPr/>
        <a:lstStyle/>
        <a:p>
          <a:endParaRPr lang="en-US"/>
        </a:p>
      </dgm:t>
    </dgm:pt>
    <dgm:pt modelId="{620E0CFC-93E8-4A53-8763-BD984237D116}" type="pres">
      <dgm:prSet presAssocID="{5015DE24-517C-4DA8-9404-4F4FBC94D747}" presName="vert0" presStyleCnt="0">
        <dgm:presLayoutVars>
          <dgm:dir/>
          <dgm:animOne val="branch"/>
          <dgm:animLvl val="lvl"/>
        </dgm:presLayoutVars>
      </dgm:prSet>
      <dgm:spPr/>
    </dgm:pt>
    <dgm:pt modelId="{2C821C58-4515-40D9-A20D-B5EECC81D768}" type="pres">
      <dgm:prSet presAssocID="{C4860678-86A7-48EF-ABF7-C4032A94799C}" presName="thickLine" presStyleLbl="alignNode1" presStyleIdx="0" presStyleCnt="5"/>
      <dgm:spPr/>
    </dgm:pt>
    <dgm:pt modelId="{DBB8EF1F-ECCF-4AA6-89F4-1248490C3A62}" type="pres">
      <dgm:prSet presAssocID="{C4860678-86A7-48EF-ABF7-C4032A94799C}" presName="horz1" presStyleCnt="0"/>
      <dgm:spPr/>
    </dgm:pt>
    <dgm:pt modelId="{78402916-11CB-4C65-8D24-FBF1DF3FD560}" type="pres">
      <dgm:prSet presAssocID="{C4860678-86A7-48EF-ABF7-C4032A94799C}" presName="tx1" presStyleLbl="revTx" presStyleIdx="0" presStyleCnt="5"/>
      <dgm:spPr/>
    </dgm:pt>
    <dgm:pt modelId="{3BFB720F-01CE-43F7-B8A5-5BEDA04CDE65}" type="pres">
      <dgm:prSet presAssocID="{C4860678-86A7-48EF-ABF7-C4032A94799C}" presName="vert1" presStyleCnt="0"/>
      <dgm:spPr/>
    </dgm:pt>
    <dgm:pt modelId="{3D3026C8-B3C9-451C-9140-779BFA697AA7}" type="pres">
      <dgm:prSet presAssocID="{0726B730-7710-4332-9B72-CB8076CE3F0C}" presName="thickLine" presStyleLbl="alignNode1" presStyleIdx="1" presStyleCnt="5"/>
      <dgm:spPr/>
    </dgm:pt>
    <dgm:pt modelId="{51D4345E-C0BC-4E1B-A15C-3F2C5DC4182A}" type="pres">
      <dgm:prSet presAssocID="{0726B730-7710-4332-9B72-CB8076CE3F0C}" presName="horz1" presStyleCnt="0"/>
      <dgm:spPr/>
    </dgm:pt>
    <dgm:pt modelId="{9DCE75B2-8F40-44F3-BDD2-71061BD57C33}" type="pres">
      <dgm:prSet presAssocID="{0726B730-7710-4332-9B72-CB8076CE3F0C}" presName="tx1" presStyleLbl="revTx" presStyleIdx="1" presStyleCnt="5"/>
      <dgm:spPr/>
    </dgm:pt>
    <dgm:pt modelId="{30527097-FE66-4EE1-9797-6F6C502FFEEA}" type="pres">
      <dgm:prSet presAssocID="{0726B730-7710-4332-9B72-CB8076CE3F0C}" presName="vert1" presStyleCnt="0"/>
      <dgm:spPr/>
    </dgm:pt>
    <dgm:pt modelId="{CF3FEE39-126A-4D8C-B4F0-EDE54ACE546A}" type="pres">
      <dgm:prSet presAssocID="{63F1D5E4-0D2D-4512-A9B3-6B66ACE6980B}" presName="thickLine" presStyleLbl="alignNode1" presStyleIdx="2" presStyleCnt="5"/>
      <dgm:spPr/>
    </dgm:pt>
    <dgm:pt modelId="{BCDC380D-E6CB-44B4-83CD-C39066D0CEDB}" type="pres">
      <dgm:prSet presAssocID="{63F1D5E4-0D2D-4512-A9B3-6B66ACE6980B}" presName="horz1" presStyleCnt="0"/>
      <dgm:spPr/>
    </dgm:pt>
    <dgm:pt modelId="{03D786EC-5A2A-44C3-ACD2-B58A79ECC2B2}" type="pres">
      <dgm:prSet presAssocID="{63F1D5E4-0D2D-4512-A9B3-6B66ACE6980B}" presName="tx1" presStyleLbl="revTx" presStyleIdx="2" presStyleCnt="5"/>
      <dgm:spPr/>
    </dgm:pt>
    <dgm:pt modelId="{527EA414-98A4-4C70-964D-7EBCBC78A39D}" type="pres">
      <dgm:prSet presAssocID="{63F1D5E4-0D2D-4512-A9B3-6B66ACE6980B}" presName="vert1" presStyleCnt="0"/>
      <dgm:spPr/>
    </dgm:pt>
    <dgm:pt modelId="{D56D223A-FADF-402E-A1FD-42D1A7262D79}" type="pres">
      <dgm:prSet presAssocID="{B50C3DBA-A288-4653-B8B1-95F50DE66F11}" presName="thickLine" presStyleLbl="alignNode1" presStyleIdx="3" presStyleCnt="5"/>
      <dgm:spPr/>
    </dgm:pt>
    <dgm:pt modelId="{CA7DB25C-238F-419C-9AED-B7A7BB548A53}" type="pres">
      <dgm:prSet presAssocID="{B50C3DBA-A288-4653-B8B1-95F50DE66F11}" presName="horz1" presStyleCnt="0"/>
      <dgm:spPr/>
    </dgm:pt>
    <dgm:pt modelId="{C2D2EDB4-8117-4865-8606-DFE38ECBC338}" type="pres">
      <dgm:prSet presAssocID="{B50C3DBA-A288-4653-B8B1-95F50DE66F11}" presName="tx1" presStyleLbl="revTx" presStyleIdx="3" presStyleCnt="5"/>
      <dgm:spPr/>
    </dgm:pt>
    <dgm:pt modelId="{53BDFD30-E596-478A-9178-73E08BA1773C}" type="pres">
      <dgm:prSet presAssocID="{B50C3DBA-A288-4653-B8B1-95F50DE66F11}" presName="vert1" presStyleCnt="0"/>
      <dgm:spPr/>
    </dgm:pt>
    <dgm:pt modelId="{F21BA0C3-6B66-4B5A-888B-33F8D38738C9}" type="pres">
      <dgm:prSet presAssocID="{68B1620E-95E7-4197-AD1D-9F8A6A29B016}" presName="thickLine" presStyleLbl="alignNode1" presStyleIdx="4" presStyleCnt="5"/>
      <dgm:spPr/>
    </dgm:pt>
    <dgm:pt modelId="{5596AEEE-FEC7-4A5A-B874-1E800AA7B99B}" type="pres">
      <dgm:prSet presAssocID="{68B1620E-95E7-4197-AD1D-9F8A6A29B016}" presName="horz1" presStyleCnt="0"/>
      <dgm:spPr/>
    </dgm:pt>
    <dgm:pt modelId="{CD166714-FE79-4221-BDF7-A743E7365563}" type="pres">
      <dgm:prSet presAssocID="{68B1620E-95E7-4197-AD1D-9F8A6A29B016}" presName="tx1" presStyleLbl="revTx" presStyleIdx="4" presStyleCnt="5"/>
      <dgm:spPr/>
    </dgm:pt>
    <dgm:pt modelId="{67DC86C3-750E-44DC-A579-31CDFE8AB5D3}" type="pres">
      <dgm:prSet presAssocID="{68B1620E-95E7-4197-AD1D-9F8A6A29B016}" presName="vert1" presStyleCnt="0"/>
      <dgm:spPr/>
    </dgm:pt>
  </dgm:ptLst>
  <dgm:cxnLst>
    <dgm:cxn modelId="{CB4FD501-10D8-4450-AD56-DDCBDF9A00BD}" type="presOf" srcId="{0726B730-7710-4332-9B72-CB8076CE3F0C}" destId="{9DCE75B2-8F40-44F3-BDD2-71061BD57C33}" srcOrd="0" destOrd="0" presId="urn:microsoft.com/office/officeart/2008/layout/LinedList"/>
    <dgm:cxn modelId="{D6D9B325-0EB1-45A3-BD1C-196F5F660655}" type="presOf" srcId="{63F1D5E4-0D2D-4512-A9B3-6B66ACE6980B}" destId="{03D786EC-5A2A-44C3-ACD2-B58A79ECC2B2}" srcOrd="0" destOrd="0" presId="urn:microsoft.com/office/officeart/2008/layout/LinedList"/>
    <dgm:cxn modelId="{733D2030-27AD-4A3E-BC8D-0076975E5D58}" srcId="{5015DE24-517C-4DA8-9404-4F4FBC94D747}" destId="{C4860678-86A7-48EF-ABF7-C4032A94799C}" srcOrd="0" destOrd="0" parTransId="{E1AC8C4B-9C8D-472B-8E03-29A66C664ED1}" sibTransId="{BF00ACEC-B4A2-4374-9B5D-AF2FBC05DEDD}"/>
    <dgm:cxn modelId="{DD524873-BC07-47EE-A8E2-A8B72F4D766C}" srcId="{5015DE24-517C-4DA8-9404-4F4FBC94D747}" destId="{B50C3DBA-A288-4653-B8B1-95F50DE66F11}" srcOrd="3" destOrd="0" parTransId="{9EBF6610-B3A0-4249-99A5-DA14BD9CA60A}" sibTransId="{330BCD39-675F-48B5-81DE-74977B4C2574}"/>
    <dgm:cxn modelId="{0EB3A855-A22E-4577-835C-7D247D6227BC}" srcId="{5015DE24-517C-4DA8-9404-4F4FBC94D747}" destId="{0726B730-7710-4332-9B72-CB8076CE3F0C}" srcOrd="1" destOrd="0" parTransId="{48DA67C0-3FB5-4E4F-9367-6FD0F078CF8F}" sibTransId="{68B40B4F-ABD3-4C81-BA9E-7118762D751E}"/>
    <dgm:cxn modelId="{8932965A-8F04-4FF6-B5B9-377DEC457CBF}" type="presOf" srcId="{C4860678-86A7-48EF-ABF7-C4032A94799C}" destId="{78402916-11CB-4C65-8D24-FBF1DF3FD560}" srcOrd="0" destOrd="0" presId="urn:microsoft.com/office/officeart/2008/layout/LinedList"/>
    <dgm:cxn modelId="{90CB1081-344D-4157-98F0-DE503F8012BE}" type="presOf" srcId="{68B1620E-95E7-4197-AD1D-9F8A6A29B016}" destId="{CD166714-FE79-4221-BDF7-A743E7365563}" srcOrd="0" destOrd="0" presId="urn:microsoft.com/office/officeart/2008/layout/LinedList"/>
    <dgm:cxn modelId="{6889588E-2385-479E-819B-16C29FB1A627}" srcId="{5015DE24-517C-4DA8-9404-4F4FBC94D747}" destId="{63F1D5E4-0D2D-4512-A9B3-6B66ACE6980B}" srcOrd="2" destOrd="0" parTransId="{6BC0E05C-DA84-4704-ABE1-0E4A0944A9C7}" sibTransId="{8C978931-E18D-4C3C-B5DE-D9AAE4BAD1A8}"/>
    <dgm:cxn modelId="{EA9B8AA2-408B-41A2-B64C-51DFB7F8EEF6}" type="presOf" srcId="{B50C3DBA-A288-4653-B8B1-95F50DE66F11}" destId="{C2D2EDB4-8117-4865-8606-DFE38ECBC338}" srcOrd="0" destOrd="0" presId="urn:microsoft.com/office/officeart/2008/layout/LinedList"/>
    <dgm:cxn modelId="{B73406D6-7112-4DCA-8BCA-09D33564F74D}" type="presOf" srcId="{5015DE24-517C-4DA8-9404-4F4FBC94D747}" destId="{620E0CFC-93E8-4A53-8763-BD984237D116}" srcOrd="0" destOrd="0" presId="urn:microsoft.com/office/officeart/2008/layout/LinedList"/>
    <dgm:cxn modelId="{942986E5-EA1C-4B8A-BF5B-CFC2B5ECEE36}" srcId="{5015DE24-517C-4DA8-9404-4F4FBC94D747}" destId="{68B1620E-95E7-4197-AD1D-9F8A6A29B016}" srcOrd="4" destOrd="0" parTransId="{0EFFA0A5-7E84-40D9-832F-E4E92726AF9E}" sibTransId="{2AB529A8-094A-45D0-9A79-DC49F932E5D7}"/>
    <dgm:cxn modelId="{C3205067-5D85-4DA8-B005-D4329340B1D1}" type="presParOf" srcId="{620E0CFC-93E8-4A53-8763-BD984237D116}" destId="{2C821C58-4515-40D9-A20D-B5EECC81D768}" srcOrd="0" destOrd="0" presId="urn:microsoft.com/office/officeart/2008/layout/LinedList"/>
    <dgm:cxn modelId="{3C019A3D-E02C-46C4-B361-DE6642D3E216}" type="presParOf" srcId="{620E0CFC-93E8-4A53-8763-BD984237D116}" destId="{DBB8EF1F-ECCF-4AA6-89F4-1248490C3A62}" srcOrd="1" destOrd="0" presId="urn:microsoft.com/office/officeart/2008/layout/LinedList"/>
    <dgm:cxn modelId="{4559EE77-31CA-4F03-97B5-36CC8E2A011A}" type="presParOf" srcId="{DBB8EF1F-ECCF-4AA6-89F4-1248490C3A62}" destId="{78402916-11CB-4C65-8D24-FBF1DF3FD560}" srcOrd="0" destOrd="0" presId="urn:microsoft.com/office/officeart/2008/layout/LinedList"/>
    <dgm:cxn modelId="{C3E57265-3604-47A3-8B06-98B06F4DF26B}" type="presParOf" srcId="{DBB8EF1F-ECCF-4AA6-89F4-1248490C3A62}" destId="{3BFB720F-01CE-43F7-B8A5-5BEDA04CDE65}" srcOrd="1" destOrd="0" presId="urn:microsoft.com/office/officeart/2008/layout/LinedList"/>
    <dgm:cxn modelId="{94B33112-DB87-4D57-8F13-2E0B56CDA22C}" type="presParOf" srcId="{620E0CFC-93E8-4A53-8763-BD984237D116}" destId="{3D3026C8-B3C9-451C-9140-779BFA697AA7}" srcOrd="2" destOrd="0" presId="urn:microsoft.com/office/officeart/2008/layout/LinedList"/>
    <dgm:cxn modelId="{D31DBC36-1846-4BF0-878C-F44D3A0823C5}" type="presParOf" srcId="{620E0CFC-93E8-4A53-8763-BD984237D116}" destId="{51D4345E-C0BC-4E1B-A15C-3F2C5DC4182A}" srcOrd="3" destOrd="0" presId="urn:microsoft.com/office/officeart/2008/layout/LinedList"/>
    <dgm:cxn modelId="{6B552F80-47A4-4F18-819C-49ABB75687FF}" type="presParOf" srcId="{51D4345E-C0BC-4E1B-A15C-3F2C5DC4182A}" destId="{9DCE75B2-8F40-44F3-BDD2-71061BD57C33}" srcOrd="0" destOrd="0" presId="urn:microsoft.com/office/officeart/2008/layout/LinedList"/>
    <dgm:cxn modelId="{FEB39C56-0859-4D48-9F6F-E96653DFD24E}" type="presParOf" srcId="{51D4345E-C0BC-4E1B-A15C-3F2C5DC4182A}" destId="{30527097-FE66-4EE1-9797-6F6C502FFEEA}" srcOrd="1" destOrd="0" presId="urn:microsoft.com/office/officeart/2008/layout/LinedList"/>
    <dgm:cxn modelId="{BD7441BD-C7CA-4B9A-9403-0533716B4E9C}" type="presParOf" srcId="{620E0CFC-93E8-4A53-8763-BD984237D116}" destId="{CF3FEE39-126A-4D8C-B4F0-EDE54ACE546A}" srcOrd="4" destOrd="0" presId="urn:microsoft.com/office/officeart/2008/layout/LinedList"/>
    <dgm:cxn modelId="{E6F17ABB-C6FF-4F49-A2AD-F8553CB995CB}" type="presParOf" srcId="{620E0CFC-93E8-4A53-8763-BD984237D116}" destId="{BCDC380D-E6CB-44B4-83CD-C39066D0CEDB}" srcOrd="5" destOrd="0" presId="urn:microsoft.com/office/officeart/2008/layout/LinedList"/>
    <dgm:cxn modelId="{F92DC095-A331-4BD6-AA36-BDCA281EA86A}" type="presParOf" srcId="{BCDC380D-E6CB-44B4-83CD-C39066D0CEDB}" destId="{03D786EC-5A2A-44C3-ACD2-B58A79ECC2B2}" srcOrd="0" destOrd="0" presId="urn:microsoft.com/office/officeart/2008/layout/LinedList"/>
    <dgm:cxn modelId="{A160FF4A-3341-4497-AB60-F7677541E7E0}" type="presParOf" srcId="{BCDC380D-E6CB-44B4-83CD-C39066D0CEDB}" destId="{527EA414-98A4-4C70-964D-7EBCBC78A39D}" srcOrd="1" destOrd="0" presId="urn:microsoft.com/office/officeart/2008/layout/LinedList"/>
    <dgm:cxn modelId="{B73927FA-6637-4CA5-92DA-E804FFC84E41}" type="presParOf" srcId="{620E0CFC-93E8-4A53-8763-BD984237D116}" destId="{D56D223A-FADF-402E-A1FD-42D1A7262D79}" srcOrd="6" destOrd="0" presId="urn:microsoft.com/office/officeart/2008/layout/LinedList"/>
    <dgm:cxn modelId="{6C8AE5E3-A66E-4947-9E17-AF4157B7DDF3}" type="presParOf" srcId="{620E0CFC-93E8-4A53-8763-BD984237D116}" destId="{CA7DB25C-238F-419C-9AED-B7A7BB548A53}" srcOrd="7" destOrd="0" presId="urn:microsoft.com/office/officeart/2008/layout/LinedList"/>
    <dgm:cxn modelId="{1D7303AA-A73D-4548-AAD6-D853BDA3BE2D}" type="presParOf" srcId="{CA7DB25C-238F-419C-9AED-B7A7BB548A53}" destId="{C2D2EDB4-8117-4865-8606-DFE38ECBC338}" srcOrd="0" destOrd="0" presId="urn:microsoft.com/office/officeart/2008/layout/LinedList"/>
    <dgm:cxn modelId="{3ACF53D0-A2B4-4CFF-8188-E8962753F8FC}" type="presParOf" srcId="{CA7DB25C-238F-419C-9AED-B7A7BB548A53}" destId="{53BDFD30-E596-478A-9178-73E08BA1773C}" srcOrd="1" destOrd="0" presId="urn:microsoft.com/office/officeart/2008/layout/LinedList"/>
    <dgm:cxn modelId="{7C63F1C7-223B-4B5C-BCE7-93033C6C6908}" type="presParOf" srcId="{620E0CFC-93E8-4A53-8763-BD984237D116}" destId="{F21BA0C3-6B66-4B5A-888B-33F8D38738C9}" srcOrd="8" destOrd="0" presId="urn:microsoft.com/office/officeart/2008/layout/LinedList"/>
    <dgm:cxn modelId="{A769F92E-4501-453F-95E2-25955AF9864D}" type="presParOf" srcId="{620E0CFC-93E8-4A53-8763-BD984237D116}" destId="{5596AEEE-FEC7-4A5A-B874-1E800AA7B99B}" srcOrd="9" destOrd="0" presId="urn:microsoft.com/office/officeart/2008/layout/LinedList"/>
    <dgm:cxn modelId="{BE5F10B7-0B82-4F50-ADE6-447E4A75D83F}" type="presParOf" srcId="{5596AEEE-FEC7-4A5A-B874-1E800AA7B99B}" destId="{CD166714-FE79-4221-BDF7-A743E7365563}" srcOrd="0" destOrd="0" presId="urn:microsoft.com/office/officeart/2008/layout/LinedList"/>
    <dgm:cxn modelId="{618CAE6F-2104-4148-A28C-675A336FDDD2}" type="presParOf" srcId="{5596AEEE-FEC7-4A5A-B874-1E800AA7B99B}" destId="{67DC86C3-750E-44DC-A579-31CDFE8AB5D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5DE24-517C-4DA8-9404-4F4FBC94D747}"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C4860678-86A7-48EF-ABF7-C4032A94799C}">
      <dgm:prSet/>
      <dgm:spPr/>
      <dgm:t>
        <a:bodyPr/>
        <a:lstStyle/>
        <a:p>
          <a:pPr algn="ctr"/>
          <a:r>
            <a:rPr lang="en-US" b="1" noProof="0" dirty="0"/>
            <a:t>GETTING DATA</a:t>
          </a:r>
        </a:p>
        <a:p>
          <a:pPr algn="l"/>
          <a:r>
            <a:rPr lang="en-US" noProof="0" dirty="0"/>
            <a:t>Data is available at : </a:t>
          </a:r>
          <a:r>
            <a:rPr lang="en-US" noProof="0" dirty="0">
              <a:solidFill>
                <a:srgbClr val="FFFF00"/>
              </a:solidFill>
              <a:hlinkClick xmlns:r="http://schemas.openxmlformats.org/officeDocument/2006/relationships" r:id="rId1">
                <a:extLst>
                  <a:ext uri="{A12FA001-AC4F-418D-AE19-62706E023703}">
                    <ahyp:hlinkClr xmlns:ahyp="http://schemas.microsoft.com/office/drawing/2018/hyperlinkcolor" val="tx"/>
                  </a:ext>
                </a:extLst>
              </a:hlinkClick>
            </a:rPr>
            <a:t>UCI Machine Learning Repository</a:t>
          </a:r>
          <a:endParaRPr lang="en-US" noProof="0" dirty="0">
            <a:solidFill>
              <a:srgbClr val="FFFF00"/>
            </a:solidFill>
          </a:endParaRPr>
        </a:p>
      </dgm:t>
    </dgm:pt>
    <dgm:pt modelId="{E1AC8C4B-9C8D-472B-8E03-29A66C664ED1}" type="parTrans" cxnId="{733D2030-27AD-4A3E-BC8D-0076975E5D58}">
      <dgm:prSet/>
      <dgm:spPr/>
      <dgm:t>
        <a:bodyPr/>
        <a:lstStyle/>
        <a:p>
          <a:endParaRPr lang="en-US"/>
        </a:p>
      </dgm:t>
    </dgm:pt>
    <dgm:pt modelId="{BF00ACEC-B4A2-4374-9B5D-AF2FBC05DEDD}" type="sibTrans" cxnId="{733D2030-27AD-4A3E-BC8D-0076975E5D58}">
      <dgm:prSet/>
      <dgm:spPr/>
      <dgm:t>
        <a:bodyPr/>
        <a:lstStyle/>
        <a:p>
          <a:endParaRPr lang="en-US" dirty="0"/>
        </a:p>
      </dgm:t>
    </dgm:pt>
    <dgm:pt modelId="{0726B730-7710-4332-9B72-CB8076CE3F0C}">
      <dgm:prSet custT="1"/>
      <dgm:spPr/>
      <dgm:t>
        <a:bodyPr/>
        <a:lstStyle/>
        <a:p>
          <a:pPr algn="ctr"/>
          <a:r>
            <a:rPr lang="en-US" sz="1200" b="1" dirty="0">
              <a:solidFill>
                <a:schemeClr val="tx1">
                  <a:lumMod val="75000"/>
                  <a:lumOff val="25000"/>
                </a:schemeClr>
              </a:solidFill>
            </a:rPr>
            <a:t>RAW VARIABLES:</a:t>
          </a:r>
        </a:p>
        <a:p>
          <a:pPr algn="l"/>
          <a:r>
            <a:rPr lang="en-US" sz="600" u="sng" noProof="0" dirty="0" err="1">
              <a:solidFill>
                <a:schemeClr val="tx1">
                  <a:lumMod val="75000"/>
                  <a:lumOff val="25000"/>
                </a:schemeClr>
              </a:solidFill>
            </a:rPr>
            <a:t>InvoiceNo</a:t>
          </a:r>
          <a:r>
            <a:rPr lang="en-US" sz="600" noProof="0" dirty="0">
              <a:solidFill>
                <a:schemeClr val="tx1">
                  <a:lumMod val="75000"/>
                  <a:lumOff val="25000"/>
                </a:schemeClr>
              </a:solidFill>
            </a:rPr>
            <a:t>: Invoice number. Nominal, a 6-digit integral number uniquely assigned to each transaction. If this code starts with letter 'c', it indicates a cancellation.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StockCode</a:t>
          </a:r>
          <a:r>
            <a:rPr lang="en-US" sz="600" noProof="0" dirty="0">
              <a:solidFill>
                <a:schemeClr val="tx1">
                  <a:lumMod val="75000"/>
                  <a:lumOff val="25000"/>
                </a:schemeClr>
              </a:solidFill>
            </a:rPr>
            <a:t>: Product (item) code. Nominal, a 5-digit integral number uniquely assigned to each distinct product. </a:t>
          </a:r>
          <a:br>
            <a:rPr lang="en-US" sz="600" noProof="0" dirty="0">
              <a:solidFill>
                <a:schemeClr val="tx1">
                  <a:lumMod val="75000"/>
                  <a:lumOff val="25000"/>
                </a:schemeClr>
              </a:solidFill>
            </a:rPr>
          </a:br>
          <a:r>
            <a:rPr lang="en-US" sz="600" u="sng" noProof="0" dirty="0">
              <a:solidFill>
                <a:schemeClr val="tx1">
                  <a:lumMod val="75000"/>
                  <a:lumOff val="25000"/>
                </a:schemeClr>
              </a:solidFill>
            </a:rPr>
            <a:t>Description</a:t>
          </a:r>
          <a:r>
            <a:rPr lang="en-US" sz="600" noProof="0" dirty="0">
              <a:solidFill>
                <a:schemeClr val="tx1">
                  <a:lumMod val="75000"/>
                  <a:lumOff val="25000"/>
                </a:schemeClr>
              </a:solidFill>
            </a:rPr>
            <a:t>: Product (item) name. Nominal. </a:t>
          </a:r>
          <a:br>
            <a:rPr lang="en-US" sz="600" noProof="0" dirty="0">
              <a:solidFill>
                <a:schemeClr val="tx1">
                  <a:lumMod val="75000"/>
                  <a:lumOff val="25000"/>
                </a:schemeClr>
              </a:solidFill>
            </a:rPr>
          </a:br>
          <a:r>
            <a:rPr lang="en-US" sz="600" u="sng" noProof="0" dirty="0">
              <a:solidFill>
                <a:schemeClr val="tx1">
                  <a:lumMod val="75000"/>
                  <a:lumOff val="25000"/>
                </a:schemeClr>
              </a:solidFill>
            </a:rPr>
            <a:t>Quantity</a:t>
          </a:r>
          <a:r>
            <a:rPr lang="en-US" sz="600" noProof="0" dirty="0">
              <a:solidFill>
                <a:schemeClr val="tx1">
                  <a:lumMod val="75000"/>
                  <a:lumOff val="25000"/>
                </a:schemeClr>
              </a:solidFill>
            </a:rPr>
            <a:t>: The quantities of each product (item) per transaction. Numeric.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InvoiceDate</a:t>
          </a:r>
          <a:r>
            <a:rPr lang="en-US" sz="600" noProof="0" dirty="0">
              <a:solidFill>
                <a:schemeClr val="tx1">
                  <a:lumMod val="75000"/>
                  <a:lumOff val="25000"/>
                </a:schemeClr>
              </a:solidFill>
            </a:rPr>
            <a:t>: </a:t>
          </a:r>
          <a:r>
            <a:rPr lang="en-US" sz="600" noProof="0" dirty="0" err="1">
              <a:solidFill>
                <a:schemeClr val="tx1">
                  <a:lumMod val="75000"/>
                  <a:lumOff val="25000"/>
                </a:schemeClr>
              </a:solidFill>
            </a:rPr>
            <a:t>Invice</a:t>
          </a:r>
          <a:r>
            <a:rPr lang="en-US" sz="600" noProof="0" dirty="0">
              <a:solidFill>
                <a:schemeClr val="tx1">
                  <a:lumMod val="75000"/>
                  <a:lumOff val="25000"/>
                </a:schemeClr>
              </a:solidFill>
            </a:rPr>
            <a:t> Date and time. Numeric, the day and time when each transaction was generated.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UnitPrice</a:t>
          </a:r>
          <a:r>
            <a:rPr lang="en-US" sz="600" noProof="0" dirty="0">
              <a:solidFill>
                <a:schemeClr val="tx1">
                  <a:lumMod val="75000"/>
                  <a:lumOff val="25000"/>
                </a:schemeClr>
              </a:solidFill>
            </a:rPr>
            <a:t>: Unit price. Numeric, Product price per unit in sterling. </a:t>
          </a:r>
          <a:br>
            <a:rPr lang="en-US" sz="600" noProof="0" dirty="0">
              <a:solidFill>
                <a:schemeClr val="tx1">
                  <a:lumMod val="75000"/>
                  <a:lumOff val="25000"/>
                </a:schemeClr>
              </a:solidFill>
            </a:rPr>
          </a:br>
          <a:r>
            <a:rPr lang="en-US" sz="600" u="sng" noProof="0" dirty="0" err="1">
              <a:solidFill>
                <a:schemeClr val="tx1">
                  <a:lumMod val="75000"/>
                  <a:lumOff val="25000"/>
                </a:schemeClr>
              </a:solidFill>
            </a:rPr>
            <a:t>CustomerID</a:t>
          </a:r>
          <a:r>
            <a:rPr lang="en-US" sz="600" noProof="0" dirty="0">
              <a:solidFill>
                <a:schemeClr val="tx1">
                  <a:lumMod val="75000"/>
                  <a:lumOff val="25000"/>
                </a:schemeClr>
              </a:solidFill>
            </a:rPr>
            <a:t>: Customer number. Nominal, a 5-digit integral number uniquely assigned to each customer. </a:t>
          </a:r>
          <a:br>
            <a:rPr lang="en-US" sz="600" noProof="0" dirty="0">
              <a:solidFill>
                <a:schemeClr val="tx1">
                  <a:lumMod val="75000"/>
                  <a:lumOff val="25000"/>
                </a:schemeClr>
              </a:solidFill>
            </a:rPr>
          </a:br>
          <a:r>
            <a:rPr lang="en-US" sz="600" u="sng" noProof="0" dirty="0">
              <a:solidFill>
                <a:schemeClr val="tx1">
                  <a:lumMod val="75000"/>
                  <a:lumOff val="25000"/>
                </a:schemeClr>
              </a:solidFill>
            </a:rPr>
            <a:t>Country</a:t>
          </a:r>
          <a:r>
            <a:rPr lang="en-US" sz="600" noProof="0" dirty="0">
              <a:solidFill>
                <a:schemeClr val="tx1">
                  <a:lumMod val="75000"/>
                  <a:lumOff val="25000"/>
                </a:schemeClr>
              </a:solidFill>
            </a:rPr>
            <a:t>: Country name. Nominal, the name of the country where each customer resides.</a:t>
          </a:r>
          <a:endParaRPr lang="en-US" sz="600" noProof="0" dirty="0"/>
        </a:p>
      </dgm:t>
    </dgm:pt>
    <dgm:pt modelId="{48DA67C0-3FB5-4E4F-9367-6FD0F078CF8F}" type="parTrans" cxnId="{0EB3A855-A22E-4577-835C-7D247D6227BC}">
      <dgm:prSet/>
      <dgm:spPr/>
      <dgm:t>
        <a:bodyPr/>
        <a:lstStyle/>
        <a:p>
          <a:endParaRPr lang="en-US"/>
        </a:p>
      </dgm:t>
    </dgm:pt>
    <dgm:pt modelId="{68B40B4F-ABD3-4C81-BA9E-7118762D751E}" type="sibTrans" cxnId="{0EB3A855-A22E-4577-835C-7D247D6227BC}">
      <dgm:prSet/>
      <dgm:spPr/>
      <dgm:t>
        <a:bodyPr/>
        <a:lstStyle/>
        <a:p>
          <a:endParaRPr lang="en-US" dirty="0"/>
        </a:p>
      </dgm:t>
    </dgm:pt>
    <dgm:pt modelId="{63F1D5E4-0D2D-4512-A9B3-6B66ACE6980B}">
      <dgm:prSet/>
      <dgm:spPr/>
      <dgm:t>
        <a:bodyPr/>
        <a:lstStyle/>
        <a:p>
          <a:pPr algn="ctr"/>
          <a:r>
            <a:rPr lang="en-US" b="1" dirty="0">
              <a:solidFill>
                <a:schemeClr val="tx1">
                  <a:lumMod val="75000"/>
                  <a:lumOff val="25000"/>
                </a:schemeClr>
              </a:solidFill>
            </a:rPr>
            <a:t>DATA PREPROCESSING:</a:t>
          </a:r>
        </a:p>
        <a:p>
          <a:pPr algn="l"/>
          <a:r>
            <a:rPr lang="en-US" b="0" noProof="0" dirty="0">
              <a:solidFill>
                <a:schemeClr val="tx1">
                  <a:lumMod val="75000"/>
                  <a:lumOff val="25000"/>
                </a:schemeClr>
              </a:solidFill>
            </a:rPr>
            <a:t>Data was preprocessed by removing missing values, factorizing strings and decomposing date into day, month and year. More preprocessing was done based on analysis we were doing.</a:t>
          </a:r>
          <a:endParaRPr lang="en-US" b="0" noProof="0" dirty="0"/>
        </a:p>
      </dgm:t>
    </dgm:pt>
    <dgm:pt modelId="{6BC0E05C-DA84-4704-ABE1-0E4A0944A9C7}" type="parTrans" cxnId="{6889588E-2385-479E-819B-16C29FB1A627}">
      <dgm:prSet/>
      <dgm:spPr/>
      <dgm:t>
        <a:bodyPr/>
        <a:lstStyle/>
        <a:p>
          <a:endParaRPr lang="en-US"/>
        </a:p>
      </dgm:t>
    </dgm:pt>
    <dgm:pt modelId="{8C978931-E18D-4C3C-B5DE-D9AAE4BAD1A8}" type="sibTrans" cxnId="{6889588E-2385-479E-819B-16C29FB1A627}">
      <dgm:prSet/>
      <dgm:spPr/>
      <dgm:t>
        <a:bodyPr/>
        <a:lstStyle/>
        <a:p>
          <a:endParaRPr lang="en-US" dirty="0"/>
        </a:p>
      </dgm:t>
    </dgm:pt>
    <dgm:pt modelId="{B50C3DBA-A288-4653-B8B1-95F50DE66F11}">
      <dgm:prSet/>
      <dgm:spPr/>
      <dgm:t>
        <a:bodyPr/>
        <a:lstStyle/>
        <a:p>
          <a:pPr algn="ctr"/>
          <a:r>
            <a:rPr lang="en-US" b="1" dirty="0"/>
            <a:t>EXPLORAT</a:t>
          </a:r>
          <a:r>
            <a:rPr lang="hr-HR" b="1" dirty="0"/>
            <a:t>O</a:t>
          </a:r>
          <a:r>
            <a:rPr lang="en-US" b="1" dirty="0"/>
            <a:t>RY DATA ANALYSIS:</a:t>
          </a:r>
        </a:p>
        <a:p>
          <a:pPr algn="l"/>
          <a:r>
            <a:rPr lang="en-US" noProof="0" dirty="0"/>
            <a:t>In EDA we analyzed how sales change over time, looking for patterns, we analyzed where sales come from and looked which are most profitable and most sold items.</a:t>
          </a:r>
        </a:p>
      </dgm:t>
    </dgm:pt>
    <dgm:pt modelId="{9EBF6610-B3A0-4249-99A5-DA14BD9CA60A}" type="parTrans" cxnId="{DD524873-BC07-47EE-A8E2-A8B72F4D766C}">
      <dgm:prSet/>
      <dgm:spPr/>
      <dgm:t>
        <a:bodyPr/>
        <a:lstStyle/>
        <a:p>
          <a:endParaRPr lang="en-US"/>
        </a:p>
      </dgm:t>
    </dgm:pt>
    <dgm:pt modelId="{330BCD39-675F-48B5-81DE-74977B4C2574}" type="sibTrans" cxnId="{DD524873-BC07-47EE-A8E2-A8B72F4D766C}">
      <dgm:prSet/>
      <dgm:spPr/>
      <dgm:t>
        <a:bodyPr/>
        <a:lstStyle/>
        <a:p>
          <a:endParaRPr lang="en-US" dirty="0"/>
        </a:p>
      </dgm:t>
    </dgm:pt>
    <dgm:pt modelId="{68B1620E-95E7-4197-AD1D-9F8A6A29B016}">
      <dgm:prSet/>
      <dgm:spPr/>
      <dgm:t>
        <a:bodyPr/>
        <a:lstStyle/>
        <a:p>
          <a:pPr algn="ctr"/>
          <a:r>
            <a:rPr lang="en-US" b="1" dirty="0"/>
            <a:t>MARKET BASKET ANALYSIS:</a:t>
          </a:r>
        </a:p>
        <a:p>
          <a:pPr algn="l"/>
          <a:r>
            <a:rPr lang="en-US" noProof="0" dirty="0"/>
            <a:t>We completed MBA using </a:t>
          </a:r>
          <a:r>
            <a:rPr lang="en-US" noProof="0" dirty="0" err="1"/>
            <a:t>apriori</a:t>
          </a:r>
          <a:r>
            <a:rPr lang="en-US" noProof="0" dirty="0"/>
            <a:t> algorithm and observed which items are most frequently bought together and what are customer’s association rules.</a:t>
          </a:r>
        </a:p>
      </dgm:t>
    </dgm:pt>
    <dgm:pt modelId="{0EFFA0A5-7E84-40D9-832F-E4E92726AF9E}" type="parTrans" cxnId="{942986E5-EA1C-4B8A-BF5B-CFC2B5ECEE36}">
      <dgm:prSet/>
      <dgm:spPr/>
      <dgm:t>
        <a:bodyPr/>
        <a:lstStyle/>
        <a:p>
          <a:endParaRPr lang="en-US"/>
        </a:p>
      </dgm:t>
    </dgm:pt>
    <dgm:pt modelId="{2AB529A8-094A-45D0-9A79-DC49F932E5D7}" type="sibTrans" cxnId="{942986E5-EA1C-4B8A-BF5B-CFC2B5ECEE36}">
      <dgm:prSet/>
      <dgm:spPr/>
      <dgm:t>
        <a:bodyPr/>
        <a:lstStyle/>
        <a:p>
          <a:endParaRPr lang="en-US" dirty="0"/>
        </a:p>
      </dgm:t>
    </dgm:pt>
    <dgm:pt modelId="{17E4B792-7541-406D-9982-B718BEED00B8}">
      <dgm:prSet/>
      <dgm:spPr/>
      <dgm:t>
        <a:bodyPr/>
        <a:lstStyle/>
        <a:p>
          <a:pPr algn="ctr"/>
          <a:r>
            <a:rPr lang="en-US" b="1" dirty="0"/>
            <a:t>REPORTING AND CONCLUSIONS:</a:t>
          </a:r>
        </a:p>
        <a:p>
          <a:pPr algn="l"/>
          <a:r>
            <a:rPr lang="en-US" noProof="0" dirty="0"/>
            <a:t>Based on the analyses we have completed, we provided Nexus with informative and concise recommendations on how to implement their own recommender system that groups items frequently brought together.</a:t>
          </a:r>
        </a:p>
      </dgm:t>
    </dgm:pt>
    <dgm:pt modelId="{44638DE8-0112-41B4-AE0C-3FA2A326E3A2}" type="parTrans" cxnId="{BC0DB7AB-4A28-4E67-A99F-DED7BCBFFF27}">
      <dgm:prSet/>
      <dgm:spPr/>
      <dgm:t>
        <a:bodyPr/>
        <a:lstStyle/>
        <a:p>
          <a:endParaRPr lang="en-US"/>
        </a:p>
      </dgm:t>
    </dgm:pt>
    <dgm:pt modelId="{5BBA9F88-2894-4037-B1A8-8C57EFDF1690}" type="sibTrans" cxnId="{BC0DB7AB-4A28-4E67-A99F-DED7BCBFFF27}">
      <dgm:prSet/>
      <dgm:spPr/>
      <dgm:t>
        <a:bodyPr/>
        <a:lstStyle/>
        <a:p>
          <a:endParaRPr lang="en-US"/>
        </a:p>
      </dgm:t>
    </dgm:pt>
    <dgm:pt modelId="{525F6E54-84B6-4D3A-98EA-8F9A3CA675AB}" type="pres">
      <dgm:prSet presAssocID="{5015DE24-517C-4DA8-9404-4F4FBC94D747}" presName="Name0" presStyleCnt="0">
        <dgm:presLayoutVars>
          <dgm:dir/>
          <dgm:resizeHandles val="exact"/>
        </dgm:presLayoutVars>
      </dgm:prSet>
      <dgm:spPr/>
    </dgm:pt>
    <dgm:pt modelId="{AC6B82EF-BB96-4F1E-A489-A106A6ACEA28}" type="pres">
      <dgm:prSet presAssocID="{C4860678-86A7-48EF-ABF7-C4032A94799C}" presName="node" presStyleLbl="node1" presStyleIdx="0" presStyleCnt="6">
        <dgm:presLayoutVars>
          <dgm:bulletEnabled val="1"/>
        </dgm:presLayoutVars>
      </dgm:prSet>
      <dgm:spPr/>
    </dgm:pt>
    <dgm:pt modelId="{7883B298-19AB-4190-9CF0-D7C5E10F4F46}" type="pres">
      <dgm:prSet presAssocID="{BF00ACEC-B4A2-4374-9B5D-AF2FBC05DEDD}" presName="sibTrans" presStyleLbl="sibTrans1D1" presStyleIdx="0" presStyleCnt="5"/>
      <dgm:spPr/>
    </dgm:pt>
    <dgm:pt modelId="{801B4DFF-131A-4759-B29B-B90FC41051B0}" type="pres">
      <dgm:prSet presAssocID="{BF00ACEC-B4A2-4374-9B5D-AF2FBC05DEDD}" presName="connectorText" presStyleLbl="sibTrans1D1" presStyleIdx="0" presStyleCnt="5"/>
      <dgm:spPr/>
    </dgm:pt>
    <dgm:pt modelId="{9BF4271D-A925-4BA3-B379-38ABD3ABEAC9}" type="pres">
      <dgm:prSet presAssocID="{0726B730-7710-4332-9B72-CB8076CE3F0C}" presName="node" presStyleLbl="node1" presStyleIdx="1" presStyleCnt="6">
        <dgm:presLayoutVars>
          <dgm:bulletEnabled val="1"/>
        </dgm:presLayoutVars>
      </dgm:prSet>
      <dgm:spPr/>
    </dgm:pt>
    <dgm:pt modelId="{370BBB3A-DF00-43C9-ADF7-FF43866A19B4}" type="pres">
      <dgm:prSet presAssocID="{68B40B4F-ABD3-4C81-BA9E-7118762D751E}" presName="sibTrans" presStyleLbl="sibTrans1D1" presStyleIdx="1" presStyleCnt="5"/>
      <dgm:spPr/>
    </dgm:pt>
    <dgm:pt modelId="{9652FA1C-6C19-4525-B403-C9BD687D2AD5}" type="pres">
      <dgm:prSet presAssocID="{68B40B4F-ABD3-4C81-BA9E-7118762D751E}" presName="connectorText" presStyleLbl="sibTrans1D1" presStyleIdx="1" presStyleCnt="5"/>
      <dgm:spPr/>
    </dgm:pt>
    <dgm:pt modelId="{D144A976-DE0A-4277-98BD-F1A3E44B37FF}" type="pres">
      <dgm:prSet presAssocID="{63F1D5E4-0D2D-4512-A9B3-6B66ACE6980B}" presName="node" presStyleLbl="node1" presStyleIdx="2" presStyleCnt="6">
        <dgm:presLayoutVars>
          <dgm:bulletEnabled val="1"/>
        </dgm:presLayoutVars>
      </dgm:prSet>
      <dgm:spPr/>
    </dgm:pt>
    <dgm:pt modelId="{6FB22D3A-949D-4568-95EE-1EE4FBE46657}" type="pres">
      <dgm:prSet presAssocID="{8C978931-E18D-4C3C-B5DE-D9AAE4BAD1A8}" presName="sibTrans" presStyleLbl="sibTrans1D1" presStyleIdx="2" presStyleCnt="5"/>
      <dgm:spPr/>
    </dgm:pt>
    <dgm:pt modelId="{2B2E673F-A0FC-4E7E-949E-652F04E8515E}" type="pres">
      <dgm:prSet presAssocID="{8C978931-E18D-4C3C-B5DE-D9AAE4BAD1A8}" presName="connectorText" presStyleLbl="sibTrans1D1" presStyleIdx="2" presStyleCnt="5"/>
      <dgm:spPr/>
    </dgm:pt>
    <dgm:pt modelId="{2396CB09-595D-483B-AB95-21CFD2735C53}" type="pres">
      <dgm:prSet presAssocID="{B50C3DBA-A288-4653-B8B1-95F50DE66F11}" presName="node" presStyleLbl="node1" presStyleIdx="3" presStyleCnt="6">
        <dgm:presLayoutVars>
          <dgm:bulletEnabled val="1"/>
        </dgm:presLayoutVars>
      </dgm:prSet>
      <dgm:spPr/>
    </dgm:pt>
    <dgm:pt modelId="{558D41FB-1FA6-42BC-92A1-5F888F6B99B7}" type="pres">
      <dgm:prSet presAssocID="{330BCD39-675F-48B5-81DE-74977B4C2574}" presName="sibTrans" presStyleLbl="sibTrans1D1" presStyleIdx="3" presStyleCnt="5"/>
      <dgm:spPr/>
    </dgm:pt>
    <dgm:pt modelId="{3B068FA2-96BB-4D21-AC1E-2404BCFDDF2C}" type="pres">
      <dgm:prSet presAssocID="{330BCD39-675F-48B5-81DE-74977B4C2574}" presName="connectorText" presStyleLbl="sibTrans1D1" presStyleIdx="3" presStyleCnt="5"/>
      <dgm:spPr/>
    </dgm:pt>
    <dgm:pt modelId="{B38E0D61-940D-4EC0-8305-167BE1BCE735}" type="pres">
      <dgm:prSet presAssocID="{68B1620E-95E7-4197-AD1D-9F8A6A29B016}" presName="node" presStyleLbl="node1" presStyleIdx="4" presStyleCnt="6">
        <dgm:presLayoutVars>
          <dgm:bulletEnabled val="1"/>
        </dgm:presLayoutVars>
      </dgm:prSet>
      <dgm:spPr/>
    </dgm:pt>
    <dgm:pt modelId="{611C8FEC-7F98-4722-AE38-69BC5B49F08C}" type="pres">
      <dgm:prSet presAssocID="{2AB529A8-094A-45D0-9A79-DC49F932E5D7}" presName="sibTrans" presStyleLbl="sibTrans1D1" presStyleIdx="4" presStyleCnt="5"/>
      <dgm:spPr/>
    </dgm:pt>
    <dgm:pt modelId="{D7913D29-3F5D-4D09-933F-58E6DF4B0697}" type="pres">
      <dgm:prSet presAssocID="{2AB529A8-094A-45D0-9A79-DC49F932E5D7}" presName="connectorText" presStyleLbl="sibTrans1D1" presStyleIdx="4" presStyleCnt="5"/>
      <dgm:spPr/>
    </dgm:pt>
    <dgm:pt modelId="{EBE30A2D-FBD3-41CB-AF89-7B8C157123CE}" type="pres">
      <dgm:prSet presAssocID="{17E4B792-7541-406D-9982-B718BEED00B8}" presName="node" presStyleLbl="node1" presStyleIdx="5" presStyleCnt="6">
        <dgm:presLayoutVars>
          <dgm:bulletEnabled val="1"/>
        </dgm:presLayoutVars>
      </dgm:prSet>
      <dgm:spPr/>
    </dgm:pt>
  </dgm:ptLst>
  <dgm:cxnLst>
    <dgm:cxn modelId="{4846F800-C8D8-4E59-B0ED-A89FE22161EC}" type="presOf" srcId="{68B40B4F-ABD3-4C81-BA9E-7118762D751E}" destId="{370BBB3A-DF00-43C9-ADF7-FF43866A19B4}" srcOrd="0" destOrd="0" presId="urn:microsoft.com/office/officeart/2016/7/layout/RepeatingBendingProcessNew"/>
    <dgm:cxn modelId="{BDD01D24-D283-49D2-B8F5-C32B403FECEB}" type="presOf" srcId="{2AB529A8-094A-45D0-9A79-DC49F932E5D7}" destId="{611C8FEC-7F98-4722-AE38-69BC5B49F08C}" srcOrd="0" destOrd="0" presId="urn:microsoft.com/office/officeart/2016/7/layout/RepeatingBendingProcessNew"/>
    <dgm:cxn modelId="{733D2030-27AD-4A3E-BC8D-0076975E5D58}" srcId="{5015DE24-517C-4DA8-9404-4F4FBC94D747}" destId="{C4860678-86A7-48EF-ABF7-C4032A94799C}" srcOrd="0" destOrd="0" parTransId="{E1AC8C4B-9C8D-472B-8E03-29A66C664ED1}" sibTransId="{BF00ACEC-B4A2-4374-9B5D-AF2FBC05DEDD}"/>
    <dgm:cxn modelId="{FE16B935-E220-42D2-8BA0-36A1EC2E2BA2}" type="presOf" srcId="{330BCD39-675F-48B5-81DE-74977B4C2574}" destId="{3B068FA2-96BB-4D21-AC1E-2404BCFDDF2C}" srcOrd="1" destOrd="0" presId="urn:microsoft.com/office/officeart/2016/7/layout/RepeatingBendingProcessNew"/>
    <dgm:cxn modelId="{1B8BB136-0095-4A28-BC45-C7640E33A332}" type="presOf" srcId="{68B1620E-95E7-4197-AD1D-9F8A6A29B016}" destId="{B38E0D61-940D-4EC0-8305-167BE1BCE735}" srcOrd="0" destOrd="0" presId="urn:microsoft.com/office/officeart/2016/7/layout/RepeatingBendingProcessNew"/>
    <dgm:cxn modelId="{BB55B437-EEDF-44C1-978F-57147E03F9FE}" type="presOf" srcId="{63F1D5E4-0D2D-4512-A9B3-6B66ACE6980B}" destId="{D144A976-DE0A-4277-98BD-F1A3E44B37FF}" srcOrd="0" destOrd="0" presId="urn:microsoft.com/office/officeart/2016/7/layout/RepeatingBendingProcessNew"/>
    <dgm:cxn modelId="{1597C23A-2C85-40C8-9D3F-82C6E8634889}" type="presOf" srcId="{0726B730-7710-4332-9B72-CB8076CE3F0C}" destId="{9BF4271D-A925-4BA3-B379-38ABD3ABEAC9}" srcOrd="0" destOrd="0" presId="urn:microsoft.com/office/officeart/2016/7/layout/RepeatingBendingProcessNew"/>
    <dgm:cxn modelId="{C01FA443-8D4F-45D9-B516-E64C3CC05125}" type="presOf" srcId="{8C978931-E18D-4C3C-B5DE-D9AAE4BAD1A8}" destId="{6FB22D3A-949D-4568-95EE-1EE4FBE46657}" srcOrd="0" destOrd="0" presId="urn:microsoft.com/office/officeart/2016/7/layout/RepeatingBendingProcessNew"/>
    <dgm:cxn modelId="{16528F48-8805-44E7-A969-A0D57B0311D0}" type="presOf" srcId="{BF00ACEC-B4A2-4374-9B5D-AF2FBC05DEDD}" destId="{7883B298-19AB-4190-9CF0-D7C5E10F4F46}" srcOrd="0" destOrd="0" presId="urn:microsoft.com/office/officeart/2016/7/layout/RepeatingBendingProcessNew"/>
    <dgm:cxn modelId="{DD524873-BC07-47EE-A8E2-A8B72F4D766C}" srcId="{5015DE24-517C-4DA8-9404-4F4FBC94D747}" destId="{B50C3DBA-A288-4653-B8B1-95F50DE66F11}" srcOrd="3" destOrd="0" parTransId="{9EBF6610-B3A0-4249-99A5-DA14BD9CA60A}" sibTransId="{330BCD39-675F-48B5-81DE-74977B4C2574}"/>
    <dgm:cxn modelId="{85176274-5EE3-4C5F-A15F-B94AF7EB3C70}" type="presOf" srcId="{8C978931-E18D-4C3C-B5DE-D9AAE4BAD1A8}" destId="{2B2E673F-A0FC-4E7E-949E-652F04E8515E}" srcOrd="1" destOrd="0" presId="urn:microsoft.com/office/officeart/2016/7/layout/RepeatingBendingProcessNew"/>
    <dgm:cxn modelId="{0EB3A855-A22E-4577-835C-7D247D6227BC}" srcId="{5015DE24-517C-4DA8-9404-4F4FBC94D747}" destId="{0726B730-7710-4332-9B72-CB8076CE3F0C}" srcOrd="1" destOrd="0" parTransId="{48DA67C0-3FB5-4E4F-9367-6FD0F078CF8F}" sibTransId="{68B40B4F-ABD3-4C81-BA9E-7118762D751E}"/>
    <dgm:cxn modelId="{2EEDD977-1766-49B9-A29F-0DFEE6D9CE80}" type="presOf" srcId="{C4860678-86A7-48EF-ABF7-C4032A94799C}" destId="{AC6B82EF-BB96-4F1E-A489-A106A6ACEA28}" srcOrd="0" destOrd="0" presId="urn:microsoft.com/office/officeart/2016/7/layout/RepeatingBendingProcessNew"/>
    <dgm:cxn modelId="{6889588E-2385-479E-819B-16C29FB1A627}" srcId="{5015DE24-517C-4DA8-9404-4F4FBC94D747}" destId="{63F1D5E4-0D2D-4512-A9B3-6B66ACE6980B}" srcOrd="2" destOrd="0" parTransId="{6BC0E05C-DA84-4704-ABE1-0E4A0944A9C7}" sibTransId="{8C978931-E18D-4C3C-B5DE-D9AAE4BAD1A8}"/>
    <dgm:cxn modelId="{F77983A3-7A6F-47C5-9FF8-3C3E691BB616}" type="presOf" srcId="{17E4B792-7541-406D-9982-B718BEED00B8}" destId="{EBE30A2D-FBD3-41CB-AF89-7B8C157123CE}" srcOrd="0" destOrd="0" presId="urn:microsoft.com/office/officeart/2016/7/layout/RepeatingBendingProcessNew"/>
    <dgm:cxn modelId="{49B74EAB-4F9B-4BFA-A043-4075EA02C162}" type="presOf" srcId="{BF00ACEC-B4A2-4374-9B5D-AF2FBC05DEDD}" destId="{801B4DFF-131A-4759-B29B-B90FC41051B0}" srcOrd="1" destOrd="0" presId="urn:microsoft.com/office/officeart/2016/7/layout/RepeatingBendingProcessNew"/>
    <dgm:cxn modelId="{BC0DB7AB-4A28-4E67-A99F-DED7BCBFFF27}" srcId="{5015DE24-517C-4DA8-9404-4F4FBC94D747}" destId="{17E4B792-7541-406D-9982-B718BEED00B8}" srcOrd="5" destOrd="0" parTransId="{44638DE8-0112-41B4-AE0C-3FA2A326E3A2}" sibTransId="{5BBA9F88-2894-4037-B1A8-8C57EFDF1690}"/>
    <dgm:cxn modelId="{C747B9AD-8827-4F41-AB01-FDA4FB477AC8}" type="presOf" srcId="{5015DE24-517C-4DA8-9404-4F4FBC94D747}" destId="{525F6E54-84B6-4D3A-98EA-8F9A3CA675AB}" srcOrd="0" destOrd="0" presId="urn:microsoft.com/office/officeart/2016/7/layout/RepeatingBendingProcessNew"/>
    <dgm:cxn modelId="{942986E5-EA1C-4B8A-BF5B-CFC2B5ECEE36}" srcId="{5015DE24-517C-4DA8-9404-4F4FBC94D747}" destId="{68B1620E-95E7-4197-AD1D-9F8A6A29B016}" srcOrd="4" destOrd="0" parTransId="{0EFFA0A5-7E84-40D9-832F-E4E92726AF9E}" sibTransId="{2AB529A8-094A-45D0-9A79-DC49F932E5D7}"/>
    <dgm:cxn modelId="{7A64CFE7-B565-437E-882A-E71308AB9848}" type="presOf" srcId="{B50C3DBA-A288-4653-B8B1-95F50DE66F11}" destId="{2396CB09-595D-483B-AB95-21CFD2735C53}" srcOrd="0" destOrd="0" presId="urn:microsoft.com/office/officeart/2016/7/layout/RepeatingBendingProcessNew"/>
    <dgm:cxn modelId="{0AC9D2EF-675C-4331-86FF-D47A9F295271}" type="presOf" srcId="{330BCD39-675F-48B5-81DE-74977B4C2574}" destId="{558D41FB-1FA6-42BC-92A1-5F888F6B99B7}" srcOrd="0" destOrd="0" presId="urn:microsoft.com/office/officeart/2016/7/layout/RepeatingBendingProcessNew"/>
    <dgm:cxn modelId="{2BEB62F0-7013-465F-BE54-AD62FDD454F7}" type="presOf" srcId="{2AB529A8-094A-45D0-9A79-DC49F932E5D7}" destId="{D7913D29-3F5D-4D09-933F-58E6DF4B0697}" srcOrd="1" destOrd="0" presId="urn:microsoft.com/office/officeart/2016/7/layout/RepeatingBendingProcessNew"/>
    <dgm:cxn modelId="{3E55B1F6-928A-4ED1-A32D-F3057616E76B}" type="presOf" srcId="{68B40B4F-ABD3-4C81-BA9E-7118762D751E}" destId="{9652FA1C-6C19-4525-B403-C9BD687D2AD5}" srcOrd="1" destOrd="0" presId="urn:microsoft.com/office/officeart/2016/7/layout/RepeatingBendingProcessNew"/>
    <dgm:cxn modelId="{06AA6E74-2D3E-4E1F-A287-1E1FBB0D4B72}" type="presParOf" srcId="{525F6E54-84B6-4D3A-98EA-8F9A3CA675AB}" destId="{AC6B82EF-BB96-4F1E-A489-A106A6ACEA28}" srcOrd="0" destOrd="0" presId="urn:microsoft.com/office/officeart/2016/7/layout/RepeatingBendingProcessNew"/>
    <dgm:cxn modelId="{111EEA93-69DA-4EC5-A47B-B308BB01761E}" type="presParOf" srcId="{525F6E54-84B6-4D3A-98EA-8F9A3CA675AB}" destId="{7883B298-19AB-4190-9CF0-D7C5E10F4F46}" srcOrd="1" destOrd="0" presId="urn:microsoft.com/office/officeart/2016/7/layout/RepeatingBendingProcessNew"/>
    <dgm:cxn modelId="{27085863-815A-43BA-BD6D-89460DA2F356}" type="presParOf" srcId="{7883B298-19AB-4190-9CF0-D7C5E10F4F46}" destId="{801B4DFF-131A-4759-B29B-B90FC41051B0}" srcOrd="0" destOrd="0" presId="urn:microsoft.com/office/officeart/2016/7/layout/RepeatingBendingProcessNew"/>
    <dgm:cxn modelId="{B9714C3F-23D4-463F-8F20-2D3EEAAF2998}" type="presParOf" srcId="{525F6E54-84B6-4D3A-98EA-8F9A3CA675AB}" destId="{9BF4271D-A925-4BA3-B379-38ABD3ABEAC9}" srcOrd="2" destOrd="0" presId="urn:microsoft.com/office/officeart/2016/7/layout/RepeatingBendingProcessNew"/>
    <dgm:cxn modelId="{2D773AD9-1D7C-451F-884A-C7BB4FD0CE5A}" type="presParOf" srcId="{525F6E54-84B6-4D3A-98EA-8F9A3CA675AB}" destId="{370BBB3A-DF00-43C9-ADF7-FF43866A19B4}" srcOrd="3" destOrd="0" presId="urn:microsoft.com/office/officeart/2016/7/layout/RepeatingBendingProcessNew"/>
    <dgm:cxn modelId="{62BA5A7D-6E10-42DC-9790-FF3D0E3D1681}" type="presParOf" srcId="{370BBB3A-DF00-43C9-ADF7-FF43866A19B4}" destId="{9652FA1C-6C19-4525-B403-C9BD687D2AD5}" srcOrd="0" destOrd="0" presId="urn:microsoft.com/office/officeart/2016/7/layout/RepeatingBendingProcessNew"/>
    <dgm:cxn modelId="{71D0BD89-D95C-43E9-BDA1-F28A57DF9E3A}" type="presParOf" srcId="{525F6E54-84B6-4D3A-98EA-8F9A3CA675AB}" destId="{D144A976-DE0A-4277-98BD-F1A3E44B37FF}" srcOrd="4" destOrd="0" presId="urn:microsoft.com/office/officeart/2016/7/layout/RepeatingBendingProcessNew"/>
    <dgm:cxn modelId="{6180A444-EE79-4EEF-B8B5-F04DA48C60D8}" type="presParOf" srcId="{525F6E54-84B6-4D3A-98EA-8F9A3CA675AB}" destId="{6FB22D3A-949D-4568-95EE-1EE4FBE46657}" srcOrd="5" destOrd="0" presId="urn:microsoft.com/office/officeart/2016/7/layout/RepeatingBendingProcessNew"/>
    <dgm:cxn modelId="{31B2FFA8-6E46-46FB-B667-99C8D347BF34}" type="presParOf" srcId="{6FB22D3A-949D-4568-95EE-1EE4FBE46657}" destId="{2B2E673F-A0FC-4E7E-949E-652F04E8515E}" srcOrd="0" destOrd="0" presId="urn:microsoft.com/office/officeart/2016/7/layout/RepeatingBendingProcessNew"/>
    <dgm:cxn modelId="{9497D14E-C811-4CD7-A10D-B4772D9659D1}" type="presParOf" srcId="{525F6E54-84B6-4D3A-98EA-8F9A3CA675AB}" destId="{2396CB09-595D-483B-AB95-21CFD2735C53}" srcOrd="6" destOrd="0" presId="urn:microsoft.com/office/officeart/2016/7/layout/RepeatingBendingProcessNew"/>
    <dgm:cxn modelId="{D3012C78-C536-4684-A04F-B64A2706609E}" type="presParOf" srcId="{525F6E54-84B6-4D3A-98EA-8F9A3CA675AB}" destId="{558D41FB-1FA6-42BC-92A1-5F888F6B99B7}" srcOrd="7" destOrd="0" presId="urn:microsoft.com/office/officeart/2016/7/layout/RepeatingBendingProcessNew"/>
    <dgm:cxn modelId="{D0538527-B9CD-4402-8005-A07DA6860474}" type="presParOf" srcId="{558D41FB-1FA6-42BC-92A1-5F888F6B99B7}" destId="{3B068FA2-96BB-4D21-AC1E-2404BCFDDF2C}" srcOrd="0" destOrd="0" presId="urn:microsoft.com/office/officeart/2016/7/layout/RepeatingBendingProcessNew"/>
    <dgm:cxn modelId="{099BD82B-3A83-42C9-8F1D-CB975454A7ED}" type="presParOf" srcId="{525F6E54-84B6-4D3A-98EA-8F9A3CA675AB}" destId="{B38E0D61-940D-4EC0-8305-167BE1BCE735}" srcOrd="8" destOrd="0" presId="urn:microsoft.com/office/officeart/2016/7/layout/RepeatingBendingProcessNew"/>
    <dgm:cxn modelId="{4288C367-A1E4-458E-B56D-3E605425FD5D}" type="presParOf" srcId="{525F6E54-84B6-4D3A-98EA-8F9A3CA675AB}" destId="{611C8FEC-7F98-4722-AE38-69BC5B49F08C}" srcOrd="9" destOrd="0" presId="urn:microsoft.com/office/officeart/2016/7/layout/RepeatingBendingProcessNew"/>
    <dgm:cxn modelId="{FF08D000-3578-422B-B223-BEFB1704853A}" type="presParOf" srcId="{611C8FEC-7F98-4722-AE38-69BC5B49F08C}" destId="{D7913D29-3F5D-4D09-933F-58E6DF4B0697}" srcOrd="0" destOrd="0" presId="urn:microsoft.com/office/officeart/2016/7/layout/RepeatingBendingProcessNew"/>
    <dgm:cxn modelId="{4BCB4527-6EB8-47CE-87E9-2EC5FBBE224E}" type="presParOf" srcId="{525F6E54-84B6-4D3A-98EA-8F9A3CA675AB}" destId="{EBE30A2D-FBD3-41CB-AF89-7B8C157123CE}"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1E20-3DAC-4A9A-B784-6A4A654DB2C8}" type="doc">
      <dgm:prSet loTypeId="urn:microsoft.com/office/officeart/2005/8/layout/matrix3" loCatId="matrix" qsTypeId="urn:microsoft.com/office/officeart/2005/8/quickstyle/simple2" qsCatId="simple" csTypeId="urn:microsoft.com/office/officeart/2005/8/colors/colorful5" csCatId="colorful" phldr="1"/>
      <dgm:spPr/>
      <dgm:t>
        <a:bodyPr/>
        <a:lstStyle/>
        <a:p>
          <a:endParaRPr lang="en-US"/>
        </a:p>
      </dgm:t>
    </dgm:pt>
    <dgm:pt modelId="{C56FDA85-8F9E-4CB2-AFF3-D3C8FD21068E}">
      <dgm:prSet/>
      <dgm:spPr/>
      <dgm:t>
        <a:bodyPr/>
        <a:lstStyle/>
        <a:p>
          <a:pPr algn="l"/>
          <a:r>
            <a:rPr lang="en-US" noProof="0" dirty="0"/>
            <a:t>- There are no items with extremely high rate of purchase. 2369 sold items of „white hanging heart t-light holder” is most of any item and equals 0.05% of all items sold.</a:t>
          </a:r>
        </a:p>
      </dgm:t>
    </dgm:pt>
    <dgm:pt modelId="{5DD8D7B4-F29C-43A6-A064-5E295FF736F8}" type="parTrans" cxnId="{28F4BF15-3888-4282-A6BA-F62157A880DD}">
      <dgm:prSet/>
      <dgm:spPr/>
      <dgm:t>
        <a:bodyPr/>
        <a:lstStyle/>
        <a:p>
          <a:endParaRPr lang="en-US"/>
        </a:p>
      </dgm:t>
    </dgm:pt>
    <dgm:pt modelId="{7BA1C67F-22EB-40CD-A4E0-E0746B164262}" type="sibTrans" cxnId="{28F4BF15-3888-4282-A6BA-F62157A880DD}">
      <dgm:prSet/>
      <dgm:spPr/>
      <dgm:t>
        <a:bodyPr/>
        <a:lstStyle/>
        <a:p>
          <a:endParaRPr lang="en-US"/>
        </a:p>
      </dgm:t>
    </dgm:pt>
    <dgm:pt modelId="{08FDA4DB-FDF0-4650-BD6F-FD6EC7358D81}">
      <dgm:prSet/>
      <dgm:spPr/>
      <dgm:t>
        <a:bodyPr/>
        <a:lstStyle/>
        <a:p>
          <a:pPr algn="l"/>
          <a:r>
            <a:rPr lang="en-US" noProof="0" dirty="0"/>
            <a:t>- Nexus could lower the costs of shipping, something that should be beneficial to both, the company and the customer.</a:t>
          </a:r>
        </a:p>
      </dgm:t>
    </dgm:pt>
    <dgm:pt modelId="{8DEEDEFE-D88F-4DC8-9DDE-DC916421D7BF}" type="parTrans" cxnId="{B2321A7B-4AD3-4B32-855D-7741170867AD}">
      <dgm:prSet/>
      <dgm:spPr/>
      <dgm:t>
        <a:bodyPr/>
        <a:lstStyle/>
        <a:p>
          <a:endParaRPr lang="en-US"/>
        </a:p>
      </dgm:t>
    </dgm:pt>
    <dgm:pt modelId="{16E7F5D5-A5E0-4772-9BF6-74DC1471ADA6}" type="sibTrans" cxnId="{B2321A7B-4AD3-4B32-855D-7741170867AD}">
      <dgm:prSet/>
      <dgm:spPr/>
      <dgm:t>
        <a:bodyPr/>
        <a:lstStyle/>
        <a:p>
          <a:endParaRPr lang="en-US"/>
        </a:p>
      </dgm:t>
    </dgm:pt>
    <dgm:pt modelId="{96D1B597-A20C-487C-A66A-36099588E947}">
      <dgm:prSet/>
      <dgm:spPr/>
      <dgm:t>
        <a:bodyPr/>
        <a:lstStyle/>
        <a:p>
          <a:pPr algn="l"/>
          <a:r>
            <a:rPr lang="en-US" noProof="0" dirty="0"/>
            <a:t>- Even though Nexus is worldwide online retail company, it still sells most of it’s products to European market, specifically Austria, Poland, France and the UK.</a:t>
          </a:r>
        </a:p>
      </dgm:t>
    </dgm:pt>
    <dgm:pt modelId="{CBBB958D-46E2-4239-8F6D-BFF60B271774}" type="parTrans" cxnId="{655209C0-B533-4EE1-8143-B9B5D3CB1578}">
      <dgm:prSet/>
      <dgm:spPr/>
      <dgm:t>
        <a:bodyPr/>
        <a:lstStyle/>
        <a:p>
          <a:endParaRPr lang="en-US"/>
        </a:p>
      </dgm:t>
    </dgm:pt>
    <dgm:pt modelId="{42A059E8-CBF6-4345-8CE2-8C1795D7ED58}" type="sibTrans" cxnId="{655209C0-B533-4EE1-8143-B9B5D3CB1578}">
      <dgm:prSet/>
      <dgm:spPr/>
      <dgm:t>
        <a:bodyPr/>
        <a:lstStyle/>
        <a:p>
          <a:endParaRPr lang="en-US"/>
        </a:p>
      </dgm:t>
    </dgm:pt>
    <dgm:pt modelId="{7F3B0C9B-30CA-49DC-A01F-0C811538A5E6}">
      <dgm:prSet/>
      <dgm:spPr/>
      <dgm:t>
        <a:bodyPr/>
        <a:lstStyle/>
        <a:p>
          <a:pPr algn="l"/>
          <a:r>
            <a:rPr lang="en-US" noProof="0" dirty="0"/>
            <a:t>- The indicators used in this analysis were correct ones and drove significant</a:t>
          </a:r>
          <a:r>
            <a:rPr lang="hr-HR" noProof="0" dirty="0"/>
            <a:t>, </a:t>
          </a:r>
          <a:r>
            <a:rPr lang="hr-HR" noProof="0" dirty="0" err="1"/>
            <a:t>relevant</a:t>
          </a:r>
          <a:r>
            <a:rPr lang="hr-HR" noProof="0" dirty="0"/>
            <a:t> </a:t>
          </a:r>
          <a:r>
            <a:rPr lang="en-US" noProof="0" dirty="0"/>
            <a:t>and meaningful results. The interpretation was easy and straightforward, and provided some high-end and easy-to-understand visuals.</a:t>
          </a:r>
        </a:p>
      </dgm:t>
    </dgm:pt>
    <dgm:pt modelId="{E9AC86AD-77B6-4FA7-A109-3811E876401C}" type="parTrans" cxnId="{48ADA4EF-536D-4481-B627-FAFEE1C13BB7}">
      <dgm:prSet/>
      <dgm:spPr/>
      <dgm:t>
        <a:bodyPr/>
        <a:lstStyle/>
        <a:p>
          <a:endParaRPr lang="en-US"/>
        </a:p>
      </dgm:t>
    </dgm:pt>
    <dgm:pt modelId="{DEEE04E9-8CBD-4087-A989-D982151C0044}" type="sibTrans" cxnId="{48ADA4EF-536D-4481-B627-FAFEE1C13BB7}">
      <dgm:prSet/>
      <dgm:spPr/>
      <dgm:t>
        <a:bodyPr/>
        <a:lstStyle/>
        <a:p>
          <a:endParaRPr lang="en-US"/>
        </a:p>
      </dgm:t>
    </dgm:pt>
    <dgm:pt modelId="{D4F437CB-77E1-4668-B693-13D6B8DBF043}" type="pres">
      <dgm:prSet presAssocID="{5E0A1E20-3DAC-4A9A-B784-6A4A654DB2C8}" presName="matrix" presStyleCnt="0">
        <dgm:presLayoutVars>
          <dgm:chMax val="1"/>
          <dgm:dir/>
          <dgm:resizeHandles val="exact"/>
        </dgm:presLayoutVars>
      </dgm:prSet>
      <dgm:spPr/>
    </dgm:pt>
    <dgm:pt modelId="{D0807A98-3584-43E6-84DC-43B17612A04F}" type="pres">
      <dgm:prSet presAssocID="{5E0A1E20-3DAC-4A9A-B784-6A4A654DB2C8}" presName="diamond" presStyleLbl="bgShp" presStyleIdx="0" presStyleCnt="1"/>
      <dgm:spPr/>
    </dgm:pt>
    <dgm:pt modelId="{98D60BDD-58F1-4A80-BB61-3CB53A9D67E2}" type="pres">
      <dgm:prSet presAssocID="{5E0A1E20-3DAC-4A9A-B784-6A4A654DB2C8}" presName="quad1" presStyleLbl="node1" presStyleIdx="0" presStyleCnt="4">
        <dgm:presLayoutVars>
          <dgm:chMax val="0"/>
          <dgm:chPref val="0"/>
          <dgm:bulletEnabled val="1"/>
        </dgm:presLayoutVars>
      </dgm:prSet>
      <dgm:spPr/>
    </dgm:pt>
    <dgm:pt modelId="{E566DB03-280F-4EF8-A1EA-916F19BB5A84}" type="pres">
      <dgm:prSet presAssocID="{5E0A1E20-3DAC-4A9A-B784-6A4A654DB2C8}" presName="quad2" presStyleLbl="node1" presStyleIdx="1" presStyleCnt="4">
        <dgm:presLayoutVars>
          <dgm:chMax val="0"/>
          <dgm:chPref val="0"/>
          <dgm:bulletEnabled val="1"/>
        </dgm:presLayoutVars>
      </dgm:prSet>
      <dgm:spPr/>
    </dgm:pt>
    <dgm:pt modelId="{B5A8C6B8-301E-4FBB-824F-66B069704388}" type="pres">
      <dgm:prSet presAssocID="{5E0A1E20-3DAC-4A9A-B784-6A4A654DB2C8}" presName="quad3" presStyleLbl="node1" presStyleIdx="2" presStyleCnt="4">
        <dgm:presLayoutVars>
          <dgm:chMax val="0"/>
          <dgm:chPref val="0"/>
          <dgm:bulletEnabled val="1"/>
        </dgm:presLayoutVars>
      </dgm:prSet>
      <dgm:spPr/>
    </dgm:pt>
    <dgm:pt modelId="{E30C1DED-31D1-44F1-AF63-C2FFD51E8F6C}" type="pres">
      <dgm:prSet presAssocID="{5E0A1E20-3DAC-4A9A-B784-6A4A654DB2C8}" presName="quad4" presStyleLbl="node1" presStyleIdx="3" presStyleCnt="4">
        <dgm:presLayoutVars>
          <dgm:chMax val="0"/>
          <dgm:chPref val="0"/>
          <dgm:bulletEnabled val="1"/>
        </dgm:presLayoutVars>
      </dgm:prSet>
      <dgm:spPr/>
    </dgm:pt>
  </dgm:ptLst>
  <dgm:cxnLst>
    <dgm:cxn modelId="{8F79C701-7CC2-43D8-9BFA-6E5CF0A1E8F2}" type="presOf" srcId="{7F3B0C9B-30CA-49DC-A01F-0C811538A5E6}" destId="{E30C1DED-31D1-44F1-AF63-C2FFD51E8F6C}" srcOrd="0" destOrd="0" presId="urn:microsoft.com/office/officeart/2005/8/layout/matrix3"/>
    <dgm:cxn modelId="{28F4BF15-3888-4282-A6BA-F62157A880DD}" srcId="{5E0A1E20-3DAC-4A9A-B784-6A4A654DB2C8}" destId="{C56FDA85-8F9E-4CB2-AFF3-D3C8FD21068E}" srcOrd="0" destOrd="0" parTransId="{5DD8D7B4-F29C-43A6-A064-5E295FF736F8}" sibTransId="{7BA1C67F-22EB-40CD-A4E0-E0746B164262}"/>
    <dgm:cxn modelId="{DCBA8733-1F19-4B8C-A6B7-32D647B8195E}" type="presOf" srcId="{96D1B597-A20C-487C-A66A-36099588E947}" destId="{B5A8C6B8-301E-4FBB-824F-66B069704388}" srcOrd="0" destOrd="0" presId="urn:microsoft.com/office/officeart/2005/8/layout/matrix3"/>
    <dgm:cxn modelId="{2A73B053-27D9-4FEA-AB85-4DD711F13706}" type="presOf" srcId="{08FDA4DB-FDF0-4650-BD6F-FD6EC7358D81}" destId="{E566DB03-280F-4EF8-A1EA-916F19BB5A84}" srcOrd="0" destOrd="0" presId="urn:microsoft.com/office/officeart/2005/8/layout/matrix3"/>
    <dgm:cxn modelId="{B2321A7B-4AD3-4B32-855D-7741170867AD}" srcId="{5E0A1E20-3DAC-4A9A-B784-6A4A654DB2C8}" destId="{08FDA4DB-FDF0-4650-BD6F-FD6EC7358D81}" srcOrd="1" destOrd="0" parTransId="{8DEEDEFE-D88F-4DC8-9DDE-DC916421D7BF}" sibTransId="{16E7F5D5-A5E0-4772-9BF6-74DC1471ADA6}"/>
    <dgm:cxn modelId="{1063839F-3603-414A-B881-8373976DE363}" type="presOf" srcId="{C56FDA85-8F9E-4CB2-AFF3-D3C8FD21068E}" destId="{98D60BDD-58F1-4A80-BB61-3CB53A9D67E2}" srcOrd="0" destOrd="0" presId="urn:microsoft.com/office/officeart/2005/8/layout/matrix3"/>
    <dgm:cxn modelId="{655209C0-B533-4EE1-8143-B9B5D3CB1578}" srcId="{5E0A1E20-3DAC-4A9A-B784-6A4A654DB2C8}" destId="{96D1B597-A20C-487C-A66A-36099588E947}" srcOrd="2" destOrd="0" parTransId="{CBBB958D-46E2-4239-8F6D-BFF60B271774}" sibTransId="{42A059E8-CBF6-4345-8CE2-8C1795D7ED58}"/>
    <dgm:cxn modelId="{A55035E7-3550-411F-A052-3B16FB9F307B}" type="presOf" srcId="{5E0A1E20-3DAC-4A9A-B784-6A4A654DB2C8}" destId="{D4F437CB-77E1-4668-B693-13D6B8DBF043}" srcOrd="0" destOrd="0" presId="urn:microsoft.com/office/officeart/2005/8/layout/matrix3"/>
    <dgm:cxn modelId="{48ADA4EF-536D-4481-B627-FAFEE1C13BB7}" srcId="{5E0A1E20-3DAC-4A9A-B784-6A4A654DB2C8}" destId="{7F3B0C9B-30CA-49DC-A01F-0C811538A5E6}" srcOrd="3" destOrd="0" parTransId="{E9AC86AD-77B6-4FA7-A109-3811E876401C}" sibTransId="{DEEE04E9-8CBD-4087-A989-D982151C0044}"/>
    <dgm:cxn modelId="{A6DA5AD4-7F2B-4F0E-8DB5-EE8E75A6CB88}" type="presParOf" srcId="{D4F437CB-77E1-4668-B693-13D6B8DBF043}" destId="{D0807A98-3584-43E6-84DC-43B17612A04F}" srcOrd="0" destOrd="0" presId="urn:microsoft.com/office/officeart/2005/8/layout/matrix3"/>
    <dgm:cxn modelId="{13D65881-FA77-41BF-A666-4E312FDEED24}" type="presParOf" srcId="{D4F437CB-77E1-4668-B693-13D6B8DBF043}" destId="{98D60BDD-58F1-4A80-BB61-3CB53A9D67E2}" srcOrd="1" destOrd="0" presId="urn:microsoft.com/office/officeart/2005/8/layout/matrix3"/>
    <dgm:cxn modelId="{3E70616E-8C2C-4722-B500-0BE4FCBB4782}" type="presParOf" srcId="{D4F437CB-77E1-4668-B693-13D6B8DBF043}" destId="{E566DB03-280F-4EF8-A1EA-916F19BB5A84}" srcOrd="2" destOrd="0" presId="urn:microsoft.com/office/officeart/2005/8/layout/matrix3"/>
    <dgm:cxn modelId="{07F6C23E-0206-414C-A570-2ADE70860386}" type="presParOf" srcId="{D4F437CB-77E1-4668-B693-13D6B8DBF043}" destId="{B5A8C6B8-301E-4FBB-824F-66B069704388}" srcOrd="3" destOrd="0" presId="urn:microsoft.com/office/officeart/2005/8/layout/matrix3"/>
    <dgm:cxn modelId="{C1E4C1D2-53F5-412E-80A9-B276630F9168}" type="presParOf" srcId="{D4F437CB-77E1-4668-B693-13D6B8DBF043}" destId="{E30C1DED-31D1-44F1-AF63-C2FFD51E8F6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1A4288-185C-4258-8942-8A9A9203EAA1}"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1141D4E-0AF9-43E0-8D13-7F43603A54C7}">
      <dgm:prSet/>
      <dgm:spPr/>
      <dgm:t>
        <a:bodyPr/>
        <a:lstStyle/>
        <a:p>
          <a:pPr>
            <a:lnSpc>
              <a:spcPct val="100000"/>
            </a:lnSpc>
          </a:pPr>
          <a:r>
            <a:rPr lang="en-US"/>
            <a:t>1. Create special offers of items frequently bought together (e.g. trees and Christmas garland stars and back door with key fob) which would be attractive to customers.</a:t>
          </a:r>
        </a:p>
      </dgm:t>
    </dgm:pt>
    <dgm:pt modelId="{7934371F-C58A-4FCE-9E59-C1CEF19AA76F}" type="parTrans" cxnId="{F6A2B2FA-DB29-4EA2-92CB-7D71700759CA}">
      <dgm:prSet/>
      <dgm:spPr/>
      <dgm:t>
        <a:bodyPr/>
        <a:lstStyle/>
        <a:p>
          <a:endParaRPr lang="en-US"/>
        </a:p>
      </dgm:t>
    </dgm:pt>
    <dgm:pt modelId="{66F81057-CBDE-4F11-A9F6-E2713FBB1FBF}" type="sibTrans" cxnId="{F6A2B2FA-DB29-4EA2-92CB-7D71700759CA}">
      <dgm:prSet/>
      <dgm:spPr/>
      <dgm:t>
        <a:bodyPr/>
        <a:lstStyle/>
        <a:p>
          <a:endParaRPr lang="en-US"/>
        </a:p>
      </dgm:t>
    </dgm:pt>
    <dgm:pt modelId="{1110BE58-69DC-420C-ACE8-C7F9DBBE20D7}">
      <dgm:prSet/>
      <dgm:spPr/>
      <dgm:t>
        <a:bodyPr/>
        <a:lstStyle/>
        <a:p>
          <a:pPr>
            <a:lnSpc>
              <a:spcPct val="100000"/>
            </a:lnSpc>
          </a:pPr>
          <a:r>
            <a:rPr lang="en-US" dirty="0"/>
            <a:t>2. Use yearly data that showed higher sales during holidays to adjust marketing strategies. By that we mean accessing customers with special offers, giveaways and seasonal items.</a:t>
          </a:r>
        </a:p>
      </dgm:t>
    </dgm:pt>
    <dgm:pt modelId="{D5E4FB7F-E34E-4C8E-A9BB-2CE68A2013FC}" type="parTrans" cxnId="{101E7784-94EB-4E78-B254-5D51ED13F196}">
      <dgm:prSet/>
      <dgm:spPr/>
      <dgm:t>
        <a:bodyPr/>
        <a:lstStyle/>
        <a:p>
          <a:endParaRPr lang="en-US"/>
        </a:p>
      </dgm:t>
    </dgm:pt>
    <dgm:pt modelId="{01F93CB1-185D-488E-A202-477BF1A7A584}" type="sibTrans" cxnId="{101E7784-94EB-4E78-B254-5D51ED13F196}">
      <dgm:prSet/>
      <dgm:spPr/>
      <dgm:t>
        <a:bodyPr/>
        <a:lstStyle/>
        <a:p>
          <a:endParaRPr lang="en-US"/>
        </a:p>
      </dgm:t>
    </dgm:pt>
    <dgm:pt modelId="{E2D83E0C-8947-46FB-9AF3-E86139AA2D65}">
      <dgm:prSet/>
      <dgm:spPr/>
      <dgm:t>
        <a:bodyPr/>
        <a:lstStyle/>
        <a:p>
          <a:pPr>
            <a:lnSpc>
              <a:spcPct val="100000"/>
            </a:lnSpc>
          </a:pPr>
          <a:r>
            <a:rPr lang="en-US" dirty="0"/>
            <a:t>3. Improve sales in </a:t>
          </a:r>
          <a:r>
            <a:rPr lang="hr-HR" dirty="0" err="1"/>
            <a:t>big</a:t>
          </a:r>
          <a:r>
            <a:rPr lang="hr-HR" dirty="0"/>
            <a:t> market </a:t>
          </a:r>
          <a:r>
            <a:rPr lang="en-US" dirty="0"/>
            <a:t>countries. Big markets such as Spain, Germany and Italy hold big potential and company must adjust marketing strategies to attract more customers from this area. Also we recommend to spread customer base on Eastern Europe. More data and analyses are to better understand socio-demographic segmentation of customers.</a:t>
          </a:r>
        </a:p>
      </dgm:t>
    </dgm:pt>
    <dgm:pt modelId="{0A383FB8-F156-4CC7-B9B9-D7FA1DB5E664}" type="parTrans" cxnId="{8F1FAA73-36F0-4CCA-BB49-56DA5FC7E3D6}">
      <dgm:prSet/>
      <dgm:spPr/>
      <dgm:t>
        <a:bodyPr/>
        <a:lstStyle/>
        <a:p>
          <a:endParaRPr lang="en-US"/>
        </a:p>
      </dgm:t>
    </dgm:pt>
    <dgm:pt modelId="{4A143A49-69DF-41BB-B4F8-249CCF8C8722}" type="sibTrans" cxnId="{8F1FAA73-36F0-4CCA-BB49-56DA5FC7E3D6}">
      <dgm:prSet/>
      <dgm:spPr/>
      <dgm:t>
        <a:bodyPr/>
        <a:lstStyle/>
        <a:p>
          <a:endParaRPr lang="en-US"/>
        </a:p>
      </dgm:t>
    </dgm:pt>
    <dgm:pt modelId="{313804E7-6237-45E4-8F97-D633404E8A19}" type="pres">
      <dgm:prSet presAssocID="{021A4288-185C-4258-8942-8A9A9203EAA1}" presName="root" presStyleCnt="0">
        <dgm:presLayoutVars>
          <dgm:dir/>
          <dgm:resizeHandles val="exact"/>
        </dgm:presLayoutVars>
      </dgm:prSet>
      <dgm:spPr/>
    </dgm:pt>
    <dgm:pt modelId="{18C90B32-26A1-47DD-A16A-38D53E8FED89}" type="pres">
      <dgm:prSet presAssocID="{F1141D4E-0AF9-43E0-8D13-7F43603A54C7}" presName="compNode" presStyleCnt="0"/>
      <dgm:spPr/>
    </dgm:pt>
    <dgm:pt modelId="{D845825A-940D-46C1-ABE4-2841CCD176D8}" type="pres">
      <dgm:prSet presAssocID="{F1141D4E-0AF9-43E0-8D13-7F43603A54C7}" presName="bgRect" presStyleLbl="bgShp" presStyleIdx="0" presStyleCnt="3"/>
      <dgm:spPr/>
    </dgm:pt>
    <dgm:pt modelId="{682D47D3-F8FB-49A6-A087-C5C2C948BF5D}" type="pres">
      <dgm:prSet presAssocID="{F1141D4E-0AF9-43E0-8D13-7F43603A54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41BC9C6-226C-431D-8882-9918D374556A}" type="pres">
      <dgm:prSet presAssocID="{F1141D4E-0AF9-43E0-8D13-7F43603A54C7}" presName="spaceRect" presStyleCnt="0"/>
      <dgm:spPr/>
    </dgm:pt>
    <dgm:pt modelId="{64972513-3329-499B-B87F-3F533F36B082}" type="pres">
      <dgm:prSet presAssocID="{F1141D4E-0AF9-43E0-8D13-7F43603A54C7}" presName="parTx" presStyleLbl="revTx" presStyleIdx="0" presStyleCnt="3">
        <dgm:presLayoutVars>
          <dgm:chMax val="0"/>
          <dgm:chPref val="0"/>
        </dgm:presLayoutVars>
      </dgm:prSet>
      <dgm:spPr/>
    </dgm:pt>
    <dgm:pt modelId="{C7FBAE02-568E-4B5C-9667-906BBB6D858A}" type="pres">
      <dgm:prSet presAssocID="{66F81057-CBDE-4F11-A9F6-E2713FBB1FBF}" presName="sibTrans" presStyleCnt="0"/>
      <dgm:spPr/>
    </dgm:pt>
    <dgm:pt modelId="{F710C7F6-8A1E-4292-B28C-AF72D33F2B5F}" type="pres">
      <dgm:prSet presAssocID="{1110BE58-69DC-420C-ACE8-C7F9DBBE20D7}" presName="compNode" presStyleCnt="0"/>
      <dgm:spPr/>
    </dgm:pt>
    <dgm:pt modelId="{DEE61136-E4F7-4B11-8B90-AA0AAFD2175E}" type="pres">
      <dgm:prSet presAssocID="{1110BE58-69DC-420C-ACE8-C7F9DBBE20D7}" presName="bgRect" presStyleLbl="bgShp" presStyleIdx="1" presStyleCnt="3"/>
      <dgm:spPr/>
    </dgm:pt>
    <dgm:pt modelId="{C8486787-DAD8-4813-9931-FB301497CA08}" type="pres">
      <dgm:prSet presAssocID="{1110BE58-69DC-420C-ACE8-C7F9DBBE20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50266F2-9382-489E-8490-6AB78A7FFBF3}" type="pres">
      <dgm:prSet presAssocID="{1110BE58-69DC-420C-ACE8-C7F9DBBE20D7}" presName="spaceRect" presStyleCnt="0"/>
      <dgm:spPr/>
    </dgm:pt>
    <dgm:pt modelId="{078A15A8-7207-432A-BF23-530A916C47C5}" type="pres">
      <dgm:prSet presAssocID="{1110BE58-69DC-420C-ACE8-C7F9DBBE20D7}" presName="parTx" presStyleLbl="revTx" presStyleIdx="1" presStyleCnt="3">
        <dgm:presLayoutVars>
          <dgm:chMax val="0"/>
          <dgm:chPref val="0"/>
        </dgm:presLayoutVars>
      </dgm:prSet>
      <dgm:spPr/>
    </dgm:pt>
    <dgm:pt modelId="{0CCDB0ED-AFCA-486E-936C-591BD760EF63}" type="pres">
      <dgm:prSet presAssocID="{01F93CB1-185D-488E-A202-477BF1A7A584}" presName="sibTrans" presStyleCnt="0"/>
      <dgm:spPr/>
    </dgm:pt>
    <dgm:pt modelId="{9628E6F3-2B38-47F8-B21A-9A81EB654C43}" type="pres">
      <dgm:prSet presAssocID="{E2D83E0C-8947-46FB-9AF3-E86139AA2D65}" presName="compNode" presStyleCnt="0"/>
      <dgm:spPr/>
    </dgm:pt>
    <dgm:pt modelId="{8B285957-E078-41BE-8DA0-340D6B4A35B2}" type="pres">
      <dgm:prSet presAssocID="{E2D83E0C-8947-46FB-9AF3-E86139AA2D65}" presName="bgRect" presStyleLbl="bgShp" presStyleIdx="2" presStyleCnt="3"/>
      <dgm:spPr/>
    </dgm:pt>
    <dgm:pt modelId="{CB271652-D607-4BC5-933A-E6308682BD56}" type="pres">
      <dgm:prSet presAssocID="{E2D83E0C-8947-46FB-9AF3-E86139AA2D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E30C1C6D-6118-4508-8CCC-256D2D62096B}" type="pres">
      <dgm:prSet presAssocID="{E2D83E0C-8947-46FB-9AF3-E86139AA2D65}" presName="spaceRect" presStyleCnt="0"/>
      <dgm:spPr/>
    </dgm:pt>
    <dgm:pt modelId="{3163016A-0994-4A7A-9930-BFCD080233D3}" type="pres">
      <dgm:prSet presAssocID="{E2D83E0C-8947-46FB-9AF3-E86139AA2D65}" presName="parTx" presStyleLbl="revTx" presStyleIdx="2" presStyleCnt="3">
        <dgm:presLayoutVars>
          <dgm:chMax val="0"/>
          <dgm:chPref val="0"/>
        </dgm:presLayoutVars>
      </dgm:prSet>
      <dgm:spPr/>
    </dgm:pt>
  </dgm:ptLst>
  <dgm:cxnLst>
    <dgm:cxn modelId="{279C1334-DC2C-46F2-8FAC-CC90256CDEE7}" type="presOf" srcId="{1110BE58-69DC-420C-ACE8-C7F9DBBE20D7}" destId="{078A15A8-7207-432A-BF23-530A916C47C5}" srcOrd="0" destOrd="0" presId="urn:microsoft.com/office/officeart/2018/2/layout/IconVerticalSolidList"/>
    <dgm:cxn modelId="{AFA82A63-1C8C-4617-8308-F537366ACCAA}" type="presOf" srcId="{021A4288-185C-4258-8942-8A9A9203EAA1}" destId="{313804E7-6237-45E4-8F97-D633404E8A19}" srcOrd="0" destOrd="0" presId="urn:microsoft.com/office/officeart/2018/2/layout/IconVerticalSolidList"/>
    <dgm:cxn modelId="{8F1FAA73-36F0-4CCA-BB49-56DA5FC7E3D6}" srcId="{021A4288-185C-4258-8942-8A9A9203EAA1}" destId="{E2D83E0C-8947-46FB-9AF3-E86139AA2D65}" srcOrd="2" destOrd="0" parTransId="{0A383FB8-F156-4CC7-B9B9-D7FA1DB5E664}" sibTransId="{4A143A49-69DF-41BB-B4F8-249CCF8C8722}"/>
    <dgm:cxn modelId="{101E7784-94EB-4E78-B254-5D51ED13F196}" srcId="{021A4288-185C-4258-8942-8A9A9203EAA1}" destId="{1110BE58-69DC-420C-ACE8-C7F9DBBE20D7}" srcOrd="1" destOrd="0" parTransId="{D5E4FB7F-E34E-4C8E-A9BB-2CE68A2013FC}" sibTransId="{01F93CB1-185D-488E-A202-477BF1A7A584}"/>
    <dgm:cxn modelId="{E561258F-67E1-4EA3-AB5D-57E381C03A76}" type="presOf" srcId="{E2D83E0C-8947-46FB-9AF3-E86139AA2D65}" destId="{3163016A-0994-4A7A-9930-BFCD080233D3}" srcOrd="0" destOrd="0" presId="urn:microsoft.com/office/officeart/2018/2/layout/IconVerticalSolidList"/>
    <dgm:cxn modelId="{5A5DCAD1-5FD9-4260-A264-8335D0A5569D}" type="presOf" srcId="{F1141D4E-0AF9-43E0-8D13-7F43603A54C7}" destId="{64972513-3329-499B-B87F-3F533F36B082}" srcOrd="0" destOrd="0" presId="urn:microsoft.com/office/officeart/2018/2/layout/IconVerticalSolidList"/>
    <dgm:cxn modelId="{F6A2B2FA-DB29-4EA2-92CB-7D71700759CA}" srcId="{021A4288-185C-4258-8942-8A9A9203EAA1}" destId="{F1141D4E-0AF9-43E0-8D13-7F43603A54C7}" srcOrd="0" destOrd="0" parTransId="{7934371F-C58A-4FCE-9E59-C1CEF19AA76F}" sibTransId="{66F81057-CBDE-4F11-A9F6-E2713FBB1FBF}"/>
    <dgm:cxn modelId="{EF2D8A6D-8230-4EF3-8E37-344A358CA752}" type="presParOf" srcId="{313804E7-6237-45E4-8F97-D633404E8A19}" destId="{18C90B32-26A1-47DD-A16A-38D53E8FED89}" srcOrd="0" destOrd="0" presId="urn:microsoft.com/office/officeart/2018/2/layout/IconVerticalSolidList"/>
    <dgm:cxn modelId="{6761BCBC-0D8F-4EFD-9DE2-045049F13B41}" type="presParOf" srcId="{18C90B32-26A1-47DD-A16A-38D53E8FED89}" destId="{D845825A-940D-46C1-ABE4-2841CCD176D8}" srcOrd="0" destOrd="0" presId="urn:microsoft.com/office/officeart/2018/2/layout/IconVerticalSolidList"/>
    <dgm:cxn modelId="{6F9A81BF-61A8-4782-84F3-61ECBA765949}" type="presParOf" srcId="{18C90B32-26A1-47DD-A16A-38D53E8FED89}" destId="{682D47D3-F8FB-49A6-A087-C5C2C948BF5D}" srcOrd="1" destOrd="0" presId="urn:microsoft.com/office/officeart/2018/2/layout/IconVerticalSolidList"/>
    <dgm:cxn modelId="{F8882E1F-7A86-4DBA-9130-0A79F0281ACF}" type="presParOf" srcId="{18C90B32-26A1-47DD-A16A-38D53E8FED89}" destId="{E41BC9C6-226C-431D-8882-9918D374556A}" srcOrd="2" destOrd="0" presId="urn:microsoft.com/office/officeart/2018/2/layout/IconVerticalSolidList"/>
    <dgm:cxn modelId="{CB90F9C2-A6C3-41D8-8954-9549C5B6BB0B}" type="presParOf" srcId="{18C90B32-26A1-47DD-A16A-38D53E8FED89}" destId="{64972513-3329-499B-B87F-3F533F36B082}" srcOrd="3" destOrd="0" presId="urn:microsoft.com/office/officeart/2018/2/layout/IconVerticalSolidList"/>
    <dgm:cxn modelId="{D5D9CED1-F4BF-4B09-A64A-54A0583851B0}" type="presParOf" srcId="{313804E7-6237-45E4-8F97-D633404E8A19}" destId="{C7FBAE02-568E-4B5C-9667-906BBB6D858A}" srcOrd="1" destOrd="0" presId="urn:microsoft.com/office/officeart/2018/2/layout/IconVerticalSolidList"/>
    <dgm:cxn modelId="{B18C7B18-AB4F-496B-AC8B-4EB91C245B25}" type="presParOf" srcId="{313804E7-6237-45E4-8F97-D633404E8A19}" destId="{F710C7F6-8A1E-4292-B28C-AF72D33F2B5F}" srcOrd="2" destOrd="0" presId="urn:microsoft.com/office/officeart/2018/2/layout/IconVerticalSolidList"/>
    <dgm:cxn modelId="{214CEC0F-E7EA-4D30-8694-9B6837837E64}" type="presParOf" srcId="{F710C7F6-8A1E-4292-B28C-AF72D33F2B5F}" destId="{DEE61136-E4F7-4B11-8B90-AA0AAFD2175E}" srcOrd="0" destOrd="0" presId="urn:microsoft.com/office/officeart/2018/2/layout/IconVerticalSolidList"/>
    <dgm:cxn modelId="{3785DF01-E64F-4843-9B41-58F1DA0957A2}" type="presParOf" srcId="{F710C7F6-8A1E-4292-B28C-AF72D33F2B5F}" destId="{C8486787-DAD8-4813-9931-FB301497CA08}" srcOrd="1" destOrd="0" presId="urn:microsoft.com/office/officeart/2018/2/layout/IconVerticalSolidList"/>
    <dgm:cxn modelId="{3FBA0CDD-2BDE-4BAB-B0AA-6F72E98D69EE}" type="presParOf" srcId="{F710C7F6-8A1E-4292-B28C-AF72D33F2B5F}" destId="{C50266F2-9382-489E-8490-6AB78A7FFBF3}" srcOrd="2" destOrd="0" presId="urn:microsoft.com/office/officeart/2018/2/layout/IconVerticalSolidList"/>
    <dgm:cxn modelId="{A7D5ECE5-21C2-4275-BE60-3E1F34EC96CD}" type="presParOf" srcId="{F710C7F6-8A1E-4292-B28C-AF72D33F2B5F}" destId="{078A15A8-7207-432A-BF23-530A916C47C5}" srcOrd="3" destOrd="0" presId="urn:microsoft.com/office/officeart/2018/2/layout/IconVerticalSolidList"/>
    <dgm:cxn modelId="{3254B648-1544-4F14-9DC8-A7CFB6D1F1E1}" type="presParOf" srcId="{313804E7-6237-45E4-8F97-D633404E8A19}" destId="{0CCDB0ED-AFCA-486E-936C-591BD760EF63}" srcOrd="3" destOrd="0" presId="urn:microsoft.com/office/officeart/2018/2/layout/IconVerticalSolidList"/>
    <dgm:cxn modelId="{A290CB7B-1632-46BB-83F8-7C5B287611B2}" type="presParOf" srcId="{313804E7-6237-45E4-8F97-D633404E8A19}" destId="{9628E6F3-2B38-47F8-B21A-9A81EB654C43}" srcOrd="4" destOrd="0" presId="urn:microsoft.com/office/officeart/2018/2/layout/IconVerticalSolidList"/>
    <dgm:cxn modelId="{58F218B5-B9EF-479D-8AED-70F06C902F76}" type="presParOf" srcId="{9628E6F3-2B38-47F8-B21A-9A81EB654C43}" destId="{8B285957-E078-41BE-8DA0-340D6B4A35B2}" srcOrd="0" destOrd="0" presId="urn:microsoft.com/office/officeart/2018/2/layout/IconVerticalSolidList"/>
    <dgm:cxn modelId="{92147225-EDFF-41F2-BCCE-93E9621132E7}" type="presParOf" srcId="{9628E6F3-2B38-47F8-B21A-9A81EB654C43}" destId="{CB271652-D607-4BC5-933A-E6308682BD56}" srcOrd="1" destOrd="0" presId="urn:microsoft.com/office/officeart/2018/2/layout/IconVerticalSolidList"/>
    <dgm:cxn modelId="{5B5E511E-FBDF-419D-9DD6-A1CD80D25229}" type="presParOf" srcId="{9628E6F3-2B38-47F8-B21A-9A81EB654C43}" destId="{E30C1C6D-6118-4508-8CCC-256D2D62096B}" srcOrd="2" destOrd="0" presId="urn:microsoft.com/office/officeart/2018/2/layout/IconVerticalSolidList"/>
    <dgm:cxn modelId="{34BD2AF1-F75B-4724-9F0A-4128FA042D63}" type="presParOf" srcId="{9628E6F3-2B38-47F8-B21A-9A81EB654C43}" destId="{3163016A-0994-4A7A-9930-BFCD080233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21C58-4515-40D9-A20D-B5EECC81D768}">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02916-11CB-4C65-8D24-FBF1DF3FD560}">
      <dsp:nvSpPr>
        <dsp:cNvPr id="0" name=""/>
        <dsp:cNvSpPr/>
      </dsp:nvSpPr>
      <dsp:spPr>
        <a:xfrm>
          <a:off x="0" y="689"/>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noProof="0" dirty="0"/>
            <a:t>Nexus is a UK-based and registered non-store online retail. The company mainly sells unique all-occasion gifts.</a:t>
          </a:r>
        </a:p>
      </dsp:txBody>
      <dsp:txXfrm>
        <a:off x="0" y="689"/>
        <a:ext cx="6797675" cy="1129706"/>
      </dsp:txXfrm>
    </dsp:sp>
    <dsp:sp modelId="{3D3026C8-B3C9-451C-9140-779BFA697AA7}">
      <dsp:nvSpPr>
        <dsp:cNvPr id="0" name=""/>
        <dsp:cNvSpPr/>
      </dsp:nvSpPr>
      <dsp:spPr>
        <a:xfrm>
          <a:off x="0" y="1130396"/>
          <a:ext cx="6797675" cy="0"/>
        </a:xfrm>
        <a:prstGeom prst="line">
          <a:avLst/>
        </a:prstGeom>
        <a:solidFill>
          <a:schemeClr val="accent2">
            <a:hueOff val="-332956"/>
            <a:satOff val="-147"/>
            <a:lumOff val="392"/>
            <a:alphaOff val="0"/>
          </a:schemeClr>
        </a:solidFill>
        <a:ln w="15875" cap="flat" cmpd="sng" algn="ctr">
          <a:solidFill>
            <a:schemeClr val="accent2">
              <a:hueOff val="-332956"/>
              <a:satOff val="-147"/>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E75B2-8F40-44F3-BDD2-71061BD57C33}">
      <dsp:nvSpPr>
        <dsp:cNvPr id="0" name=""/>
        <dsp:cNvSpPr/>
      </dsp:nvSpPr>
      <dsp:spPr>
        <a:xfrm>
          <a:off x="0" y="1130396"/>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noProof="0" dirty="0"/>
            <a:t>The management of company is not satisfied with current amount of sales and believe they can improve them by using analytics approach</a:t>
          </a:r>
          <a:r>
            <a:rPr lang="hr-HR" sz="2200" kern="1200" noProof="0" dirty="0"/>
            <a:t>.</a:t>
          </a:r>
          <a:endParaRPr lang="en-US" sz="2200" kern="1200" noProof="0" dirty="0"/>
        </a:p>
      </dsp:txBody>
      <dsp:txXfrm>
        <a:off x="0" y="1130396"/>
        <a:ext cx="6797675" cy="1129706"/>
      </dsp:txXfrm>
    </dsp:sp>
    <dsp:sp modelId="{CF3FEE39-126A-4D8C-B4F0-EDE54ACE546A}">
      <dsp:nvSpPr>
        <dsp:cNvPr id="0" name=""/>
        <dsp:cNvSpPr/>
      </dsp:nvSpPr>
      <dsp:spPr>
        <a:xfrm>
          <a:off x="0" y="2260102"/>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D786EC-5A2A-44C3-ACD2-B58A79ECC2B2}">
      <dsp:nvSpPr>
        <dsp:cNvPr id="0" name=""/>
        <dsp:cNvSpPr/>
      </dsp:nvSpPr>
      <dsp:spPr>
        <a:xfrm>
          <a:off x="0" y="2260102"/>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noProof="0" dirty="0"/>
            <a:t>The company wants to improve it’s sales and earning</a:t>
          </a:r>
          <a:r>
            <a:rPr lang="hr-HR" sz="2200" kern="1200" noProof="0" dirty="0"/>
            <a:t>s</a:t>
          </a:r>
          <a:r>
            <a:rPr lang="en-US" sz="2200" kern="1200" noProof="0" dirty="0"/>
            <a:t> by introducing recommender system that will group similar items together.</a:t>
          </a:r>
        </a:p>
      </dsp:txBody>
      <dsp:txXfrm>
        <a:off x="0" y="2260102"/>
        <a:ext cx="6797675" cy="1129706"/>
      </dsp:txXfrm>
    </dsp:sp>
    <dsp:sp modelId="{D56D223A-FADF-402E-A1FD-42D1A7262D79}">
      <dsp:nvSpPr>
        <dsp:cNvPr id="0" name=""/>
        <dsp:cNvSpPr/>
      </dsp:nvSpPr>
      <dsp:spPr>
        <a:xfrm>
          <a:off x="0" y="3389809"/>
          <a:ext cx="6797675" cy="0"/>
        </a:xfrm>
        <a:prstGeom prst="line">
          <a:avLst/>
        </a:prstGeom>
        <a:solidFill>
          <a:schemeClr val="accent2">
            <a:hueOff val="-998868"/>
            <a:satOff val="-440"/>
            <a:lumOff val="1177"/>
            <a:alphaOff val="0"/>
          </a:schemeClr>
        </a:solidFill>
        <a:ln w="15875" cap="flat" cmpd="sng" algn="ctr">
          <a:solidFill>
            <a:schemeClr val="accent2">
              <a:hueOff val="-998868"/>
              <a:satOff val="-440"/>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2EDB4-8117-4865-8606-DFE38ECBC338}">
      <dsp:nvSpPr>
        <dsp:cNvPr id="0" name=""/>
        <dsp:cNvSpPr/>
      </dsp:nvSpPr>
      <dsp:spPr>
        <a:xfrm>
          <a:off x="0" y="3389809"/>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noProof="0" dirty="0"/>
            <a:t>By introducing </a:t>
          </a:r>
          <a:r>
            <a:rPr lang="hr-HR" sz="2200" kern="1200" noProof="0" dirty="0" err="1"/>
            <a:t>the</a:t>
          </a:r>
          <a:r>
            <a:rPr lang="en-US" sz="2200" kern="1200" noProof="0" dirty="0"/>
            <a:t> system, Nexus wants to gain much needed competitive advantage</a:t>
          </a:r>
          <a:r>
            <a:rPr lang="hr-HR" sz="2200" kern="1200" noProof="0" dirty="0"/>
            <a:t>.</a:t>
          </a:r>
          <a:endParaRPr lang="en-US" sz="2200" kern="1200" noProof="0" dirty="0"/>
        </a:p>
      </dsp:txBody>
      <dsp:txXfrm>
        <a:off x="0" y="3389809"/>
        <a:ext cx="6797675" cy="1129706"/>
      </dsp:txXfrm>
    </dsp:sp>
    <dsp:sp modelId="{F21BA0C3-6B66-4B5A-888B-33F8D38738C9}">
      <dsp:nvSpPr>
        <dsp:cNvPr id="0" name=""/>
        <dsp:cNvSpPr/>
      </dsp:nvSpPr>
      <dsp:spPr>
        <a:xfrm>
          <a:off x="0" y="4519515"/>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66714-FE79-4221-BDF7-A743E7365563}">
      <dsp:nvSpPr>
        <dsp:cNvPr id="0" name=""/>
        <dsp:cNvSpPr/>
      </dsp:nvSpPr>
      <dsp:spPr>
        <a:xfrm>
          <a:off x="0" y="4519515"/>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noProof="0" dirty="0"/>
            <a:t>At average, if online retail company successfully implements market-basket-based recommender systems, sales improve about 15%, with ROI at average of 112%</a:t>
          </a:r>
          <a:r>
            <a:rPr lang="hr-HR" sz="2200" kern="1200" noProof="0" dirty="0"/>
            <a:t>.</a:t>
          </a:r>
          <a:endParaRPr lang="en-US" sz="2200" kern="1200" noProof="0" dirty="0"/>
        </a:p>
      </dsp:txBody>
      <dsp:txXfrm>
        <a:off x="0" y="4519515"/>
        <a:ext cx="6797675" cy="1129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3B298-19AB-4190-9CF0-D7C5E10F4F46}">
      <dsp:nvSpPr>
        <dsp:cNvPr id="0" name=""/>
        <dsp:cNvSpPr/>
      </dsp:nvSpPr>
      <dsp:spPr>
        <a:xfrm>
          <a:off x="3096826" y="749802"/>
          <a:ext cx="577662" cy="91440"/>
        </a:xfrm>
        <a:custGeom>
          <a:avLst/>
          <a:gdLst/>
          <a:ahLst/>
          <a:cxnLst/>
          <a:rect l="0" t="0" r="0" b="0"/>
          <a:pathLst>
            <a:path>
              <a:moveTo>
                <a:pt x="0" y="45720"/>
              </a:moveTo>
              <a:lnTo>
                <a:pt x="57766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70451" y="792478"/>
        <a:ext cx="30413" cy="6088"/>
      </dsp:txXfrm>
    </dsp:sp>
    <dsp:sp modelId="{AC6B82EF-BB96-4F1E-A489-A106A6ACEA28}">
      <dsp:nvSpPr>
        <dsp:cNvPr id="0" name=""/>
        <dsp:cNvSpPr/>
      </dsp:nvSpPr>
      <dsp:spPr>
        <a:xfrm>
          <a:off x="454006" y="2136"/>
          <a:ext cx="2644620" cy="15867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noProof="0" dirty="0"/>
            <a:t>GETTING DATA</a:t>
          </a:r>
        </a:p>
        <a:p>
          <a:pPr marL="0" lvl="0" indent="0" algn="l" defTabSz="533400">
            <a:lnSpc>
              <a:spcPct val="90000"/>
            </a:lnSpc>
            <a:spcBef>
              <a:spcPct val="0"/>
            </a:spcBef>
            <a:spcAft>
              <a:spcPct val="35000"/>
            </a:spcAft>
            <a:buNone/>
          </a:pPr>
          <a:r>
            <a:rPr lang="en-US" sz="1200" kern="1200" noProof="0" dirty="0"/>
            <a:t>Data is available at : </a:t>
          </a:r>
          <a:r>
            <a:rPr lang="en-US" sz="1200" kern="1200" noProof="0" dirty="0">
              <a:solidFill>
                <a:srgbClr val="FFFF00"/>
              </a:solidFill>
              <a:hlinkClick xmlns:r="http://schemas.openxmlformats.org/officeDocument/2006/relationships" r:id="rId1">
                <a:extLst>
                  <a:ext uri="{A12FA001-AC4F-418D-AE19-62706E023703}">
                    <ahyp:hlinkClr xmlns:ahyp="http://schemas.microsoft.com/office/drawing/2018/hyperlinkcolor" val="tx"/>
                  </a:ext>
                </a:extLst>
              </a:hlinkClick>
            </a:rPr>
            <a:t>UCI Machine Learning Repository</a:t>
          </a:r>
          <a:endParaRPr lang="en-US" sz="1200" kern="1200" noProof="0" dirty="0">
            <a:solidFill>
              <a:srgbClr val="FFFF00"/>
            </a:solidFill>
          </a:endParaRPr>
        </a:p>
      </dsp:txBody>
      <dsp:txXfrm>
        <a:off x="454006" y="2136"/>
        <a:ext cx="2644620" cy="1586772"/>
      </dsp:txXfrm>
    </dsp:sp>
    <dsp:sp modelId="{370BBB3A-DF00-43C9-ADF7-FF43866A19B4}">
      <dsp:nvSpPr>
        <dsp:cNvPr id="0" name=""/>
        <dsp:cNvSpPr/>
      </dsp:nvSpPr>
      <dsp:spPr>
        <a:xfrm>
          <a:off x="6349710" y="749802"/>
          <a:ext cx="577662" cy="91440"/>
        </a:xfrm>
        <a:custGeom>
          <a:avLst/>
          <a:gdLst/>
          <a:ahLst/>
          <a:cxnLst/>
          <a:rect l="0" t="0" r="0" b="0"/>
          <a:pathLst>
            <a:path>
              <a:moveTo>
                <a:pt x="0" y="45720"/>
              </a:moveTo>
              <a:lnTo>
                <a:pt x="57766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3335" y="792478"/>
        <a:ext cx="30413" cy="6088"/>
      </dsp:txXfrm>
    </dsp:sp>
    <dsp:sp modelId="{9BF4271D-A925-4BA3-B379-38ABD3ABEAC9}">
      <dsp:nvSpPr>
        <dsp:cNvPr id="0" name=""/>
        <dsp:cNvSpPr/>
      </dsp:nvSpPr>
      <dsp:spPr>
        <a:xfrm>
          <a:off x="3706889" y="2136"/>
          <a:ext cx="2644620" cy="158677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rPr>
            <a:t>RAW VARIABLES:</a:t>
          </a:r>
        </a:p>
        <a:p>
          <a:pPr marL="0" lvl="0" indent="0" algn="l" defTabSz="533400">
            <a:lnSpc>
              <a:spcPct val="90000"/>
            </a:lnSpc>
            <a:spcBef>
              <a:spcPct val="0"/>
            </a:spcBef>
            <a:spcAft>
              <a:spcPct val="35000"/>
            </a:spcAft>
            <a:buNone/>
          </a:pPr>
          <a:r>
            <a:rPr lang="en-US" sz="600" u="sng" kern="1200" noProof="0" dirty="0" err="1">
              <a:solidFill>
                <a:schemeClr val="tx1">
                  <a:lumMod val="75000"/>
                  <a:lumOff val="25000"/>
                </a:schemeClr>
              </a:solidFill>
            </a:rPr>
            <a:t>InvoiceNo</a:t>
          </a:r>
          <a:r>
            <a:rPr lang="en-US" sz="600" kern="1200" noProof="0" dirty="0">
              <a:solidFill>
                <a:schemeClr val="tx1">
                  <a:lumMod val="75000"/>
                  <a:lumOff val="25000"/>
                </a:schemeClr>
              </a:solidFill>
            </a:rPr>
            <a:t>: Invoice number. Nominal, a 6-digit integral number uniquely assigned to each transaction. If this code starts with letter 'c', it indicates a cancellation.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StockCode</a:t>
          </a:r>
          <a:r>
            <a:rPr lang="en-US" sz="600" kern="1200" noProof="0" dirty="0">
              <a:solidFill>
                <a:schemeClr val="tx1">
                  <a:lumMod val="75000"/>
                  <a:lumOff val="25000"/>
                </a:schemeClr>
              </a:solidFill>
            </a:rPr>
            <a:t>: Product (item) code. Nominal, a 5-digit integral number uniquely assigned to each distinct product.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Description</a:t>
          </a:r>
          <a:r>
            <a:rPr lang="en-US" sz="600" kern="1200" noProof="0" dirty="0">
              <a:solidFill>
                <a:schemeClr val="tx1">
                  <a:lumMod val="75000"/>
                  <a:lumOff val="25000"/>
                </a:schemeClr>
              </a:solidFill>
            </a:rPr>
            <a:t>: Product (item) name. Nominal.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Quantity</a:t>
          </a:r>
          <a:r>
            <a:rPr lang="en-US" sz="600" kern="1200" noProof="0" dirty="0">
              <a:solidFill>
                <a:schemeClr val="tx1">
                  <a:lumMod val="75000"/>
                  <a:lumOff val="25000"/>
                </a:schemeClr>
              </a:solidFill>
            </a:rPr>
            <a:t>: The quantities of each product (item) per transaction. Numeric.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InvoiceDate</a:t>
          </a:r>
          <a:r>
            <a:rPr lang="en-US" sz="600" kern="1200" noProof="0" dirty="0">
              <a:solidFill>
                <a:schemeClr val="tx1">
                  <a:lumMod val="75000"/>
                  <a:lumOff val="25000"/>
                </a:schemeClr>
              </a:solidFill>
            </a:rPr>
            <a:t>: </a:t>
          </a:r>
          <a:r>
            <a:rPr lang="en-US" sz="600" kern="1200" noProof="0" dirty="0" err="1">
              <a:solidFill>
                <a:schemeClr val="tx1">
                  <a:lumMod val="75000"/>
                  <a:lumOff val="25000"/>
                </a:schemeClr>
              </a:solidFill>
            </a:rPr>
            <a:t>Invice</a:t>
          </a:r>
          <a:r>
            <a:rPr lang="en-US" sz="600" kern="1200" noProof="0" dirty="0">
              <a:solidFill>
                <a:schemeClr val="tx1">
                  <a:lumMod val="75000"/>
                  <a:lumOff val="25000"/>
                </a:schemeClr>
              </a:solidFill>
            </a:rPr>
            <a:t> Date and time. Numeric, the day and time when each transaction was generated.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UnitPrice</a:t>
          </a:r>
          <a:r>
            <a:rPr lang="en-US" sz="600" kern="1200" noProof="0" dirty="0">
              <a:solidFill>
                <a:schemeClr val="tx1">
                  <a:lumMod val="75000"/>
                  <a:lumOff val="25000"/>
                </a:schemeClr>
              </a:solidFill>
            </a:rPr>
            <a:t>: Unit price. Numeric, Product price per unit in sterling. </a:t>
          </a:r>
          <a:br>
            <a:rPr lang="en-US" sz="600" kern="1200" noProof="0" dirty="0">
              <a:solidFill>
                <a:schemeClr val="tx1">
                  <a:lumMod val="75000"/>
                  <a:lumOff val="25000"/>
                </a:schemeClr>
              </a:solidFill>
            </a:rPr>
          </a:br>
          <a:r>
            <a:rPr lang="en-US" sz="600" u="sng" kern="1200" noProof="0" dirty="0" err="1">
              <a:solidFill>
                <a:schemeClr val="tx1">
                  <a:lumMod val="75000"/>
                  <a:lumOff val="25000"/>
                </a:schemeClr>
              </a:solidFill>
            </a:rPr>
            <a:t>CustomerID</a:t>
          </a:r>
          <a:r>
            <a:rPr lang="en-US" sz="600" kern="1200" noProof="0" dirty="0">
              <a:solidFill>
                <a:schemeClr val="tx1">
                  <a:lumMod val="75000"/>
                  <a:lumOff val="25000"/>
                </a:schemeClr>
              </a:solidFill>
            </a:rPr>
            <a:t>: Customer number. Nominal, a 5-digit integral number uniquely assigned to each customer. </a:t>
          </a:r>
          <a:br>
            <a:rPr lang="en-US" sz="600" kern="1200" noProof="0" dirty="0">
              <a:solidFill>
                <a:schemeClr val="tx1">
                  <a:lumMod val="75000"/>
                  <a:lumOff val="25000"/>
                </a:schemeClr>
              </a:solidFill>
            </a:rPr>
          </a:br>
          <a:r>
            <a:rPr lang="en-US" sz="600" u="sng" kern="1200" noProof="0" dirty="0">
              <a:solidFill>
                <a:schemeClr val="tx1">
                  <a:lumMod val="75000"/>
                  <a:lumOff val="25000"/>
                </a:schemeClr>
              </a:solidFill>
            </a:rPr>
            <a:t>Country</a:t>
          </a:r>
          <a:r>
            <a:rPr lang="en-US" sz="600" kern="1200" noProof="0" dirty="0">
              <a:solidFill>
                <a:schemeClr val="tx1">
                  <a:lumMod val="75000"/>
                  <a:lumOff val="25000"/>
                </a:schemeClr>
              </a:solidFill>
            </a:rPr>
            <a:t>: Country name. Nominal, the name of the country where each customer resides.</a:t>
          </a:r>
          <a:endParaRPr lang="en-US" sz="600" kern="1200" noProof="0" dirty="0"/>
        </a:p>
      </dsp:txBody>
      <dsp:txXfrm>
        <a:off x="3706889" y="2136"/>
        <a:ext cx="2644620" cy="1586772"/>
      </dsp:txXfrm>
    </dsp:sp>
    <dsp:sp modelId="{6FB22D3A-949D-4568-95EE-1EE4FBE46657}">
      <dsp:nvSpPr>
        <dsp:cNvPr id="0" name=""/>
        <dsp:cNvSpPr/>
      </dsp:nvSpPr>
      <dsp:spPr>
        <a:xfrm>
          <a:off x="1776316" y="1587108"/>
          <a:ext cx="6505766" cy="577662"/>
        </a:xfrm>
        <a:custGeom>
          <a:avLst/>
          <a:gdLst/>
          <a:ahLst/>
          <a:cxnLst/>
          <a:rect l="0" t="0" r="0" b="0"/>
          <a:pathLst>
            <a:path>
              <a:moveTo>
                <a:pt x="6505766" y="0"/>
              </a:moveTo>
              <a:lnTo>
                <a:pt x="6505766" y="305931"/>
              </a:lnTo>
              <a:lnTo>
                <a:pt x="0" y="305931"/>
              </a:lnTo>
              <a:lnTo>
                <a:pt x="0" y="577662"/>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865846" y="1872895"/>
        <a:ext cx="326707" cy="6088"/>
      </dsp:txXfrm>
    </dsp:sp>
    <dsp:sp modelId="{D144A976-DE0A-4277-98BD-F1A3E44B37FF}">
      <dsp:nvSpPr>
        <dsp:cNvPr id="0" name=""/>
        <dsp:cNvSpPr/>
      </dsp:nvSpPr>
      <dsp:spPr>
        <a:xfrm>
          <a:off x="6959773" y="2136"/>
          <a:ext cx="2644620" cy="15867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rPr>
            <a:t>DATA PREPROCESSING:</a:t>
          </a:r>
        </a:p>
        <a:p>
          <a:pPr marL="0" lvl="0" indent="0" algn="l" defTabSz="533400">
            <a:lnSpc>
              <a:spcPct val="90000"/>
            </a:lnSpc>
            <a:spcBef>
              <a:spcPct val="0"/>
            </a:spcBef>
            <a:spcAft>
              <a:spcPct val="35000"/>
            </a:spcAft>
            <a:buNone/>
          </a:pPr>
          <a:r>
            <a:rPr lang="en-US" sz="1200" b="0" kern="1200" noProof="0" dirty="0">
              <a:solidFill>
                <a:schemeClr val="tx1">
                  <a:lumMod val="75000"/>
                  <a:lumOff val="25000"/>
                </a:schemeClr>
              </a:solidFill>
            </a:rPr>
            <a:t>Data was preprocessed by removing missing values, factorizing strings and decomposing date into day, month and year. More preprocessing was done based on analysis we were doing.</a:t>
          </a:r>
          <a:endParaRPr lang="en-US" sz="1200" b="0" kern="1200" noProof="0" dirty="0"/>
        </a:p>
      </dsp:txBody>
      <dsp:txXfrm>
        <a:off x="6959773" y="2136"/>
        <a:ext cx="2644620" cy="1586772"/>
      </dsp:txXfrm>
    </dsp:sp>
    <dsp:sp modelId="{558D41FB-1FA6-42BC-92A1-5F888F6B99B7}">
      <dsp:nvSpPr>
        <dsp:cNvPr id="0" name=""/>
        <dsp:cNvSpPr/>
      </dsp:nvSpPr>
      <dsp:spPr>
        <a:xfrm>
          <a:off x="3096826" y="2944837"/>
          <a:ext cx="577662" cy="91440"/>
        </a:xfrm>
        <a:custGeom>
          <a:avLst/>
          <a:gdLst/>
          <a:ahLst/>
          <a:cxnLst/>
          <a:rect l="0" t="0" r="0" b="0"/>
          <a:pathLst>
            <a:path>
              <a:moveTo>
                <a:pt x="0" y="45720"/>
              </a:moveTo>
              <a:lnTo>
                <a:pt x="577662"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70451" y="2987513"/>
        <a:ext cx="30413" cy="6088"/>
      </dsp:txXfrm>
    </dsp:sp>
    <dsp:sp modelId="{2396CB09-595D-483B-AB95-21CFD2735C53}">
      <dsp:nvSpPr>
        <dsp:cNvPr id="0" name=""/>
        <dsp:cNvSpPr/>
      </dsp:nvSpPr>
      <dsp:spPr>
        <a:xfrm>
          <a:off x="454006" y="2197171"/>
          <a:ext cx="2644620" cy="15867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EXPLORAT</a:t>
          </a:r>
          <a:r>
            <a:rPr lang="hr-HR" sz="1200" b="1" kern="1200" dirty="0"/>
            <a:t>O</a:t>
          </a:r>
          <a:r>
            <a:rPr lang="en-US" sz="1200" b="1" kern="1200" dirty="0"/>
            <a:t>RY DATA ANALYSIS:</a:t>
          </a:r>
        </a:p>
        <a:p>
          <a:pPr marL="0" lvl="0" indent="0" algn="l" defTabSz="533400">
            <a:lnSpc>
              <a:spcPct val="90000"/>
            </a:lnSpc>
            <a:spcBef>
              <a:spcPct val="0"/>
            </a:spcBef>
            <a:spcAft>
              <a:spcPct val="35000"/>
            </a:spcAft>
            <a:buNone/>
          </a:pPr>
          <a:r>
            <a:rPr lang="en-US" sz="1200" kern="1200" noProof="0" dirty="0"/>
            <a:t>In EDA we analyzed how sales change over time, looking for patterns, we analyzed where sales come from and looked which are most profitable and most sold items.</a:t>
          </a:r>
        </a:p>
      </dsp:txBody>
      <dsp:txXfrm>
        <a:off x="454006" y="2197171"/>
        <a:ext cx="2644620" cy="1586772"/>
      </dsp:txXfrm>
    </dsp:sp>
    <dsp:sp modelId="{611C8FEC-7F98-4722-AE38-69BC5B49F08C}">
      <dsp:nvSpPr>
        <dsp:cNvPr id="0" name=""/>
        <dsp:cNvSpPr/>
      </dsp:nvSpPr>
      <dsp:spPr>
        <a:xfrm>
          <a:off x="6349710" y="2944837"/>
          <a:ext cx="577662" cy="91440"/>
        </a:xfrm>
        <a:custGeom>
          <a:avLst/>
          <a:gdLst/>
          <a:ahLst/>
          <a:cxnLst/>
          <a:rect l="0" t="0" r="0" b="0"/>
          <a:pathLst>
            <a:path>
              <a:moveTo>
                <a:pt x="0" y="45720"/>
              </a:moveTo>
              <a:lnTo>
                <a:pt x="577662"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3335" y="2987513"/>
        <a:ext cx="30413" cy="6088"/>
      </dsp:txXfrm>
    </dsp:sp>
    <dsp:sp modelId="{B38E0D61-940D-4EC0-8305-167BE1BCE735}">
      <dsp:nvSpPr>
        <dsp:cNvPr id="0" name=""/>
        <dsp:cNvSpPr/>
      </dsp:nvSpPr>
      <dsp:spPr>
        <a:xfrm>
          <a:off x="3706889" y="2197171"/>
          <a:ext cx="2644620" cy="15867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MARKET BASKET ANALYSIS:</a:t>
          </a:r>
        </a:p>
        <a:p>
          <a:pPr marL="0" lvl="0" indent="0" algn="l" defTabSz="533400">
            <a:lnSpc>
              <a:spcPct val="90000"/>
            </a:lnSpc>
            <a:spcBef>
              <a:spcPct val="0"/>
            </a:spcBef>
            <a:spcAft>
              <a:spcPct val="35000"/>
            </a:spcAft>
            <a:buNone/>
          </a:pPr>
          <a:r>
            <a:rPr lang="en-US" sz="1200" kern="1200" noProof="0" dirty="0"/>
            <a:t>We completed MBA using </a:t>
          </a:r>
          <a:r>
            <a:rPr lang="en-US" sz="1200" kern="1200" noProof="0" dirty="0" err="1"/>
            <a:t>apriori</a:t>
          </a:r>
          <a:r>
            <a:rPr lang="en-US" sz="1200" kern="1200" noProof="0" dirty="0"/>
            <a:t> algorithm and observed which items are most frequently bought together and what are customer’s association rules.</a:t>
          </a:r>
        </a:p>
      </dsp:txBody>
      <dsp:txXfrm>
        <a:off x="3706889" y="2197171"/>
        <a:ext cx="2644620" cy="1586772"/>
      </dsp:txXfrm>
    </dsp:sp>
    <dsp:sp modelId="{EBE30A2D-FBD3-41CB-AF89-7B8C157123CE}">
      <dsp:nvSpPr>
        <dsp:cNvPr id="0" name=""/>
        <dsp:cNvSpPr/>
      </dsp:nvSpPr>
      <dsp:spPr>
        <a:xfrm>
          <a:off x="6959773" y="2197171"/>
          <a:ext cx="2644620" cy="15867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89" tIns="136026" rIns="129589" bIns="136026" numCol="1" spcCol="1270" anchor="ctr" anchorCtr="0">
          <a:noAutofit/>
        </a:bodyPr>
        <a:lstStyle/>
        <a:p>
          <a:pPr marL="0" lvl="0" indent="0" algn="ctr" defTabSz="533400">
            <a:lnSpc>
              <a:spcPct val="90000"/>
            </a:lnSpc>
            <a:spcBef>
              <a:spcPct val="0"/>
            </a:spcBef>
            <a:spcAft>
              <a:spcPct val="35000"/>
            </a:spcAft>
            <a:buNone/>
          </a:pPr>
          <a:r>
            <a:rPr lang="en-US" sz="1200" b="1" kern="1200" dirty="0"/>
            <a:t>REPORTING AND CONCLUSIONS:</a:t>
          </a:r>
        </a:p>
        <a:p>
          <a:pPr marL="0" lvl="0" indent="0" algn="l" defTabSz="533400">
            <a:lnSpc>
              <a:spcPct val="90000"/>
            </a:lnSpc>
            <a:spcBef>
              <a:spcPct val="0"/>
            </a:spcBef>
            <a:spcAft>
              <a:spcPct val="35000"/>
            </a:spcAft>
            <a:buNone/>
          </a:pPr>
          <a:r>
            <a:rPr lang="en-US" sz="1200" kern="1200" noProof="0" dirty="0"/>
            <a:t>Based on the analyses we have completed, we provided Nexus with informative and concise recommendations on how to implement their own recommender system that groups items frequently brought together.</a:t>
          </a:r>
        </a:p>
      </dsp:txBody>
      <dsp:txXfrm>
        <a:off x="6959773" y="2197171"/>
        <a:ext cx="2644620" cy="1586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07A98-3584-43E6-84DC-43B17612A04F}">
      <dsp:nvSpPr>
        <dsp:cNvPr id="0" name=""/>
        <dsp:cNvSpPr/>
      </dsp:nvSpPr>
      <dsp:spPr>
        <a:xfrm>
          <a:off x="929481" y="0"/>
          <a:ext cx="5051424" cy="505142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60BDD-58F1-4A80-BB61-3CB53A9D67E2}">
      <dsp:nvSpPr>
        <dsp:cNvPr id="0" name=""/>
        <dsp:cNvSpPr/>
      </dsp:nvSpPr>
      <dsp:spPr>
        <a:xfrm>
          <a:off x="1409366" y="479885"/>
          <a:ext cx="1970055" cy="197005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There are no items with extremely high rate of purchase. 2369 sold items of „white hanging heart t-light holder” is most of any item and equals 0.05% of all items sold.</a:t>
          </a:r>
        </a:p>
      </dsp:txBody>
      <dsp:txXfrm>
        <a:off x="1505536" y="576055"/>
        <a:ext cx="1777715" cy="1777715"/>
      </dsp:txXfrm>
    </dsp:sp>
    <dsp:sp modelId="{E566DB03-280F-4EF8-A1EA-916F19BB5A84}">
      <dsp:nvSpPr>
        <dsp:cNvPr id="0" name=""/>
        <dsp:cNvSpPr/>
      </dsp:nvSpPr>
      <dsp:spPr>
        <a:xfrm>
          <a:off x="3530964" y="479885"/>
          <a:ext cx="1970055" cy="1970055"/>
        </a:xfrm>
        <a:prstGeom prst="roundRect">
          <a:avLst/>
        </a:prstGeom>
        <a:solidFill>
          <a:schemeClr val="accent5">
            <a:hueOff val="785595"/>
            <a:satOff val="-3757"/>
            <a:lumOff val="411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Nexus could lower the costs of shipping, something that should be beneficial to both, the company and the customer.</a:t>
          </a:r>
        </a:p>
      </dsp:txBody>
      <dsp:txXfrm>
        <a:off x="3627134" y="576055"/>
        <a:ext cx="1777715" cy="1777715"/>
      </dsp:txXfrm>
    </dsp:sp>
    <dsp:sp modelId="{B5A8C6B8-301E-4FBB-824F-66B069704388}">
      <dsp:nvSpPr>
        <dsp:cNvPr id="0" name=""/>
        <dsp:cNvSpPr/>
      </dsp:nvSpPr>
      <dsp:spPr>
        <a:xfrm>
          <a:off x="1409366" y="2601483"/>
          <a:ext cx="1970055" cy="1970055"/>
        </a:xfrm>
        <a:prstGeom prst="roundRect">
          <a:avLst/>
        </a:prstGeom>
        <a:solidFill>
          <a:schemeClr val="accent5">
            <a:hueOff val="1571189"/>
            <a:satOff val="-7513"/>
            <a:lumOff val="823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Even though Nexus is worldwide online retail company, it still sells most of it’s products to European market, specifically Austria, Poland, France and the UK.</a:t>
          </a:r>
        </a:p>
      </dsp:txBody>
      <dsp:txXfrm>
        <a:off x="1505536" y="2697653"/>
        <a:ext cx="1777715" cy="1777715"/>
      </dsp:txXfrm>
    </dsp:sp>
    <dsp:sp modelId="{E30C1DED-31D1-44F1-AF63-C2FFD51E8F6C}">
      <dsp:nvSpPr>
        <dsp:cNvPr id="0" name=""/>
        <dsp:cNvSpPr/>
      </dsp:nvSpPr>
      <dsp:spPr>
        <a:xfrm>
          <a:off x="3530964" y="2601483"/>
          <a:ext cx="1970055" cy="1970055"/>
        </a:xfrm>
        <a:prstGeom prst="roundRect">
          <a:avLst/>
        </a:prstGeom>
        <a:solidFill>
          <a:schemeClr val="accent5">
            <a:hueOff val="2356783"/>
            <a:satOff val="-11270"/>
            <a:lumOff val="1235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noProof="0" dirty="0"/>
            <a:t>- The indicators used in this analysis were correct ones and drove significant</a:t>
          </a:r>
          <a:r>
            <a:rPr lang="hr-HR" sz="1200" kern="1200" noProof="0" dirty="0"/>
            <a:t>, </a:t>
          </a:r>
          <a:r>
            <a:rPr lang="hr-HR" sz="1200" kern="1200" noProof="0" dirty="0" err="1"/>
            <a:t>relevant</a:t>
          </a:r>
          <a:r>
            <a:rPr lang="hr-HR" sz="1200" kern="1200" noProof="0" dirty="0"/>
            <a:t> </a:t>
          </a:r>
          <a:r>
            <a:rPr lang="en-US" sz="1200" kern="1200" noProof="0" dirty="0"/>
            <a:t>and meaningful results. The interpretation was easy and straightforward, and provided some high-end and easy-to-understand visuals.</a:t>
          </a:r>
        </a:p>
      </dsp:txBody>
      <dsp:txXfrm>
        <a:off x="3627134" y="2697653"/>
        <a:ext cx="1777715" cy="17777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5825A-940D-46C1-ABE4-2841CCD176D8}">
      <dsp:nvSpPr>
        <dsp:cNvPr id="0" name=""/>
        <dsp:cNvSpPr/>
      </dsp:nvSpPr>
      <dsp:spPr>
        <a:xfrm>
          <a:off x="0" y="2310"/>
          <a:ext cx="10058399" cy="1047677"/>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682D47D3-F8FB-49A6-A087-C5C2C948BF5D}">
      <dsp:nvSpPr>
        <dsp:cNvPr id="0" name=""/>
        <dsp:cNvSpPr/>
      </dsp:nvSpPr>
      <dsp:spPr>
        <a:xfrm>
          <a:off x="316922" y="238037"/>
          <a:ext cx="576785" cy="576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4972513-3329-499B-B87F-3F533F36B082}">
      <dsp:nvSpPr>
        <dsp:cNvPr id="0" name=""/>
        <dsp:cNvSpPr/>
      </dsp:nvSpPr>
      <dsp:spPr>
        <a:xfrm>
          <a:off x="1210630" y="2310"/>
          <a:ext cx="8829125"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622300">
            <a:lnSpc>
              <a:spcPct val="100000"/>
            </a:lnSpc>
            <a:spcBef>
              <a:spcPct val="0"/>
            </a:spcBef>
            <a:spcAft>
              <a:spcPct val="35000"/>
            </a:spcAft>
            <a:buNone/>
          </a:pPr>
          <a:r>
            <a:rPr lang="en-US" sz="1400" kern="1200"/>
            <a:t>1. Create special offers of items frequently bought together (e.g. trees and Christmas garland stars and back door with key fob) which would be attractive to customers.</a:t>
          </a:r>
        </a:p>
      </dsp:txBody>
      <dsp:txXfrm>
        <a:off x="1210630" y="2310"/>
        <a:ext cx="8829125" cy="1080416"/>
      </dsp:txXfrm>
    </dsp:sp>
    <dsp:sp modelId="{DEE61136-E4F7-4B11-8B90-AA0AAFD2175E}">
      <dsp:nvSpPr>
        <dsp:cNvPr id="0" name=""/>
        <dsp:cNvSpPr/>
      </dsp:nvSpPr>
      <dsp:spPr>
        <a:xfrm>
          <a:off x="0" y="1352831"/>
          <a:ext cx="10058399" cy="1047677"/>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C8486787-DAD8-4813-9931-FB301497CA08}">
      <dsp:nvSpPr>
        <dsp:cNvPr id="0" name=""/>
        <dsp:cNvSpPr/>
      </dsp:nvSpPr>
      <dsp:spPr>
        <a:xfrm>
          <a:off x="316922" y="1588558"/>
          <a:ext cx="576785" cy="5762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78A15A8-7207-432A-BF23-530A916C47C5}">
      <dsp:nvSpPr>
        <dsp:cNvPr id="0" name=""/>
        <dsp:cNvSpPr/>
      </dsp:nvSpPr>
      <dsp:spPr>
        <a:xfrm>
          <a:off x="1210630" y="1352831"/>
          <a:ext cx="8829125"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622300">
            <a:lnSpc>
              <a:spcPct val="100000"/>
            </a:lnSpc>
            <a:spcBef>
              <a:spcPct val="0"/>
            </a:spcBef>
            <a:spcAft>
              <a:spcPct val="35000"/>
            </a:spcAft>
            <a:buNone/>
          </a:pPr>
          <a:r>
            <a:rPr lang="en-US" sz="1400" kern="1200" dirty="0"/>
            <a:t>2. Use yearly data that showed higher sales during holidays to adjust marketing strategies. By that we mean accessing customers with special offers, giveaways and seasonal items.</a:t>
          </a:r>
        </a:p>
      </dsp:txBody>
      <dsp:txXfrm>
        <a:off x="1210630" y="1352831"/>
        <a:ext cx="8829125" cy="1080416"/>
      </dsp:txXfrm>
    </dsp:sp>
    <dsp:sp modelId="{8B285957-E078-41BE-8DA0-340D6B4A35B2}">
      <dsp:nvSpPr>
        <dsp:cNvPr id="0" name=""/>
        <dsp:cNvSpPr/>
      </dsp:nvSpPr>
      <dsp:spPr>
        <a:xfrm>
          <a:off x="0" y="2703352"/>
          <a:ext cx="10058399" cy="1047677"/>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CB271652-D607-4BC5-933A-E6308682BD56}">
      <dsp:nvSpPr>
        <dsp:cNvPr id="0" name=""/>
        <dsp:cNvSpPr/>
      </dsp:nvSpPr>
      <dsp:spPr>
        <a:xfrm>
          <a:off x="317232" y="2939080"/>
          <a:ext cx="576785" cy="5762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163016A-0994-4A7A-9930-BFCD080233D3}">
      <dsp:nvSpPr>
        <dsp:cNvPr id="0" name=""/>
        <dsp:cNvSpPr/>
      </dsp:nvSpPr>
      <dsp:spPr>
        <a:xfrm>
          <a:off x="1211249" y="2703352"/>
          <a:ext cx="8809298"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622300">
            <a:lnSpc>
              <a:spcPct val="100000"/>
            </a:lnSpc>
            <a:spcBef>
              <a:spcPct val="0"/>
            </a:spcBef>
            <a:spcAft>
              <a:spcPct val="35000"/>
            </a:spcAft>
            <a:buNone/>
          </a:pPr>
          <a:r>
            <a:rPr lang="en-US" sz="1400" kern="1200" dirty="0"/>
            <a:t>3. Improve sales in </a:t>
          </a:r>
          <a:r>
            <a:rPr lang="hr-HR" sz="1400" kern="1200" dirty="0" err="1"/>
            <a:t>big</a:t>
          </a:r>
          <a:r>
            <a:rPr lang="hr-HR" sz="1400" kern="1200" dirty="0"/>
            <a:t> market </a:t>
          </a:r>
          <a:r>
            <a:rPr lang="en-US" sz="1400" kern="1200" dirty="0"/>
            <a:t>countries. Big markets such as Spain, Germany and Italy hold big potential and company must adjust marketing strategies to attract more customers from this area. Also we recommend to spread customer base on Eastern Europe. More data and analyses are to better understand socio-demographic segmentation of customers.</a:t>
          </a:r>
        </a:p>
      </dsp:txBody>
      <dsp:txXfrm>
        <a:off x="1211249" y="2703352"/>
        <a:ext cx="8809298" cy="10804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r-HR"/>
              <a:t>Kliknite da biste uredili stil naslova matrice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14912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5513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r-HR"/>
              <a:t>Kliknite da biste uredili stil naslova matrice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290465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r-HR"/>
              <a:t>Kliknite da biste uredili stil naslova matrice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134586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558761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r-HR"/>
              <a:t>Kliknite da biste uredili stil naslova matrice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3182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37365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Usporedb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845127" y="2507550"/>
            <a:ext cx="5156200"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172200" y="2507550"/>
            <a:ext cx="5181601"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7" name="Date Placeholder 6"/>
          <p:cNvSpPr>
            <a:spLocks noGrp="1"/>
          </p:cNvSpPr>
          <p:nvPr>
            <p:ph type="dt" sz="half" idx="10"/>
          </p:nvPr>
        </p:nvSpPr>
        <p:spPr/>
        <p:txBody>
          <a:bodyPr/>
          <a:lstStyle/>
          <a:p>
            <a:fld id="{4A651EB8-E0CD-484D-AC1D-C1F91B8C271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
        <p:nvSpPr>
          <p:cNvPr id="10" name="Title 9"/>
          <p:cNvSpPr>
            <a:spLocks noGrp="1"/>
          </p:cNvSpPr>
          <p:nvPr>
            <p:ph type="title"/>
          </p:nvPr>
        </p:nvSpPr>
        <p:spPr/>
        <p:txBody>
          <a:bodyPr/>
          <a:lstStyle/>
          <a:p>
            <a:r>
              <a:rPr lang="hr-HR"/>
              <a:t>Kliknite da biste uredili stil naslova matrice</a:t>
            </a:r>
            <a:endParaRPr lang="en-US" dirty="0"/>
          </a:p>
        </p:txBody>
      </p:sp>
    </p:spTree>
    <p:extLst>
      <p:ext uri="{BB962C8B-B14F-4D97-AF65-F5344CB8AC3E}">
        <p14:creationId xmlns:p14="http://schemas.microsoft.com/office/powerpoint/2010/main" val="1898407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mo naslov">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651EB8-E0CD-484D-AC1D-C1F91B8C271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
        <p:nvSpPr>
          <p:cNvPr id="6" name="Title 5"/>
          <p:cNvSpPr>
            <a:spLocks noGrp="1"/>
          </p:cNvSpPr>
          <p:nvPr>
            <p:ph type="title"/>
          </p:nvPr>
        </p:nvSpPr>
        <p:spPr/>
        <p:txBody>
          <a:bodyPr/>
          <a:lstStyle/>
          <a:p>
            <a:r>
              <a:rPr lang="hr-HR"/>
              <a:t>Kliknite da biste uredili stil naslova matrice</a:t>
            </a:r>
            <a:endParaRPr lang="en-US"/>
          </a:p>
        </p:txBody>
      </p:sp>
    </p:spTree>
    <p:extLst>
      <p:ext uri="{BB962C8B-B14F-4D97-AF65-F5344CB8AC3E}">
        <p14:creationId xmlns:p14="http://schemas.microsoft.com/office/powerpoint/2010/main" val="1986642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1EB8-E0CD-484D-AC1D-C1F91B8C271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68584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r-HR"/>
              <a:t>Kliknite da biste uredili stil naslova matrice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97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3330476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r-HR"/>
              <a:t>Kliknite da biste uredili stil naslova matrice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729822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a:p>
        </p:txBody>
      </p:sp>
      <p:sp>
        <p:nvSpPr>
          <p:cNvPr id="3" name="Vertical Text Placeholder 2"/>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626986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r-HR"/>
              <a:t>Kliknite da biste uredili stil naslova matrice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299791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24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808718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001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349863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1097280" y="2582335"/>
            <a:ext cx="4937760" cy="32867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217920" y="2582334"/>
            <a:ext cx="4937760" cy="328676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4A651EB8-E0CD-484D-AC1D-C1F91B8C271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763931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4A651EB8-E0CD-484D-AC1D-C1F91B8C271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718712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Prazn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651EB8-E0CD-484D-AC1D-C1F91B8C271A}" type="datetimeFigureOut">
              <a:rPr lang="en-US" smtClean="0"/>
              <a:t>3/14/2019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583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r-HR"/>
              <a:t>Kliknite da biste uredili stil naslova matrice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6010248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3111779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2844240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511281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Okomiti naslov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4A651EB8-E0CD-484D-AC1D-C1F91B8C271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93419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114210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sporedb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845127" y="2507550"/>
            <a:ext cx="5156200"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6172200" y="2507550"/>
            <a:ext cx="5181601" cy="3680525"/>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7" name="Date Placeholder 6"/>
          <p:cNvSpPr>
            <a:spLocks noGrp="1"/>
          </p:cNvSpPr>
          <p:nvPr>
            <p:ph type="dt" sz="half" idx="10"/>
          </p:nvPr>
        </p:nvSpPr>
        <p:spPr/>
        <p:txBody>
          <a:bodyPr/>
          <a:lstStyle/>
          <a:p>
            <a:fld id="{4A651EB8-E0CD-484D-AC1D-C1F91B8C271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D452F-364F-48F0-910F-0352B1A40011}" type="slidenum">
              <a:rPr lang="en-US" smtClean="0"/>
              <a:t>‹#›</a:t>
            </a:fld>
            <a:endParaRPr lang="en-US"/>
          </a:p>
        </p:txBody>
      </p:sp>
      <p:sp>
        <p:nvSpPr>
          <p:cNvPr id="10" name="Title 9"/>
          <p:cNvSpPr>
            <a:spLocks noGrp="1"/>
          </p:cNvSpPr>
          <p:nvPr>
            <p:ph type="title"/>
          </p:nvPr>
        </p:nvSpPr>
        <p:spPr/>
        <p:txBody>
          <a:bodyPr/>
          <a:lstStyle/>
          <a:p>
            <a:r>
              <a:rPr lang="hr-HR"/>
              <a:t>Kliknite da biste uredili stil naslova matrice</a:t>
            </a:r>
            <a:endParaRPr lang="en-US" dirty="0"/>
          </a:p>
        </p:txBody>
      </p:sp>
    </p:spTree>
    <p:extLst>
      <p:ext uri="{BB962C8B-B14F-4D97-AF65-F5344CB8AC3E}">
        <p14:creationId xmlns:p14="http://schemas.microsoft.com/office/powerpoint/2010/main" val="222541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mo naslov">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651EB8-E0CD-484D-AC1D-C1F91B8C271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D452F-364F-48F0-910F-0352B1A40011}" type="slidenum">
              <a:rPr lang="en-US" smtClean="0"/>
              <a:t>‹#›</a:t>
            </a:fld>
            <a:endParaRPr lang="en-US"/>
          </a:p>
        </p:txBody>
      </p:sp>
      <p:sp>
        <p:nvSpPr>
          <p:cNvPr id="6" name="Title 5"/>
          <p:cNvSpPr>
            <a:spLocks noGrp="1"/>
          </p:cNvSpPr>
          <p:nvPr>
            <p:ph type="title"/>
          </p:nvPr>
        </p:nvSpPr>
        <p:spPr/>
        <p:txBody>
          <a:bodyPr/>
          <a:lstStyle/>
          <a:p>
            <a:r>
              <a:rPr lang="hr-HR"/>
              <a:t>Kliknite da biste uredili stil naslova matrice</a:t>
            </a:r>
            <a:endParaRPr lang="en-US"/>
          </a:p>
        </p:txBody>
      </p:sp>
    </p:spTree>
    <p:extLst>
      <p:ext uri="{BB962C8B-B14F-4D97-AF65-F5344CB8AC3E}">
        <p14:creationId xmlns:p14="http://schemas.microsoft.com/office/powerpoint/2010/main" val="366964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1EB8-E0CD-484D-AC1D-C1F91B8C271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8245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r-HR"/>
              <a:t>Kliknite da biste uredili stil naslova matrice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415012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r-HR"/>
              <a:t>Kliknite da biste uredili stil naslova matrice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4A651EB8-E0CD-484D-AC1D-C1F91B8C271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D452F-364F-48F0-910F-0352B1A40011}" type="slidenum">
              <a:rPr lang="en-US" smtClean="0"/>
              <a:t>‹#›</a:t>
            </a:fld>
            <a:endParaRPr lang="en-US"/>
          </a:p>
        </p:txBody>
      </p:sp>
    </p:spTree>
    <p:extLst>
      <p:ext uri="{BB962C8B-B14F-4D97-AF65-F5344CB8AC3E}">
        <p14:creationId xmlns:p14="http://schemas.microsoft.com/office/powerpoint/2010/main" val="63514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651EB8-E0CD-484D-AC1D-C1F91B8C271A}"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30663781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A651EB8-E0CD-484D-AC1D-C1F91B8C271A}"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0D452F-364F-48F0-910F-0352B1A40011}" type="slidenum">
              <a:rPr lang="en-US" smtClean="0"/>
              <a:t>‹#›</a:t>
            </a:fld>
            <a:endParaRPr lang="en-US"/>
          </a:p>
        </p:txBody>
      </p:sp>
    </p:spTree>
    <p:extLst>
      <p:ext uri="{BB962C8B-B14F-4D97-AF65-F5344CB8AC3E}">
        <p14:creationId xmlns:p14="http://schemas.microsoft.com/office/powerpoint/2010/main" val="13601844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651EB8-E0CD-484D-AC1D-C1F91B8C271A}" type="datetimeFigureOut">
              <a:rPr lang="en-US" smtClean="0"/>
              <a:t>3/14/2019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0D452F-364F-48F0-910F-0352B1A400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35778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4.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jpeg"/><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hyperlink" Target="https://www.businessinsider.com/amazon-is-struggling-to-find-its-place-china-2017-8" TargetMode="External"/><Relationship Id="rId4" Type="http://schemas.openxmlformats.org/officeDocument/2006/relationships/hyperlink" Target="https://www.marketingcharts.com/industries/retail-and-e-commerce-53439"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9F163D6-23FD-4B17-9F46-80ED8EB163A8}"/>
              </a:ext>
            </a:extLst>
          </p:cNvPr>
          <p:cNvSpPr>
            <a:spLocks noGrp="1"/>
          </p:cNvSpPr>
          <p:nvPr>
            <p:ph type="ctrTitle"/>
          </p:nvPr>
        </p:nvSpPr>
        <p:spPr>
          <a:xfrm>
            <a:off x="1100051" y="257567"/>
            <a:ext cx="8027670" cy="3566160"/>
          </a:xfrm>
        </p:spPr>
        <p:txBody>
          <a:bodyPr>
            <a:normAutofit/>
          </a:bodyPr>
          <a:lstStyle/>
          <a:p>
            <a:r>
              <a:rPr lang="en-US" sz="6000" dirty="0"/>
              <a:t>The market basket analysis of Nexus</a:t>
            </a:r>
          </a:p>
        </p:txBody>
      </p:sp>
      <p:sp>
        <p:nvSpPr>
          <p:cNvPr id="3" name="Podnaslov 2">
            <a:extLst>
              <a:ext uri="{FF2B5EF4-FFF2-40B4-BE49-F238E27FC236}">
                <a16:creationId xmlns:a16="http://schemas.microsoft.com/office/drawing/2014/main" id="{8A7CCE98-B6D1-4E4A-A8B5-452002940BBE}"/>
              </a:ext>
            </a:extLst>
          </p:cNvPr>
          <p:cNvSpPr>
            <a:spLocks noGrp="1"/>
          </p:cNvSpPr>
          <p:nvPr>
            <p:ph type="subTitle" idx="1"/>
          </p:nvPr>
        </p:nvSpPr>
        <p:spPr/>
        <p:txBody>
          <a:bodyPr>
            <a:normAutofit/>
          </a:bodyPr>
          <a:lstStyle/>
          <a:p>
            <a:r>
              <a:rPr lang="en-US" sz="1800" dirty="0"/>
              <a:t>Course: Capstone: create value from open data</a:t>
            </a:r>
          </a:p>
          <a:p>
            <a:r>
              <a:rPr lang="en-US" sz="1800" dirty="0"/>
              <a:t>Student: Nino </a:t>
            </a:r>
            <a:r>
              <a:rPr lang="en-US" sz="1800" dirty="0" err="1"/>
              <a:t>požar</a:t>
            </a:r>
            <a:endParaRPr lang="en-US" sz="1800" dirty="0"/>
          </a:p>
        </p:txBody>
      </p:sp>
      <p:pic>
        <p:nvPicPr>
          <p:cNvPr id="1026" name="Picture 2" descr="Slikovni rezultat za logo nexus">
            <a:extLst>
              <a:ext uri="{FF2B5EF4-FFF2-40B4-BE49-F238E27FC236}">
                <a16:creationId xmlns:a16="http://schemas.microsoft.com/office/drawing/2014/main" id="{731DC060-5DEB-4E36-BF2B-E7DDC0C39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969"/>
          <a:stretch/>
        </p:blipFill>
        <p:spPr bwMode="auto">
          <a:xfrm>
            <a:off x="7267574" y="2040647"/>
            <a:ext cx="4783307" cy="18575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ikovni rezultat za essec logo">
            <a:extLst>
              <a:ext uri="{FF2B5EF4-FFF2-40B4-BE49-F238E27FC236}">
                <a16:creationId xmlns:a16="http://schemas.microsoft.com/office/drawing/2014/main" id="{22C01184-D46B-4CA1-8DA7-6BBBBFEC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51" y="431677"/>
            <a:ext cx="1208143" cy="1130182"/>
          </a:xfrm>
          <a:prstGeom prst="rect">
            <a:avLst/>
          </a:prstGeom>
          <a:noFill/>
          <a:extLst>
            <a:ext uri="{909E8E84-426E-40DD-AFC4-6F175D3DCCD1}">
              <a14:hiddenFill xmlns:a14="http://schemas.microsoft.com/office/drawing/2010/main">
                <a:solidFill>
                  <a:srgbClr val="FFFFFF"/>
                </a:solidFill>
              </a14:hiddenFill>
            </a:ext>
          </a:extLst>
        </p:spPr>
      </p:pic>
      <p:sp>
        <p:nvSpPr>
          <p:cNvPr id="4" name="TekstniOkvir 3">
            <a:extLst>
              <a:ext uri="{FF2B5EF4-FFF2-40B4-BE49-F238E27FC236}">
                <a16:creationId xmlns:a16="http://schemas.microsoft.com/office/drawing/2014/main" id="{3862ADB7-2AD4-4CEE-B329-16D3B90300C6}"/>
              </a:ext>
            </a:extLst>
          </p:cNvPr>
          <p:cNvSpPr txBox="1"/>
          <p:nvPr/>
        </p:nvSpPr>
        <p:spPr>
          <a:xfrm>
            <a:off x="379613" y="6469803"/>
            <a:ext cx="1795492" cy="369332"/>
          </a:xfrm>
          <a:prstGeom prst="rect">
            <a:avLst/>
          </a:prstGeom>
          <a:noFill/>
        </p:spPr>
        <p:txBody>
          <a:bodyPr wrap="none" rtlCol="0">
            <a:spAutoFit/>
          </a:bodyPr>
          <a:lstStyle/>
          <a:p>
            <a:r>
              <a:rPr lang="en-US">
                <a:solidFill>
                  <a:schemeClr val="bg1"/>
                </a:solidFill>
              </a:rPr>
              <a:t>13</a:t>
            </a:r>
            <a:r>
              <a:rPr lang="en-US" baseline="30000">
                <a:solidFill>
                  <a:schemeClr val="bg1"/>
                </a:solidFill>
              </a:rPr>
              <a:t>th</a:t>
            </a:r>
            <a:r>
              <a:rPr lang="en-US">
                <a:solidFill>
                  <a:schemeClr val="bg1"/>
                </a:solidFill>
              </a:rPr>
              <a:t> March 2019</a:t>
            </a:r>
          </a:p>
        </p:txBody>
      </p:sp>
    </p:spTree>
    <p:extLst>
      <p:ext uri="{BB962C8B-B14F-4D97-AF65-F5344CB8AC3E}">
        <p14:creationId xmlns:p14="http://schemas.microsoft.com/office/powerpoint/2010/main" val="160318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slov 1">
            <a:extLst>
              <a:ext uri="{FF2B5EF4-FFF2-40B4-BE49-F238E27FC236}">
                <a16:creationId xmlns:a16="http://schemas.microsoft.com/office/drawing/2014/main" id="{2CA38080-8CF3-4B9B-AB33-391DDFD55625}"/>
              </a:ext>
            </a:extLst>
          </p:cNvPr>
          <p:cNvSpPr>
            <a:spLocks noGrp="1"/>
          </p:cNvSpPr>
          <p:nvPr>
            <p:ph type="title"/>
          </p:nvPr>
        </p:nvSpPr>
        <p:spPr>
          <a:xfrm>
            <a:off x="8177212" y="634946"/>
            <a:ext cx="3372529" cy="5055904"/>
          </a:xfrm>
        </p:spPr>
        <p:txBody>
          <a:bodyPr anchor="ctr">
            <a:normAutofit/>
          </a:bodyPr>
          <a:lstStyle/>
          <a:p>
            <a:r>
              <a:rPr lang="hr-HR" dirty="0"/>
              <a:t>EDA </a:t>
            </a:r>
            <a:r>
              <a:rPr lang="hr-HR" dirty="0" err="1"/>
              <a:t>Conclusions</a:t>
            </a:r>
            <a:endParaRPr lang="en-US" dirty="0"/>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Rezervirano mjesto sadržaja 2">
            <a:extLst>
              <a:ext uri="{FF2B5EF4-FFF2-40B4-BE49-F238E27FC236}">
                <a16:creationId xmlns:a16="http://schemas.microsoft.com/office/drawing/2014/main" id="{4DABAB23-E176-4BF3-9B4F-68DDBB136FEE}"/>
              </a:ext>
            </a:extLst>
          </p:cNvPr>
          <p:cNvGraphicFramePr>
            <a:graphicFrameLocks noGrp="1"/>
          </p:cNvGraphicFramePr>
          <p:nvPr>
            <p:ph idx="1"/>
            <p:extLst>
              <p:ext uri="{D42A27DB-BD31-4B8C-83A1-F6EECF244321}">
                <p14:modId xmlns:p14="http://schemas.microsoft.com/office/powerpoint/2010/main" val="374124267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4" descr="Slikovni rezultat za essec logo">
            <a:extLst>
              <a:ext uri="{FF2B5EF4-FFF2-40B4-BE49-F238E27FC236}">
                <a16:creationId xmlns:a16="http://schemas.microsoft.com/office/drawing/2014/main" id="{3781F392-4893-4E4F-AE74-CEE70E198371}"/>
              </a:ext>
            </a:extLst>
          </p:cNvPr>
          <p:cNvPicPr>
            <a:picLocks noChangeAspect="1" noChangeArrowheads="1"/>
          </p:cNvPicPr>
          <p:nvPr/>
        </p:nvPicPr>
        <p:blipFill>
          <a:blip r:embed="rId7">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likovni rezultat za logo nexus">
            <a:extLst>
              <a:ext uri="{FF2B5EF4-FFF2-40B4-BE49-F238E27FC236}">
                <a16:creationId xmlns:a16="http://schemas.microsoft.com/office/drawing/2014/main" id="{24C6D8BF-23D6-48F5-9C48-29B062C4CD4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8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zervirano mjesto sadržaja 4">
            <a:extLst>
              <a:ext uri="{FF2B5EF4-FFF2-40B4-BE49-F238E27FC236}">
                <a16:creationId xmlns:a16="http://schemas.microsoft.com/office/drawing/2014/main" id="{577A14B1-E4F2-436F-AD38-1A9E88DBAA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562"/>
          <a:stretch/>
        </p:blipFill>
        <p:spPr>
          <a:xfrm>
            <a:off x="20" y="975"/>
            <a:ext cx="12191980" cy="6858000"/>
          </a:xfrm>
          <a:prstGeom prst="rect">
            <a:avLst/>
          </a:prstGeom>
        </p:spPr>
      </p:pic>
      <p:sp>
        <p:nvSpPr>
          <p:cNvPr id="18" name="Rectangle 17">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1380909-85F6-4F67-87BA-0FD35714DDF8}"/>
              </a:ext>
            </a:extLst>
          </p:cNvPr>
          <p:cNvSpPr>
            <a:spLocks noGrp="1"/>
          </p:cNvSpPr>
          <p:nvPr>
            <p:ph type="title"/>
          </p:nvPr>
        </p:nvSpPr>
        <p:spPr>
          <a:xfrm>
            <a:off x="853439" y="1475234"/>
            <a:ext cx="3214307" cy="2901694"/>
          </a:xfrm>
        </p:spPr>
        <p:txBody>
          <a:bodyPr vert="horz" lIns="91440" tIns="45720" rIns="91440" bIns="45720" rtlCol="0" anchor="b">
            <a:normAutofit/>
          </a:bodyPr>
          <a:lstStyle/>
          <a:p>
            <a:r>
              <a:rPr lang="en-US" sz="4400">
                <a:solidFill>
                  <a:srgbClr val="FFFFFF"/>
                </a:solidFill>
              </a:rPr>
              <a:t>Market Basket Analysis </a:t>
            </a:r>
          </a:p>
        </p:txBody>
      </p:sp>
      <p:cxnSp>
        <p:nvCxnSpPr>
          <p:cNvPr id="20" name="Straight Connector 19">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7722" y="4508519"/>
            <a:ext cx="2926080" cy="0"/>
          </a:xfrm>
          <a:prstGeom prst="line">
            <a:avLst/>
          </a:prstGeom>
          <a:ln w="19050">
            <a:solidFill>
              <a:srgbClr val="FFAE2D"/>
            </a:solidFill>
          </a:ln>
        </p:spPr>
        <p:style>
          <a:lnRef idx="1">
            <a:schemeClr val="accent1"/>
          </a:lnRef>
          <a:fillRef idx="0">
            <a:schemeClr val="accent1"/>
          </a:fillRef>
          <a:effectRef idx="0">
            <a:schemeClr val="accent1"/>
          </a:effectRef>
          <a:fontRef idx="minor">
            <a:schemeClr val="tx1"/>
          </a:fontRef>
        </p:style>
      </p:cxnSp>
      <p:sp>
        <p:nvSpPr>
          <p:cNvPr id="13" name="Content Placeholder 22">
            <a:extLst>
              <a:ext uri="{FF2B5EF4-FFF2-40B4-BE49-F238E27FC236}">
                <a16:creationId xmlns:a16="http://schemas.microsoft.com/office/drawing/2014/main" id="{69C2EA2B-3585-43B3-A84F-F60D80F06FA8}"/>
              </a:ext>
            </a:extLst>
          </p:cNvPr>
          <p:cNvSpPr txBox="1">
            <a:spLocks/>
          </p:cNvSpPr>
          <p:nvPr/>
        </p:nvSpPr>
        <p:spPr>
          <a:xfrm>
            <a:off x="8134350" y="6524693"/>
            <a:ext cx="4152345" cy="777809"/>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800" cap="all" spc="200" dirty="0">
                <a:solidFill>
                  <a:schemeClr val="bg1"/>
                </a:solidFill>
                <a:latin typeface="+mj-lt"/>
              </a:rPr>
              <a:t>Word</a:t>
            </a:r>
            <a:r>
              <a:rPr lang="hr-HR" sz="800" cap="all" spc="200" dirty="0">
                <a:solidFill>
                  <a:schemeClr val="bg1"/>
                </a:solidFill>
                <a:latin typeface="+mj-lt"/>
              </a:rPr>
              <a:t> </a:t>
            </a:r>
            <a:r>
              <a:rPr lang="en-US" sz="800" cap="all" spc="200" dirty="0">
                <a:solidFill>
                  <a:schemeClr val="bg1"/>
                </a:solidFill>
                <a:latin typeface="+mj-lt"/>
              </a:rPr>
              <a:t>could of most frequently sold</a:t>
            </a:r>
            <a:r>
              <a:rPr lang="hr-HR" sz="800" cap="all" spc="200" dirty="0">
                <a:solidFill>
                  <a:schemeClr val="bg1"/>
                </a:solidFill>
                <a:latin typeface="+mj-lt"/>
              </a:rPr>
              <a:t> </a:t>
            </a:r>
            <a:r>
              <a:rPr lang="hr-HR" sz="800" cap="all" spc="200" dirty="0" err="1">
                <a:solidFill>
                  <a:schemeClr val="bg1"/>
                </a:solidFill>
                <a:latin typeface="+mj-lt"/>
              </a:rPr>
              <a:t>Pairs</a:t>
            </a:r>
            <a:r>
              <a:rPr lang="hr-HR" sz="800" cap="all" spc="200" dirty="0">
                <a:solidFill>
                  <a:schemeClr val="bg1"/>
                </a:solidFill>
                <a:latin typeface="+mj-lt"/>
              </a:rPr>
              <a:t> </a:t>
            </a:r>
            <a:r>
              <a:rPr lang="hr-HR" sz="800" cap="all" spc="200" dirty="0" err="1">
                <a:solidFill>
                  <a:schemeClr val="bg1"/>
                </a:solidFill>
                <a:latin typeface="+mj-lt"/>
              </a:rPr>
              <a:t>of</a:t>
            </a:r>
            <a:r>
              <a:rPr lang="en-US" sz="800" cap="all" spc="200" dirty="0">
                <a:solidFill>
                  <a:schemeClr val="bg1"/>
                </a:solidFill>
                <a:latin typeface="+mj-lt"/>
              </a:rPr>
              <a:t> items</a:t>
            </a:r>
          </a:p>
        </p:txBody>
      </p:sp>
    </p:spTree>
    <p:extLst>
      <p:ext uri="{BB962C8B-B14F-4D97-AF65-F5344CB8AC3E}">
        <p14:creationId xmlns:p14="http://schemas.microsoft.com/office/powerpoint/2010/main" val="34113228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36F1772-5B88-4687-974A-52C4564FF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A77EA8DC-3447-4940-A4AE-F07102E9DD40}"/>
              </a:ext>
            </a:extLst>
          </p:cNvPr>
          <p:cNvSpPr>
            <a:spLocks noGrp="1"/>
          </p:cNvSpPr>
          <p:nvPr>
            <p:ph type="title"/>
          </p:nvPr>
        </p:nvSpPr>
        <p:spPr>
          <a:xfrm>
            <a:off x="5144679" y="634946"/>
            <a:ext cx="6405063" cy="1450757"/>
          </a:xfrm>
        </p:spPr>
        <p:txBody>
          <a:bodyPr>
            <a:normAutofit/>
          </a:bodyPr>
          <a:lstStyle/>
          <a:p>
            <a:r>
              <a:rPr lang="en-US" sz="4400" dirty="0"/>
              <a:t>Which items are most frequently bought together?</a:t>
            </a:r>
          </a:p>
        </p:txBody>
      </p:sp>
      <p:pic>
        <p:nvPicPr>
          <p:cNvPr id="10" name="Rezervirano mjesto sadržaja 4">
            <a:extLst>
              <a:ext uri="{FF2B5EF4-FFF2-40B4-BE49-F238E27FC236}">
                <a16:creationId xmlns:a16="http://schemas.microsoft.com/office/drawing/2014/main" id="{C2D2D9A8-C056-4281-99C5-32E996576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814092"/>
            <a:ext cx="4020297" cy="2010148"/>
          </a:xfrm>
          <a:prstGeom prst="rect">
            <a:avLst/>
          </a:prstGeom>
        </p:spPr>
      </p:pic>
      <p:cxnSp>
        <p:nvCxnSpPr>
          <p:cNvPr id="17" name="Straight Connector 16">
            <a:extLst>
              <a:ext uri="{FF2B5EF4-FFF2-40B4-BE49-F238E27FC236}">
                <a16:creationId xmlns:a16="http://schemas.microsoft.com/office/drawing/2014/main" id="{FC2C99CD-8BCA-45F5-BA47-7A6D80CA8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Slika 6">
            <a:extLst>
              <a:ext uri="{FF2B5EF4-FFF2-40B4-BE49-F238E27FC236}">
                <a16:creationId xmlns:a16="http://schemas.microsoft.com/office/drawing/2014/main" id="{350D0B20-280F-4A78-9515-5A5EA2C40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451095"/>
            <a:ext cx="4020296" cy="2010148"/>
          </a:xfrm>
          <a:prstGeom prst="rect">
            <a:avLst/>
          </a:prstGeom>
        </p:spPr>
      </p:pic>
      <p:sp>
        <p:nvSpPr>
          <p:cNvPr id="12" name="Content Placeholder 11">
            <a:extLst>
              <a:ext uri="{FF2B5EF4-FFF2-40B4-BE49-F238E27FC236}">
                <a16:creationId xmlns:a16="http://schemas.microsoft.com/office/drawing/2014/main" id="{1B31B688-7E81-41A9-BD3E-710577E35AC5}"/>
              </a:ext>
            </a:extLst>
          </p:cNvPr>
          <p:cNvSpPr>
            <a:spLocks noGrp="1"/>
          </p:cNvSpPr>
          <p:nvPr>
            <p:ph idx="1"/>
          </p:nvPr>
        </p:nvSpPr>
        <p:spPr>
          <a:xfrm>
            <a:off x="5144679" y="2198914"/>
            <a:ext cx="6405063" cy="3670180"/>
          </a:xfrm>
        </p:spPr>
        <p:txBody>
          <a:bodyPr>
            <a:normAutofit/>
          </a:bodyPr>
          <a:lstStyle/>
          <a:p>
            <a:r>
              <a:rPr lang="en-US" dirty="0"/>
              <a:t>- We can see that most frequently our customers buy back door with key fob with support of 0.01. It is closely followed by regency tea plate pink and </a:t>
            </a:r>
            <a:r>
              <a:rPr lang="en-US" dirty="0" err="1"/>
              <a:t>rege</a:t>
            </a:r>
            <a:r>
              <a:rPr lang="hr-HR" dirty="0"/>
              <a:t>n</a:t>
            </a:r>
            <a:r>
              <a:rPr lang="en-US" dirty="0"/>
              <a:t>cy tea plate green. </a:t>
            </a:r>
          </a:p>
          <a:p>
            <a:r>
              <a:rPr lang="en-US" dirty="0"/>
              <a:t>- The highest lift is the one of wrap and billboard fonts design; and trees and Christmas garland stars. This means that this combination of items most frequently occurs together, rather than alone in the basket.</a:t>
            </a:r>
          </a:p>
          <a:p>
            <a:pPr marL="0" indent="0">
              <a:buNone/>
            </a:pPr>
            <a:endParaRPr lang="en-US" dirty="0"/>
          </a:p>
        </p:txBody>
      </p:sp>
      <p:sp>
        <p:nvSpPr>
          <p:cNvPr id="19" name="Rectangle 18">
            <a:extLst>
              <a:ext uri="{FF2B5EF4-FFF2-40B4-BE49-F238E27FC236}">
                <a16:creationId xmlns:a16="http://schemas.microsoft.com/office/drawing/2014/main" id="{C7E8667B-49C4-4E47-AB3E-78AC18E9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92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1780B1-1435-4EBC-947B-9609953F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kstniOkvir 7">
            <a:extLst>
              <a:ext uri="{FF2B5EF4-FFF2-40B4-BE49-F238E27FC236}">
                <a16:creationId xmlns:a16="http://schemas.microsoft.com/office/drawing/2014/main" id="{8C98C249-AE3E-4BA8-9AA9-690277F76184}"/>
              </a:ext>
            </a:extLst>
          </p:cNvPr>
          <p:cNvSpPr txBox="1"/>
          <p:nvPr/>
        </p:nvSpPr>
        <p:spPr>
          <a:xfrm>
            <a:off x="452761" y="5548354"/>
            <a:ext cx="3578224" cy="369332"/>
          </a:xfrm>
          <a:prstGeom prst="rect">
            <a:avLst/>
          </a:prstGeom>
          <a:noFill/>
        </p:spPr>
        <p:txBody>
          <a:bodyPr wrap="none" rtlCol="0">
            <a:spAutoFit/>
          </a:bodyPr>
          <a:lstStyle/>
          <a:p>
            <a:r>
              <a:rPr lang="en-US" sz="900" dirty="0"/>
              <a:t>Support is the proportion of the transactions in the data that contain an</a:t>
            </a:r>
            <a:br>
              <a:rPr lang="en-US" sz="900" dirty="0"/>
            </a:br>
            <a:r>
              <a:rPr lang="en-US" sz="900" dirty="0"/>
              <a:t>itemset of interest</a:t>
            </a:r>
            <a:r>
              <a:rPr lang="hr-HR" sz="900" dirty="0"/>
              <a:t>.</a:t>
            </a:r>
            <a:endParaRPr lang="en-US" sz="900" dirty="0"/>
          </a:p>
        </p:txBody>
      </p:sp>
      <p:sp>
        <p:nvSpPr>
          <p:cNvPr id="9" name="TekstniOkvir 8">
            <a:extLst>
              <a:ext uri="{FF2B5EF4-FFF2-40B4-BE49-F238E27FC236}">
                <a16:creationId xmlns:a16="http://schemas.microsoft.com/office/drawing/2014/main" id="{C1EAAA8F-52C7-4BDA-94D6-097688EC6838}"/>
              </a:ext>
            </a:extLst>
          </p:cNvPr>
          <p:cNvSpPr txBox="1"/>
          <p:nvPr/>
        </p:nvSpPr>
        <p:spPr>
          <a:xfrm>
            <a:off x="452761" y="2829721"/>
            <a:ext cx="3342582" cy="369332"/>
          </a:xfrm>
          <a:prstGeom prst="rect">
            <a:avLst/>
          </a:prstGeom>
          <a:noFill/>
        </p:spPr>
        <p:txBody>
          <a:bodyPr wrap="none" rtlCol="0">
            <a:spAutoFit/>
          </a:bodyPr>
          <a:lstStyle/>
          <a:p>
            <a:r>
              <a:rPr lang="en-US" sz="900" dirty="0"/>
              <a:t>Lift is the ratio of the support of x occurring together with y divided</a:t>
            </a:r>
            <a:br>
              <a:rPr lang="en-US" sz="900" dirty="0"/>
            </a:br>
            <a:r>
              <a:rPr lang="en-US" sz="900" dirty="0"/>
              <a:t>by the probability that x and y occur if they are independent</a:t>
            </a:r>
            <a:r>
              <a:rPr lang="hr-HR" sz="900" dirty="0"/>
              <a:t>.</a:t>
            </a:r>
            <a:endParaRPr lang="en-US" sz="900" dirty="0"/>
          </a:p>
        </p:txBody>
      </p:sp>
    </p:spTree>
    <p:extLst>
      <p:ext uri="{BB962C8B-B14F-4D97-AF65-F5344CB8AC3E}">
        <p14:creationId xmlns:p14="http://schemas.microsoft.com/office/powerpoint/2010/main" val="276736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Rezervirano mjesto sadržaja 4">
            <a:extLst>
              <a:ext uri="{FF2B5EF4-FFF2-40B4-BE49-F238E27FC236}">
                <a16:creationId xmlns:a16="http://schemas.microsoft.com/office/drawing/2014/main" id="{41A12572-5ADF-4C8E-8DA1-5F455F081B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64" r="95"/>
          <a:stretch/>
        </p:blipFill>
        <p:spPr>
          <a:xfrm>
            <a:off x="633999" y="909474"/>
            <a:ext cx="6912217" cy="4515369"/>
          </a:xfrm>
          <a:prstGeom prst="rect">
            <a:avLst/>
          </a:prstGeom>
        </p:spPr>
      </p:pic>
      <p:cxnSp>
        <p:nvCxnSpPr>
          <p:cNvPr id="71" name="Straight Connector 7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34B3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Naslov 1">
            <a:extLst>
              <a:ext uri="{FF2B5EF4-FFF2-40B4-BE49-F238E27FC236}">
                <a16:creationId xmlns:a16="http://schemas.microsoft.com/office/drawing/2014/main" id="{6B20C9BA-35B5-43C6-BB91-EAC329745F5D}"/>
              </a:ext>
            </a:extLst>
          </p:cNvPr>
          <p:cNvSpPr>
            <a:spLocks noGrp="1"/>
          </p:cNvSpPr>
          <p:nvPr>
            <p:ph type="title"/>
          </p:nvPr>
        </p:nvSpPr>
        <p:spPr>
          <a:xfrm>
            <a:off x="5391084" y="772052"/>
            <a:ext cx="6800916" cy="3686015"/>
          </a:xfrm>
        </p:spPr>
        <p:txBody>
          <a:bodyPr vert="horz" lIns="91440" tIns="45720" rIns="91440" bIns="45720" rtlCol="0" anchor="b">
            <a:normAutofit/>
          </a:bodyPr>
          <a:lstStyle/>
          <a:p>
            <a:r>
              <a:rPr lang="en-US" b="1" dirty="0">
                <a:solidFill>
                  <a:schemeClr val="tx1">
                    <a:lumMod val="85000"/>
                    <a:lumOff val="15000"/>
                  </a:schemeClr>
                </a:solidFill>
              </a:rPr>
              <a:t>Conn</a:t>
            </a:r>
            <a:r>
              <a:rPr lang="hr-HR" b="1" dirty="0">
                <a:solidFill>
                  <a:schemeClr val="tx1">
                    <a:lumMod val="85000"/>
                    <a:lumOff val="15000"/>
                  </a:schemeClr>
                </a:solidFill>
              </a:rPr>
              <a:t>e</a:t>
            </a:r>
            <a:r>
              <a:rPr lang="en-US" b="1" dirty="0" err="1">
                <a:solidFill>
                  <a:schemeClr val="tx1">
                    <a:lumMod val="85000"/>
                    <a:lumOff val="15000"/>
                  </a:schemeClr>
                </a:solidFill>
              </a:rPr>
              <a:t>ctions</a:t>
            </a:r>
            <a:r>
              <a:rPr lang="en-US" b="1" dirty="0">
                <a:solidFill>
                  <a:schemeClr val="tx1">
                    <a:lumMod val="85000"/>
                    <a:lumOff val="15000"/>
                  </a:schemeClr>
                </a:solidFill>
              </a:rPr>
              <a:t> between most frequently sold items</a:t>
            </a:r>
          </a:p>
        </p:txBody>
      </p:sp>
    </p:spTree>
    <p:extLst>
      <p:ext uri="{BB962C8B-B14F-4D97-AF65-F5344CB8AC3E}">
        <p14:creationId xmlns:p14="http://schemas.microsoft.com/office/powerpoint/2010/main" val="205181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7CD82F13-AB0C-4ABE-A114-FFEA592C4C80}"/>
              </a:ext>
            </a:extLst>
          </p:cNvPr>
          <p:cNvSpPr>
            <a:spLocks noGrp="1"/>
          </p:cNvSpPr>
          <p:nvPr>
            <p:ph type="title"/>
          </p:nvPr>
        </p:nvSpPr>
        <p:spPr>
          <a:xfrm>
            <a:off x="1097280" y="286603"/>
            <a:ext cx="10058400" cy="1450757"/>
          </a:xfrm>
        </p:spPr>
        <p:txBody>
          <a:bodyPr>
            <a:normAutofit/>
          </a:bodyPr>
          <a:lstStyle/>
          <a:p>
            <a:r>
              <a:rPr lang="en-US" dirty="0"/>
              <a:t>MBA Conclusions</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Rezervirano mjesto sadržaja 2">
            <a:extLst>
              <a:ext uri="{FF2B5EF4-FFF2-40B4-BE49-F238E27FC236}">
                <a16:creationId xmlns:a16="http://schemas.microsoft.com/office/drawing/2014/main" id="{36C6C836-CBC7-4835-9AEA-A95D26A3C273}"/>
              </a:ext>
            </a:extLst>
          </p:cNvPr>
          <p:cNvSpPr>
            <a:spLocks noGrp="1"/>
          </p:cNvSpPr>
          <p:nvPr>
            <p:ph idx="1"/>
          </p:nvPr>
        </p:nvSpPr>
        <p:spPr>
          <a:xfrm>
            <a:off x="1097279" y="1845734"/>
            <a:ext cx="6454987" cy="4023360"/>
          </a:xfrm>
        </p:spPr>
        <p:txBody>
          <a:bodyPr>
            <a:normAutofit/>
          </a:bodyPr>
          <a:lstStyle/>
          <a:p>
            <a:r>
              <a:rPr lang="en-US" dirty="0"/>
              <a:t>- There are 4678 association rules in the data. This means that 4678 items follow specific patter</a:t>
            </a:r>
            <a:r>
              <a:rPr lang="hr-HR" dirty="0"/>
              <a:t> </a:t>
            </a:r>
            <a:r>
              <a:rPr lang="en-US" dirty="0"/>
              <a:t>in in how they are paired in customer’s basket. </a:t>
            </a:r>
          </a:p>
          <a:p>
            <a:r>
              <a:rPr lang="en-US" dirty="0"/>
              <a:t>- Several pairs of association rules can be used to improve out selling strategy</a:t>
            </a:r>
          </a:p>
          <a:p>
            <a:r>
              <a:rPr lang="en-US" dirty="0"/>
              <a:t>- All the indicators used are great to develop the aforementioned strategies. No additional data is needed for this kind of analysis and our analysis was successful.</a:t>
            </a:r>
          </a:p>
        </p:txBody>
      </p:sp>
      <p:pic>
        <p:nvPicPr>
          <p:cNvPr id="7" name="Graphic 6">
            <a:extLst>
              <a:ext uri="{FF2B5EF4-FFF2-40B4-BE49-F238E27FC236}">
                <a16:creationId xmlns:a16="http://schemas.microsoft.com/office/drawing/2014/main" id="{D02C293B-3ACF-4902-BE75-B4CD663D1D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14" name="Rectangle 1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80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B08A11-DFA2-4BA2-B3E0-4C3B50B28743}"/>
              </a:ext>
            </a:extLst>
          </p:cNvPr>
          <p:cNvSpPr>
            <a:spLocks noGrp="1"/>
          </p:cNvSpPr>
          <p:nvPr>
            <p:ph type="title"/>
          </p:nvPr>
        </p:nvSpPr>
        <p:spPr>
          <a:xfrm>
            <a:off x="1097280" y="286603"/>
            <a:ext cx="10058400" cy="1450757"/>
          </a:xfrm>
        </p:spPr>
        <p:txBody>
          <a:bodyPr>
            <a:normAutofit/>
          </a:bodyPr>
          <a:lstStyle/>
          <a:p>
            <a:r>
              <a:rPr lang="en-US" dirty="0"/>
              <a:t>Recommendations</a:t>
            </a:r>
          </a:p>
        </p:txBody>
      </p:sp>
      <p:graphicFrame>
        <p:nvGraphicFramePr>
          <p:cNvPr id="5" name="Rezervirano mjesto sadržaja 2">
            <a:extLst>
              <a:ext uri="{FF2B5EF4-FFF2-40B4-BE49-F238E27FC236}">
                <a16:creationId xmlns:a16="http://schemas.microsoft.com/office/drawing/2014/main" id="{32107F80-11DE-45CE-9E5D-5D513ED4A21C}"/>
              </a:ext>
            </a:extLst>
          </p:cNvPr>
          <p:cNvGraphicFramePr>
            <a:graphicFrameLocks noGrp="1"/>
          </p:cNvGraphicFramePr>
          <p:nvPr>
            <p:ph idx="1"/>
            <p:extLst>
              <p:ext uri="{D42A27DB-BD31-4B8C-83A1-F6EECF244321}">
                <p14:modId xmlns:p14="http://schemas.microsoft.com/office/powerpoint/2010/main" val="179480456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2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27AA4D0-75A6-4E35-8D15-D40C4F483199}"/>
              </a:ext>
            </a:extLst>
          </p:cNvPr>
          <p:cNvSpPr>
            <a:spLocks noGrp="1"/>
          </p:cNvSpPr>
          <p:nvPr>
            <p:ph type="title"/>
          </p:nvPr>
        </p:nvSpPr>
        <p:spPr>
          <a:xfrm>
            <a:off x="5181601" y="634946"/>
            <a:ext cx="6368142" cy="1450757"/>
          </a:xfrm>
        </p:spPr>
        <p:txBody>
          <a:bodyPr>
            <a:normAutofit/>
          </a:bodyPr>
          <a:lstStyle/>
          <a:p>
            <a:r>
              <a:rPr lang="en-US" sz="5000">
                <a:solidFill>
                  <a:srgbClr val="396B2F"/>
                </a:solidFill>
              </a:rPr>
              <a:t>Value created and Conclusions</a:t>
            </a:r>
          </a:p>
        </p:txBody>
      </p:sp>
      <p:pic>
        <p:nvPicPr>
          <p:cNvPr id="4" name="Picture 2" descr="Slikovni rezultat za profit vector">
            <a:extLst>
              <a:ext uri="{FF2B5EF4-FFF2-40B4-BE49-F238E27FC236}">
                <a16:creationId xmlns:a16="http://schemas.microsoft.com/office/drawing/2014/main" id="{C4EEE627-806C-4712-B4F6-21217F2BB8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54" r="-2" b="-2"/>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Rezervirano mjesto sadržaja 2">
            <a:extLst>
              <a:ext uri="{FF2B5EF4-FFF2-40B4-BE49-F238E27FC236}">
                <a16:creationId xmlns:a16="http://schemas.microsoft.com/office/drawing/2014/main" id="{951346B8-AA17-4617-B98D-7CDA2CDDF006}"/>
              </a:ext>
            </a:extLst>
          </p:cNvPr>
          <p:cNvSpPr>
            <a:spLocks noGrp="1"/>
          </p:cNvSpPr>
          <p:nvPr>
            <p:ph idx="1"/>
          </p:nvPr>
        </p:nvSpPr>
        <p:spPr>
          <a:xfrm>
            <a:off x="5181601" y="2198914"/>
            <a:ext cx="6368142" cy="3670180"/>
          </a:xfrm>
        </p:spPr>
        <p:txBody>
          <a:bodyPr>
            <a:normAutofit/>
          </a:bodyPr>
          <a:lstStyle/>
          <a:p>
            <a:r>
              <a:rPr lang="en-US" dirty="0"/>
              <a:t>The data and analyses were </a:t>
            </a:r>
            <a:r>
              <a:rPr lang="en-US" b="1" dirty="0"/>
              <a:t>successful</a:t>
            </a:r>
            <a:r>
              <a:rPr lang="en-US" dirty="0"/>
              <a:t> and we provided </a:t>
            </a:r>
            <a:r>
              <a:rPr lang="en-US" b="1" dirty="0"/>
              <a:t>valuable</a:t>
            </a:r>
            <a:r>
              <a:rPr lang="en-US" dirty="0"/>
              <a:t> and </a:t>
            </a:r>
            <a:r>
              <a:rPr lang="en-US" b="1" dirty="0"/>
              <a:t>meaningful</a:t>
            </a:r>
            <a:r>
              <a:rPr lang="en-US" dirty="0"/>
              <a:t> recommendations to Nexus </a:t>
            </a:r>
            <a:r>
              <a:rPr lang="en-US" dirty="0" err="1"/>
              <a:t>manag</a:t>
            </a:r>
            <a:r>
              <a:rPr lang="hr-HR" dirty="0"/>
              <a:t>e</a:t>
            </a:r>
            <a:r>
              <a:rPr lang="en-US" dirty="0" err="1"/>
              <a:t>ment</a:t>
            </a:r>
            <a:r>
              <a:rPr lang="en-US" dirty="0"/>
              <a:t>.</a:t>
            </a:r>
          </a:p>
          <a:p>
            <a:r>
              <a:rPr lang="en-US" dirty="0"/>
              <a:t>If Nexus implements our recommendations, sales are expected to </a:t>
            </a:r>
            <a:r>
              <a:rPr lang="en-US" b="1" dirty="0"/>
              <a:t>grow</a:t>
            </a:r>
            <a:r>
              <a:rPr lang="en-US" dirty="0"/>
              <a:t> about </a:t>
            </a:r>
            <a:r>
              <a:rPr lang="en-US" b="1" dirty="0">
                <a:solidFill>
                  <a:srgbClr val="FF0000"/>
                </a:solidFill>
              </a:rPr>
              <a:t>10%</a:t>
            </a:r>
            <a:r>
              <a:rPr lang="en-US" dirty="0"/>
              <a:t> with ROI over </a:t>
            </a:r>
            <a:r>
              <a:rPr lang="en-US" b="1" dirty="0">
                <a:solidFill>
                  <a:srgbClr val="FF0000"/>
                </a:solidFill>
              </a:rPr>
              <a:t>100%</a:t>
            </a:r>
            <a:r>
              <a:rPr lang="en-US" dirty="0"/>
              <a:t>.</a:t>
            </a:r>
          </a:p>
          <a:p>
            <a:r>
              <a:rPr lang="en-US" dirty="0"/>
              <a:t>Further work will be dedicated to overall marketing plan for Nexus based on our finding, along with market testing.</a:t>
            </a:r>
          </a:p>
        </p:txBody>
      </p:sp>
      <p:sp>
        <p:nvSpPr>
          <p:cNvPr id="8" name="Elipsa 7">
            <a:extLst>
              <a:ext uri="{FF2B5EF4-FFF2-40B4-BE49-F238E27FC236}">
                <a16:creationId xmlns:a16="http://schemas.microsoft.com/office/drawing/2014/main" id="{10CE4068-EC1D-4A1E-8CF2-4764DF4A1E8F}"/>
              </a:ext>
            </a:extLst>
          </p:cNvPr>
          <p:cNvSpPr/>
          <p:nvPr/>
        </p:nvSpPr>
        <p:spPr>
          <a:xfrm rot="20886611">
            <a:off x="6578326" y="4906606"/>
            <a:ext cx="1673335" cy="1562223"/>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hr-HR" sz="1800" b="1" i="0" u="none" strike="noStrike" kern="1200" cap="none" spc="0" normalizeH="0" baseline="0" noProof="0" dirty="0">
                <a:ln>
                  <a:noFill/>
                </a:ln>
                <a:solidFill>
                  <a:prstClr val="black"/>
                </a:solidFill>
                <a:effectLst/>
                <a:uLnTx/>
                <a:uFillTx/>
                <a:latin typeface="Calibri" panose="020F0502020204030204"/>
                <a:ea typeface="+mn-ea"/>
                <a:cs typeface="+mn-cs"/>
              </a:rPr>
              <a:t>00</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ROI</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2" descr="Slikovni rezultat za money vector">
            <a:extLst>
              <a:ext uri="{FF2B5EF4-FFF2-40B4-BE49-F238E27FC236}">
                <a16:creationId xmlns:a16="http://schemas.microsoft.com/office/drawing/2014/main" id="{9CCF3A24-8EA6-45BE-8998-F20268589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105" y="5563580"/>
            <a:ext cx="898117" cy="898117"/>
          </a:xfrm>
          <a:prstGeom prst="rect">
            <a:avLst/>
          </a:prstGeom>
          <a:noFill/>
          <a:extLst>
            <a:ext uri="{909E8E84-426E-40DD-AFC4-6F175D3DCCD1}">
              <a14:hiddenFill xmlns:a14="http://schemas.microsoft.com/office/drawing/2010/main">
                <a:solidFill>
                  <a:srgbClr val="FFFFFF"/>
                </a:solidFill>
              </a14:hiddenFill>
            </a:ext>
          </a:extLst>
        </p:spPr>
      </p:pic>
      <p:sp>
        <p:nvSpPr>
          <p:cNvPr id="12" name="Elipsa 11">
            <a:extLst>
              <a:ext uri="{FF2B5EF4-FFF2-40B4-BE49-F238E27FC236}">
                <a16:creationId xmlns:a16="http://schemas.microsoft.com/office/drawing/2014/main" id="{BC60AECE-240C-47FD-9D86-971ABE0D6DDE}"/>
              </a:ext>
            </a:extLst>
          </p:cNvPr>
          <p:cNvSpPr/>
          <p:nvPr/>
        </p:nvSpPr>
        <p:spPr>
          <a:xfrm rot="1188521">
            <a:off x="8522418" y="4966103"/>
            <a:ext cx="1673335" cy="1562223"/>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hr-HR" sz="1600" b="1" i="0" u="none" strike="noStrike" kern="1200" cap="none" spc="0" normalizeH="0" baseline="0" noProof="0" dirty="0">
                <a:ln>
                  <a:noFill/>
                </a:ln>
                <a:solidFill>
                  <a:prstClr val="black"/>
                </a:solidFill>
                <a:effectLst/>
                <a:uLnTx/>
                <a:uFillTx/>
                <a:latin typeface="Calibri" panose="020F0502020204030204"/>
                <a:ea typeface="+mn-ea"/>
                <a:cs typeface="+mn-cs"/>
              </a:rPr>
              <a:t>0</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MORE SALES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4" descr="Slikovni rezultat za up graph vector">
            <a:extLst>
              <a:ext uri="{FF2B5EF4-FFF2-40B4-BE49-F238E27FC236}">
                <a16:creationId xmlns:a16="http://schemas.microsoft.com/office/drawing/2014/main" id="{C182D09D-CBCB-4E3C-878D-268C1EA42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345828">
            <a:off x="8939464" y="5829177"/>
            <a:ext cx="535870" cy="53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3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2" descr="Slikovni rezultat za logo nexus">
            <a:extLst>
              <a:ext uri="{FF2B5EF4-FFF2-40B4-BE49-F238E27FC236}">
                <a16:creationId xmlns:a16="http://schemas.microsoft.com/office/drawing/2014/main" id="{D52DD2FB-95AA-4AD2-9B01-0DF1155C63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likovni rezultat za essec logo">
            <a:extLst>
              <a:ext uri="{FF2B5EF4-FFF2-40B4-BE49-F238E27FC236}">
                <a16:creationId xmlns:a16="http://schemas.microsoft.com/office/drawing/2014/main" id="{9D48D6A3-068D-40FB-8D92-AA5A783F47E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Rezervirano mjesto sadržaja 2">
            <a:extLst>
              <a:ext uri="{FF2B5EF4-FFF2-40B4-BE49-F238E27FC236}">
                <a16:creationId xmlns:a16="http://schemas.microsoft.com/office/drawing/2014/main" id="{DA57B2BF-9CDC-4010-A784-BFC2D825378C}"/>
              </a:ext>
            </a:extLst>
          </p:cNvPr>
          <p:cNvGraphicFramePr>
            <a:graphicFrameLocks noGrp="1"/>
          </p:cNvGraphicFramePr>
          <p:nvPr>
            <p:ph idx="1"/>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Elipsa 5">
            <a:extLst>
              <a:ext uri="{FF2B5EF4-FFF2-40B4-BE49-F238E27FC236}">
                <a16:creationId xmlns:a16="http://schemas.microsoft.com/office/drawing/2014/main" id="{AF538ED9-10EF-4616-8F2A-2C94AC51ED53}"/>
              </a:ext>
            </a:extLst>
          </p:cNvPr>
          <p:cNvSpPr/>
          <p:nvPr/>
        </p:nvSpPr>
        <p:spPr>
          <a:xfrm rot="20886611">
            <a:off x="367589" y="4285170"/>
            <a:ext cx="1673335" cy="1562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112% ROI</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122" name="Picture 2" descr="Slikovni rezultat za money vector">
            <a:extLst>
              <a:ext uri="{FF2B5EF4-FFF2-40B4-BE49-F238E27FC236}">
                <a16:creationId xmlns:a16="http://schemas.microsoft.com/office/drawing/2014/main" id="{6F8582A7-57F8-4568-A96E-328165DA03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368" y="4942144"/>
            <a:ext cx="898117" cy="898117"/>
          </a:xfrm>
          <a:prstGeom prst="rect">
            <a:avLst/>
          </a:prstGeom>
          <a:noFill/>
          <a:extLst>
            <a:ext uri="{909E8E84-426E-40DD-AFC4-6F175D3DCCD1}">
              <a14:hiddenFill xmlns:a14="http://schemas.microsoft.com/office/drawing/2010/main">
                <a:solidFill>
                  <a:srgbClr val="FFFFFF"/>
                </a:solidFill>
              </a14:hiddenFill>
            </a:ext>
          </a:extLst>
        </p:spPr>
      </p:pic>
      <p:sp>
        <p:nvSpPr>
          <p:cNvPr id="15" name="Elipsa 14">
            <a:extLst>
              <a:ext uri="{FF2B5EF4-FFF2-40B4-BE49-F238E27FC236}">
                <a16:creationId xmlns:a16="http://schemas.microsoft.com/office/drawing/2014/main" id="{DA0BE174-EF32-492A-862B-7A33174DCEB0}"/>
              </a:ext>
            </a:extLst>
          </p:cNvPr>
          <p:cNvSpPr/>
          <p:nvPr/>
        </p:nvSpPr>
        <p:spPr>
          <a:xfrm rot="1188521">
            <a:off x="2311681" y="4344667"/>
            <a:ext cx="1673335" cy="1562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15% MORE SALES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124" name="Picture 4" descr="Slikovni rezultat za up graph vector">
            <a:extLst>
              <a:ext uri="{FF2B5EF4-FFF2-40B4-BE49-F238E27FC236}">
                <a16:creationId xmlns:a16="http://schemas.microsoft.com/office/drawing/2014/main" id="{410A130E-F76C-4F1E-AF81-8A37022AA2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345828">
            <a:off x="2728727" y="5207741"/>
            <a:ext cx="535870" cy="535870"/>
          </a:xfrm>
          <a:prstGeom prst="rect">
            <a:avLst/>
          </a:prstGeom>
          <a:noFill/>
          <a:extLst>
            <a:ext uri="{909E8E84-426E-40DD-AFC4-6F175D3DCCD1}">
              <a14:hiddenFill xmlns:a14="http://schemas.microsoft.com/office/drawing/2010/main">
                <a:solidFill>
                  <a:srgbClr val="FFFFFF"/>
                </a:solidFill>
              </a14:hiddenFill>
            </a:ext>
          </a:extLst>
        </p:spPr>
      </p:pic>
      <p:sp>
        <p:nvSpPr>
          <p:cNvPr id="9" name="Elipsa 8">
            <a:extLst>
              <a:ext uri="{FF2B5EF4-FFF2-40B4-BE49-F238E27FC236}">
                <a16:creationId xmlns:a16="http://schemas.microsoft.com/office/drawing/2014/main" id="{B3E3D82D-979F-4564-ABCA-BB141DA42F7B}"/>
              </a:ext>
            </a:extLst>
          </p:cNvPr>
          <p:cNvSpPr/>
          <p:nvPr/>
        </p:nvSpPr>
        <p:spPr>
          <a:xfrm>
            <a:off x="616068" y="1087401"/>
            <a:ext cx="2867001" cy="14381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2.5 MIL. ₤ SALES INCOME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Slika 9">
            <a:extLst>
              <a:ext uri="{FF2B5EF4-FFF2-40B4-BE49-F238E27FC236}">
                <a16:creationId xmlns:a16="http://schemas.microsoft.com/office/drawing/2014/main" id="{E5FEEF49-9795-4A08-841D-88253D0F2BBC}"/>
              </a:ext>
            </a:extLst>
          </p:cNvPr>
          <p:cNvPicPr>
            <a:picLocks noChangeAspect="1"/>
          </p:cNvPicPr>
          <p:nvPr/>
        </p:nvPicPr>
        <p:blipFill rotWithShape="1">
          <a:blip r:embed="rId11"/>
          <a:srcRect l="10187" t="22265" r="9909" b="21942"/>
          <a:stretch/>
        </p:blipFill>
        <p:spPr>
          <a:xfrm>
            <a:off x="1626419" y="1811399"/>
            <a:ext cx="816745" cy="550417"/>
          </a:xfrm>
          <a:prstGeom prst="rect">
            <a:avLst/>
          </a:prstGeom>
        </p:spPr>
      </p:pic>
      <p:sp>
        <p:nvSpPr>
          <p:cNvPr id="19" name="Pravokutnik: zaobljeni kutovi 18">
            <a:extLst>
              <a:ext uri="{FF2B5EF4-FFF2-40B4-BE49-F238E27FC236}">
                <a16:creationId xmlns:a16="http://schemas.microsoft.com/office/drawing/2014/main" id="{F4E976AF-6768-496B-A0FD-33FF56BCD4A4}"/>
              </a:ext>
            </a:extLst>
          </p:cNvPr>
          <p:cNvSpPr/>
          <p:nvPr/>
        </p:nvSpPr>
        <p:spPr>
          <a:xfrm>
            <a:off x="498588" y="2954801"/>
            <a:ext cx="2929631" cy="914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Picture 2" descr="Slikovni rezultat za logo nexus">
            <a:extLst>
              <a:ext uri="{FF2B5EF4-FFF2-40B4-BE49-F238E27FC236}">
                <a16:creationId xmlns:a16="http://schemas.microsoft.com/office/drawing/2014/main" id="{8D14BAC9-FA10-47B4-AED9-A4F02D158459}"/>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25969"/>
          <a:stretch/>
        </p:blipFill>
        <p:spPr bwMode="auto">
          <a:xfrm>
            <a:off x="678360" y="2891408"/>
            <a:ext cx="2681056" cy="104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71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36F1772-5B88-4687-974A-52C4564FF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slov 1">
            <a:extLst>
              <a:ext uri="{FF2B5EF4-FFF2-40B4-BE49-F238E27FC236}">
                <a16:creationId xmlns:a16="http://schemas.microsoft.com/office/drawing/2014/main" id="{0B5C0D54-6D1D-40DF-A7E5-7EA88954212C}"/>
              </a:ext>
            </a:extLst>
          </p:cNvPr>
          <p:cNvSpPr>
            <a:spLocks noGrp="1"/>
          </p:cNvSpPr>
          <p:nvPr>
            <p:ph type="title"/>
          </p:nvPr>
        </p:nvSpPr>
        <p:spPr>
          <a:xfrm>
            <a:off x="5144679" y="634946"/>
            <a:ext cx="6405063" cy="1450757"/>
          </a:xfrm>
        </p:spPr>
        <p:txBody>
          <a:bodyPr>
            <a:normAutofit/>
          </a:bodyPr>
          <a:lstStyle/>
          <a:p>
            <a:r>
              <a:rPr lang="en-US"/>
              <a:t>Market situation</a:t>
            </a:r>
          </a:p>
        </p:txBody>
      </p:sp>
      <p:pic>
        <p:nvPicPr>
          <p:cNvPr id="9218" name="Picture 2" descr="Slikovni rezultat za online retail market share">
            <a:extLst>
              <a:ext uri="{FF2B5EF4-FFF2-40B4-BE49-F238E27FC236}">
                <a16:creationId xmlns:a16="http://schemas.microsoft.com/office/drawing/2014/main" id="{60BD02FD-3511-41DE-BC91-D3D8AECD1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693483"/>
            <a:ext cx="4020297" cy="2251366"/>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FC2C99CD-8BCA-45F5-BA47-7A6D80CA8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220" name="Picture 4" descr="Slikovni rezultat za online retail market share uk amazon">
            <a:extLst>
              <a:ext uri="{FF2B5EF4-FFF2-40B4-BE49-F238E27FC236}">
                <a16:creationId xmlns:a16="http://schemas.microsoft.com/office/drawing/2014/main" id="{AC3CF5D3-862D-46FC-A9D5-39D37C339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2" y="3218101"/>
            <a:ext cx="3346129" cy="2476136"/>
          </a:xfrm>
          <a:prstGeom prst="rect">
            <a:avLst/>
          </a:prstGeom>
          <a:noFill/>
          <a:extLst>
            <a:ext uri="{909E8E84-426E-40DD-AFC4-6F175D3DCCD1}">
              <a14:hiddenFill xmlns:a14="http://schemas.microsoft.com/office/drawing/2010/main">
                <a:solidFill>
                  <a:srgbClr val="FFFFFF"/>
                </a:solidFill>
              </a14:hiddenFill>
            </a:ext>
          </a:extLst>
        </p:spPr>
      </p:pic>
      <p:sp>
        <p:nvSpPr>
          <p:cNvPr id="3" name="Rezervirano mjesto sadržaja 2">
            <a:extLst>
              <a:ext uri="{FF2B5EF4-FFF2-40B4-BE49-F238E27FC236}">
                <a16:creationId xmlns:a16="http://schemas.microsoft.com/office/drawing/2014/main" id="{D463F671-D1C1-4CAB-87FA-C499E0D7EE1A}"/>
              </a:ext>
            </a:extLst>
          </p:cNvPr>
          <p:cNvSpPr>
            <a:spLocks noGrp="1"/>
          </p:cNvSpPr>
          <p:nvPr>
            <p:ph idx="1"/>
          </p:nvPr>
        </p:nvSpPr>
        <p:spPr>
          <a:xfrm>
            <a:off x="5144679" y="2198914"/>
            <a:ext cx="6405063" cy="3670180"/>
          </a:xfrm>
        </p:spPr>
        <p:txBody>
          <a:bodyPr>
            <a:normAutofit/>
          </a:bodyPr>
          <a:lstStyle/>
          <a:p>
            <a:r>
              <a:rPr lang="en-US" dirty="0"/>
              <a:t>The number of online share of total retail is growing, specially in the UK where in 2015 15.2% of retail happens online</a:t>
            </a:r>
            <a:r>
              <a:rPr lang="hr-HR" dirty="0"/>
              <a:t>.</a:t>
            </a:r>
            <a:endParaRPr lang="en-US" dirty="0"/>
          </a:p>
          <a:p>
            <a:r>
              <a:rPr lang="en-US" dirty="0"/>
              <a:t>„Big guys” on market are still Alibaba, JD and Amazon.</a:t>
            </a:r>
          </a:p>
          <a:p>
            <a:r>
              <a:rPr lang="en-US" dirty="0"/>
              <a:t>Nexus must implement analytics to compete with top </a:t>
            </a:r>
            <a:r>
              <a:rPr lang="en-US" dirty="0" err="1"/>
              <a:t>reta</a:t>
            </a:r>
            <a:r>
              <a:rPr lang="hr-HR" dirty="0"/>
              <a:t>i</a:t>
            </a:r>
            <a:r>
              <a:rPr lang="en-US" dirty="0" err="1"/>
              <a:t>lers</a:t>
            </a:r>
            <a:r>
              <a:rPr lang="hr-HR" dirty="0"/>
              <a:t>.</a:t>
            </a:r>
            <a:endParaRPr lang="en-US" dirty="0"/>
          </a:p>
          <a:p>
            <a:r>
              <a:rPr lang="en-US" dirty="0"/>
              <a:t>Key to improve sales is to become customer centric, and by applying analytics, Nexus can achieve that</a:t>
            </a:r>
            <a:r>
              <a:rPr lang="hr-HR" dirty="0"/>
              <a:t>.</a:t>
            </a:r>
            <a:endParaRPr lang="en-US" dirty="0"/>
          </a:p>
        </p:txBody>
      </p:sp>
      <p:sp>
        <p:nvSpPr>
          <p:cNvPr id="77" name="Rectangle 76">
            <a:extLst>
              <a:ext uri="{FF2B5EF4-FFF2-40B4-BE49-F238E27FC236}">
                <a16:creationId xmlns:a16="http://schemas.microsoft.com/office/drawing/2014/main" id="{C7E8667B-49C4-4E47-AB3E-78AC18E9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0AB5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8A1780B1-1435-4EBC-947B-9609953F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3366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kstniOkvir 3">
            <a:extLst>
              <a:ext uri="{FF2B5EF4-FFF2-40B4-BE49-F238E27FC236}">
                <a16:creationId xmlns:a16="http://schemas.microsoft.com/office/drawing/2014/main" id="{F1EB9B3D-E2D8-4277-92FA-4CCB17C63FD7}"/>
              </a:ext>
            </a:extLst>
          </p:cNvPr>
          <p:cNvSpPr txBox="1"/>
          <p:nvPr/>
        </p:nvSpPr>
        <p:spPr>
          <a:xfrm>
            <a:off x="554884" y="2927232"/>
            <a:ext cx="346120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Available at: </a:t>
            </a: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hlinkClick r:id="rId4"/>
              </a:rPr>
              <a:t>https://www.marketingcharts.com/industries/retail-and-e-commerce-53439</a:t>
            </a:r>
            <a:endParaRPr kumimoji="0" lang="en-US" sz="7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ekstniOkvir 10">
            <a:extLst>
              <a:ext uri="{FF2B5EF4-FFF2-40B4-BE49-F238E27FC236}">
                <a16:creationId xmlns:a16="http://schemas.microsoft.com/office/drawing/2014/main" id="{B4D16EA8-810B-4132-824C-A66C573B9694}"/>
              </a:ext>
            </a:extLst>
          </p:cNvPr>
          <p:cNvSpPr txBox="1"/>
          <p:nvPr/>
        </p:nvSpPr>
        <p:spPr>
          <a:xfrm>
            <a:off x="633999" y="5677061"/>
            <a:ext cx="3775393"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Available at: </a:t>
            </a: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hlinkClick r:id="rId5"/>
              </a:rPr>
              <a:t>https://www.businessinsider.com/amazon-is-struggling-to-find-its-place-china-2017-8</a:t>
            </a:r>
            <a:endParaRPr kumimoji="0" lang="en-US" sz="7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Picture 4" descr="Slikovni rezultat za essec logo">
            <a:extLst>
              <a:ext uri="{FF2B5EF4-FFF2-40B4-BE49-F238E27FC236}">
                <a16:creationId xmlns:a16="http://schemas.microsoft.com/office/drawing/2014/main" id="{B7A50FDA-2C62-41E3-89BA-7FE4F69B5A73}"/>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likovni rezultat za logo nexus">
            <a:extLst>
              <a:ext uri="{FF2B5EF4-FFF2-40B4-BE49-F238E27FC236}">
                <a16:creationId xmlns:a16="http://schemas.microsoft.com/office/drawing/2014/main" id="{1C0ECDF8-0CDD-4527-82BD-E84A99B1A3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59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4D4C19-A846-47C2-BBA6-D67954F883BE}"/>
              </a:ext>
            </a:extLst>
          </p:cNvPr>
          <p:cNvSpPr>
            <a:spLocks noGrp="1"/>
          </p:cNvSpPr>
          <p:nvPr>
            <p:ph type="title"/>
          </p:nvPr>
        </p:nvSpPr>
        <p:spPr>
          <a:xfrm>
            <a:off x="1097280" y="286603"/>
            <a:ext cx="10058400" cy="1450757"/>
          </a:xfrm>
        </p:spPr>
        <p:txBody>
          <a:bodyPr>
            <a:normAutofit/>
          </a:bodyPr>
          <a:lstStyle/>
          <a:p>
            <a:r>
              <a:rPr lang="en-US" dirty="0"/>
              <a:t>Data and analysis framework</a:t>
            </a:r>
          </a:p>
        </p:txBody>
      </p:sp>
      <p:pic>
        <p:nvPicPr>
          <p:cNvPr id="4" name="Picture 2" descr="Slikovni rezultat za logo nexus">
            <a:extLst>
              <a:ext uri="{FF2B5EF4-FFF2-40B4-BE49-F238E27FC236}">
                <a16:creationId xmlns:a16="http://schemas.microsoft.com/office/drawing/2014/main" id="{D52DD2FB-95AA-4AD2-9B01-0DF1155C63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likovni rezultat za essec logo">
            <a:extLst>
              <a:ext uri="{FF2B5EF4-FFF2-40B4-BE49-F238E27FC236}">
                <a16:creationId xmlns:a16="http://schemas.microsoft.com/office/drawing/2014/main" id="{9D48D6A3-068D-40FB-8D92-AA5A783F47E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Rezervirano mjesto sadržaja 2">
            <a:extLst>
              <a:ext uri="{FF2B5EF4-FFF2-40B4-BE49-F238E27FC236}">
                <a16:creationId xmlns:a16="http://schemas.microsoft.com/office/drawing/2014/main" id="{DA57B2BF-9CDC-4010-A784-BFC2D825378C}"/>
              </a:ext>
            </a:extLst>
          </p:cNvPr>
          <p:cNvGraphicFramePr>
            <a:graphicFrameLocks noGrp="1"/>
          </p:cNvGraphicFramePr>
          <p:nvPr>
            <p:ph idx="1"/>
            <p:extLst>
              <p:ext uri="{D42A27DB-BD31-4B8C-83A1-F6EECF244321}">
                <p14:modId xmlns:p14="http://schemas.microsoft.com/office/powerpoint/2010/main" val="80639599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319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3FD3CF24-D05A-4E8A-8D2C-0AB7CC0FD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slov 1">
            <a:extLst>
              <a:ext uri="{FF2B5EF4-FFF2-40B4-BE49-F238E27FC236}">
                <a16:creationId xmlns:a16="http://schemas.microsoft.com/office/drawing/2014/main" id="{F954279B-589C-4744-8881-CD8D42B9A31D}"/>
              </a:ext>
            </a:extLst>
          </p:cNvPr>
          <p:cNvSpPr>
            <a:spLocks noGrp="1"/>
          </p:cNvSpPr>
          <p:nvPr>
            <p:ph type="title"/>
          </p:nvPr>
        </p:nvSpPr>
        <p:spPr>
          <a:xfrm>
            <a:off x="4703577" y="634946"/>
            <a:ext cx="6846166" cy="1450757"/>
          </a:xfrm>
        </p:spPr>
        <p:txBody>
          <a:bodyPr>
            <a:normAutofit/>
          </a:bodyPr>
          <a:lstStyle/>
          <a:p>
            <a:r>
              <a:rPr lang="en-US" dirty="0"/>
              <a:t>Market basket analysis</a:t>
            </a:r>
          </a:p>
        </p:txBody>
      </p:sp>
      <p:pic>
        <p:nvPicPr>
          <p:cNvPr id="3084" name="Picture 12" descr="Slikovni rezultat za craigslist logo">
            <a:extLst>
              <a:ext uri="{FF2B5EF4-FFF2-40B4-BE49-F238E27FC236}">
                <a16:creationId xmlns:a16="http://schemas.microsoft.com/office/drawing/2014/main" id="{59BC8978-9CEF-48EF-9262-B01157FA0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41" y="695467"/>
            <a:ext cx="2686869" cy="819495"/>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96330F87-AACB-40A7-B2EA-55C9CFEF4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Slikovni rezultat za ebay logo">
            <a:extLst>
              <a:ext uri="{FF2B5EF4-FFF2-40B4-BE49-F238E27FC236}">
                <a16:creationId xmlns:a16="http://schemas.microsoft.com/office/drawing/2014/main" id="{6AC663DD-5BF6-43C8-B88B-B6120131A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224" y="1661954"/>
            <a:ext cx="2003850" cy="8015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likovni rezultat za amazon logo">
            <a:extLst>
              <a:ext uri="{FF2B5EF4-FFF2-40B4-BE49-F238E27FC236}">
                <a16:creationId xmlns:a16="http://schemas.microsoft.com/office/drawing/2014/main" id="{F3E6FC44-2458-4C97-9053-95F8DCC64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942" y="2714378"/>
            <a:ext cx="2149390" cy="650190"/>
          </a:xfrm>
          <a:prstGeom prst="rect">
            <a:avLst/>
          </a:prstGeom>
          <a:noFill/>
          <a:extLst>
            <a:ext uri="{909E8E84-426E-40DD-AFC4-6F175D3DCCD1}">
              <a14:hiddenFill xmlns:a14="http://schemas.microsoft.com/office/drawing/2010/main">
                <a:solidFill>
                  <a:srgbClr val="FFFFFF"/>
                </a:solidFill>
              </a14:hiddenFill>
            </a:ext>
          </a:extLst>
        </p:spPr>
      </p:pic>
      <p:sp>
        <p:nvSpPr>
          <p:cNvPr id="3" name="Rezervirano mjesto sadržaja 2">
            <a:extLst>
              <a:ext uri="{FF2B5EF4-FFF2-40B4-BE49-F238E27FC236}">
                <a16:creationId xmlns:a16="http://schemas.microsoft.com/office/drawing/2014/main" id="{A4CF7F5F-6566-4C33-8440-38B89E52B4AC}"/>
              </a:ext>
            </a:extLst>
          </p:cNvPr>
          <p:cNvSpPr>
            <a:spLocks noGrp="1"/>
          </p:cNvSpPr>
          <p:nvPr>
            <p:ph idx="1"/>
          </p:nvPr>
        </p:nvSpPr>
        <p:spPr>
          <a:xfrm>
            <a:off x="4701747" y="2198914"/>
            <a:ext cx="6847996" cy="3670180"/>
          </a:xfrm>
        </p:spPr>
        <p:txBody>
          <a:bodyPr>
            <a:normAutofit/>
          </a:bodyPr>
          <a:lstStyle/>
          <a:p>
            <a:r>
              <a:rPr lang="en-US" sz="1400" dirty="0"/>
              <a:t>- MBA is one of the key techniques used by large retailers to uncover associations between items.</a:t>
            </a:r>
          </a:p>
          <a:p>
            <a:r>
              <a:rPr lang="en-US" sz="1400" dirty="0"/>
              <a:t>- Association rules are widely used to analyze retail basket or transaction data, and are intended to identify strong rules discovered in transaction data using measures of interestingness, based on the concept of strong rules.</a:t>
            </a:r>
          </a:p>
          <a:p>
            <a:r>
              <a:rPr lang="en-US" sz="1400" dirty="0"/>
              <a:t>- For a online retail company such as Nexus, this kind of analysis is of utmost importance. Companies that understand it’s customers and their online behavior have big competitive advantage.</a:t>
            </a:r>
          </a:p>
          <a:p>
            <a:r>
              <a:rPr lang="en-US" sz="1400" dirty="0"/>
              <a:t>- Online retail companies such as </a:t>
            </a:r>
            <a:r>
              <a:rPr lang="hr-HR" sz="1400" dirty="0"/>
              <a:t>C</a:t>
            </a:r>
            <a:r>
              <a:rPr lang="en-US" sz="1400" dirty="0" err="1"/>
              <a:t>raigslist</a:t>
            </a:r>
            <a:r>
              <a:rPr lang="en-US" sz="1400" dirty="0"/>
              <a:t>, E-Bay and Amazon are great examples of companies that utilized MBA </a:t>
            </a:r>
            <a:r>
              <a:rPr lang="hr-HR" sz="1400" dirty="0"/>
              <a:t>to </a:t>
            </a:r>
            <a:r>
              <a:rPr lang="hr-HR" sz="1400" dirty="0" err="1"/>
              <a:t>become</a:t>
            </a:r>
            <a:r>
              <a:rPr lang="hr-HR" sz="1400" dirty="0"/>
              <a:t> </a:t>
            </a:r>
            <a:r>
              <a:rPr lang="en-US" sz="1400" dirty="0"/>
              <a:t>leaders</a:t>
            </a:r>
            <a:r>
              <a:rPr lang="hr-HR" sz="1400" dirty="0"/>
              <a:t> </a:t>
            </a:r>
            <a:r>
              <a:rPr lang="hr-HR" sz="1400" dirty="0" err="1"/>
              <a:t>in</a:t>
            </a:r>
            <a:r>
              <a:rPr lang="hr-HR" sz="1400" dirty="0"/>
              <a:t> </a:t>
            </a:r>
            <a:r>
              <a:rPr lang="hr-HR" sz="1400" dirty="0" err="1"/>
              <a:t>the</a:t>
            </a:r>
            <a:r>
              <a:rPr lang="hr-HR" sz="1400" dirty="0"/>
              <a:t> </a:t>
            </a:r>
            <a:r>
              <a:rPr lang="hr-HR" sz="1400" dirty="0" err="1"/>
              <a:t>field</a:t>
            </a:r>
            <a:r>
              <a:rPr lang="en-US" sz="1400" dirty="0"/>
              <a:t>.</a:t>
            </a:r>
          </a:p>
          <a:p>
            <a:r>
              <a:rPr lang="en-US" sz="1400" dirty="0"/>
              <a:t>- MBA can be conducted in R using </a:t>
            </a:r>
            <a:r>
              <a:rPr lang="en-US" sz="1400" dirty="0" err="1"/>
              <a:t>apriori</a:t>
            </a:r>
            <a:r>
              <a:rPr lang="en-US" sz="1400" dirty="0"/>
              <a:t> algorithm.</a:t>
            </a:r>
          </a:p>
          <a:p>
            <a:r>
              <a:rPr lang="en-US" sz="1400" dirty="0"/>
              <a:t>- Both stakeholders, the company and customer gain value from the implementation of MBA findings.</a:t>
            </a:r>
          </a:p>
          <a:p>
            <a:endParaRPr lang="en-US" sz="1400" dirty="0"/>
          </a:p>
          <a:p>
            <a:endParaRPr lang="en-US" sz="1400" dirty="0"/>
          </a:p>
        </p:txBody>
      </p:sp>
      <p:sp>
        <p:nvSpPr>
          <p:cNvPr id="85" name="Rectangle 84">
            <a:extLst>
              <a:ext uri="{FF2B5EF4-FFF2-40B4-BE49-F238E27FC236}">
                <a16:creationId xmlns:a16="http://schemas.microsoft.com/office/drawing/2014/main" id="{55BC9725-B546-4B1F-B1BB-F6A61E244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E69DB3CD-23E8-4507-AE0E-77E1E0A03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2" descr="Slikovni rezultat za logo nexus">
            <a:extLst>
              <a:ext uri="{FF2B5EF4-FFF2-40B4-BE49-F238E27FC236}">
                <a16:creationId xmlns:a16="http://schemas.microsoft.com/office/drawing/2014/main" id="{700B0088-AFAD-4530-A0C8-BEB3615DCE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likovni rezultat za essec logo">
            <a:extLst>
              <a:ext uri="{FF2B5EF4-FFF2-40B4-BE49-F238E27FC236}">
                <a16:creationId xmlns:a16="http://schemas.microsoft.com/office/drawing/2014/main" id="{3E0B3C69-7662-4539-AD4B-1E4187E743D5}"/>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Craigslist logo vector">
            <a:extLst>
              <a:ext uri="{FF2B5EF4-FFF2-40B4-BE49-F238E27FC236}">
                <a16:creationId xmlns:a16="http://schemas.microsoft.com/office/drawing/2014/main" id="{0924673E-2749-418B-A42E-AA947FFB7AEF}"/>
              </a:ext>
            </a:extLst>
          </p:cNvPr>
          <p:cNvSpPr>
            <a:spLocks noChangeAspect="1" noChangeArrowheads="1"/>
          </p:cNvSpPr>
          <p:nvPr/>
        </p:nvSpPr>
        <p:spPr bwMode="auto">
          <a:xfrm>
            <a:off x="5467350" y="-228600"/>
            <a:ext cx="2628900" cy="2628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Picture 14" descr="Slikovni rezultat za customers vector">
            <a:extLst>
              <a:ext uri="{FF2B5EF4-FFF2-40B4-BE49-F238E27FC236}">
                <a16:creationId xmlns:a16="http://schemas.microsoft.com/office/drawing/2014/main" id="{1AEF7F45-8D15-4127-AD56-754714E13A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147" y="4034004"/>
            <a:ext cx="2709453" cy="1750281"/>
          </a:xfrm>
          <a:prstGeom prst="rect">
            <a:avLst/>
          </a:prstGeom>
          <a:noFill/>
          <a:extLst>
            <a:ext uri="{909E8E84-426E-40DD-AFC4-6F175D3DCCD1}">
              <a14:hiddenFill xmlns:a14="http://schemas.microsoft.com/office/drawing/2010/main">
                <a:solidFill>
                  <a:srgbClr val="FFFFFF"/>
                </a:solidFill>
              </a14:hiddenFill>
            </a:ext>
          </a:extLst>
        </p:spPr>
      </p:pic>
      <p:sp>
        <p:nvSpPr>
          <p:cNvPr id="15" name="TekstniOkvir 14">
            <a:extLst>
              <a:ext uri="{FF2B5EF4-FFF2-40B4-BE49-F238E27FC236}">
                <a16:creationId xmlns:a16="http://schemas.microsoft.com/office/drawing/2014/main" id="{DFCAA883-2010-4801-93E6-A64FDB61D3D6}"/>
              </a:ext>
            </a:extLst>
          </p:cNvPr>
          <p:cNvSpPr txBox="1"/>
          <p:nvPr/>
        </p:nvSpPr>
        <p:spPr>
          <a:xfrm>
            <a:off x="2825385" y="5663639"/>
            <a:ext cx="9601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Customers</a:t>
            </a:r>
          </a:p>
        </p:txBody>
      </p:sp>
      <p:sp>
        <p:nvSpPr>
          <p:cNvPr id="39" name="TekstniOkvir 38">
            <a:extLst>
              <a:ext uri="{FF2B5EF4-FFF2-40B4-BE49-F238E27FC236}">
                <a16:creationId xmlns:a16="http://schemas.microsoft.com/office/drawing/2014/main" id="{3ED8B1B9-0CC0-44F0-B5FD-16A50F4EE136}"/>
              </a:ext>
            </a:extLst>
          </p:cNvPr>
          <p:cNvSpPr txBox="1"/>
          <p:nvPr/>
        </p:nvSpPr>
        <p:spPr>
          <a:xfrm>
            <a:off x="987965" y="5630396"/>
            <a:ext cx="8722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Company</a:t>
            </a:r>
          </a:p>
        </p:txBody>
      </p:sp>
      <p:pic>
        <p:nvPicPr>
          <p:cNvPr id="17" name="Picture 16" descr="Slikovni rezultat za up arrow vector">
            <a:extLst>
              <a:ext uri="{FF2B5EF4-FFF2-40B4-BE49-F238E27FC236}">
                <a16:creationId xmlns:a16="http://schemas.microsoft.com/office/drawing/2014/main" id="{CFF6E79B-743B-4E0E-8D3C-DC25BA397C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889" y="4298919"/>
            <a:ext cx="502592" cy="70977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Slikovni rezultat za up arrow vector">
            <a:extLst>
              <a:ext uri="{FF2B5EF4-FFF2-40B4-BE49-F238E27FC236}">
                <a16:creationId xmlns:a16="http://schemas.microsoft.com/office/drawing/2014/main" id="{B0D3E7B9-F1BA-40E9-99A8-4C47AA4407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3866273" y="4316092"/>
            <a:ext cx="478051" cy="675116"/>
          </a:xfrm>
          <a:prstGeom prst="rect">
            <a:avLst/>
          </a:prstGeom>
          <a:noFill/>
          <a:extLst>
            <a:ext uri="{909E8E84-426E-40DD-AFC4-6F175D3DCCD1}">
              <a14:hiddenFill xmlns:a14="http://schemas.microsoft.com/office/drawing/2010/main">
                <a:solidFill>
                  <a:srgbClr val="FFFFFF"/>
                </a:solidFill>
              </a14:hiddenFill>
            </a:ext>
          </a:extLst>
        </p:spPr>
      </p:pic>
      <p:sp>
        <p:nvSpPr>
          <p:cNvPr id="18" name="TekstniOkvir 17">
            <a:extLst>
              <a:ext uri="{FF2B5EF4-FFF2-40B4-BE49-F238E27FC236}">
                <a16:creationId xmlns:a16="http://schemas.microsoft.com/office/drawing/2014/main" id="{F959919C-811D-46FD-8A78-09C301E8652F}"/>
              </a:ext>
            </a:extLst>
          </p:cNvPr>
          <p:cNvSpPr txBox="1"/>
          <p:nvPr/>
        </p:nvSpPr>
        <p:spPr>
          <a:xfrm>
            <a:off x="151374" y="4933804"/>
            <a:ext cx="907621"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Company value</a:t>
            </a:r>
            <a:endParaRPr kumimoji="0" lang="hr-HR"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hr-HR" sz="900" b="0" i="0" u="none" strike="noStrike" kern="1200" cap="none" spc="0" normalizeH="0" baseline="0" noProof="0" dirty="0">
                <a:ln>
                  <a:noFill/>
                </a:ln>
                <a:solidFill>
                  <a:prstClr val="black"/>
                </a:solidFill>
                <a:effectLst/>
                <a:uLnTx/>
                <a:uFillTx/>
                <a:latin typeface="Calibri" panose="020F0502020204030204"/>
                <a:ea typeface="+mn-ea"/>
                <a:cs typeface="+mn-cs"/>
              </a:rPr>
              <a:t>Sales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hr-HR" sz="900" b="0" i="0" u="none" strike="noStrike" kern="1200" cap="none" spc="0" normalizeH="0" baseline="0" noProof="0" dirty="0">
                <a:ln>
                  <a:noFill/>
                </a:ln>
                <a:solidFill>
                  <a:prstClr val="black"/>
                </a:solidFill>
                <a:effectLst/>
                <a:uLnTx/>
                <a:uFillTx/>
                <a:latin typeface="Calibri" panose="020F0502020204030204"/>
                <a:ea typeface="+mn-ea"/>
                <a:cs typeface="+mn-cs"/>
              </a:rPr>
              <a:t>Profit</a:t>
            </a:r>
          </a:p>
        </p:txBody>
      </p:sp>
      <p:sp>
        <p:nvSpPr>
          <p:cNvPr id="43" name="TekstniOkvir 42">
            <a:extLst>
              <a:ext uri="{FF2B5EF4-FFF2-40B4-BE49-F238E27FC236}">
                <a16:creationId xmlns:a16="http://schemas.microsoft.com/office/drawing/2014/main" id="{68B115E1-DFE1-45B5-B627-5746F4267DB1}"/>
              </a:ext>
            </a:extLst>
          </p:cNvPr>
          <p:cNvSpPr txBox="1"/>
          <p:nvPr/>
        </p:nvSpPr>
        <p:spPr>
          <a:xfrm>
            <a:off x="3593258" y="4963383"/>
            <a:ext cx="12025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Customer satisfaction</a:t>
            </a:r>
            <a:endParaRPr kumimoji="0" lang="hr-HR"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hr-HR" sz="900" b="0" i="0" u="none" strike="noStrike" kern="1200" cap="none" spc="0" normalizeH="0" baseline="0" noProof="0" dirty="0" err="1">
                <a:ln>
                  <a:noFill/>
                </a:ln>
                <a:solidFill>
                  <a:prstClr val="black"/>
                </a:solidFill>
                <a:effectLst/>
                <a:uLnTx/>
                <a:uFillTx/>
                <a:latin typeface="Calibri" panose="020F0502020204030204"/>
                <a:ea typeface="+mn-ea"/>
                <a:cs typeface="+mn-cs"/>
              </a:rPr>
              <a:t>Loyalty</a:t>
            </a:r>
            <a:endParaRPr kumimoji="0" lang="hr-HR"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45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D6547D9-1353-4DAD-849F-1AFE7648AAB0}"/>
              </a:ext>
            </a:extLst>
          </p:cNvPr>
          <p:cNvSpPr>
            <a:spLocks noGrp="1"/>
          </p:cNvSpPr>
          <p:nvPr>
            <p:ph type="title"/>
          </p:nvPr>
        </p:nvSpPr>
        <p:spPr/>
        <p:txBody>
          <a:bodyPr/>
          <a:lstStyle/>
          <a:p>
            <a:r>
              <a:rPr lang="en-US" dirty="0"/>
              <a:t>Overall sales</a:t>
            </a:r>
            <a:r>
              <a:rPr lang="hr-HR" dirty="0"/>
              <a:t> </a:t>
            </a:r>
            <a:r>
              <a:rPr lang="hr-HR" dirty="0" err="1"/>
              <a:t>of</a:t>
            </a:r>
            <a:r>
              <a:rPr lang="hr-HR" dirty="0"/>
              <a:t> Nexus</a:t>
            </a:r>
            <a:endParaRPr lang="en-US" dirty="0"/>
          </a:p>
        </p:txBody>
      </p:sp>
      <p:sp>
        <p:nvSpPr>
          <p:cNvPr id="3" name="Rezervirano mjesto sadržaja 2">
            <a:extLst>
              <a:ext uri="{FF2B5EF4-FFF2-40B4-BE49-F238E27FC236}">
                <a16:creationId xmlns:a16="http://schemas.microsoft.com/office/drawing/2014/main" id="{9B5454AA-5B40-405B-9652-76DB1B77B378}"/>
              </a:ext>
            </a:extLst>
          </p:cNvPr>
          <p:cNvSpPr>
            <a:spLocks noGrp="1"/>
          </p:cNvSpPr>
          <p:nvPr>
            <p:ph idx="1"/>
          </p:nvPr>
        </p:nvSpPr>
        <p:spPr/>
        <p:txBody>
          <a:bodyPr/>
          <a:lstStyle/>
          <a:p>
            <a:r>
              <a:rPr lang="hr-HR" dirty="0"/>
              <a:t>M</a:t>
            </a:r>
            <a:r>
              <a:rPr lang="en-US" dirty="0" err="1"/>
              <a:t>anagement</a:t>
            </a:r>
            <a:r>
              <a:rPr lang="en-US" dirty="0"/>
              <a:t> is not satisfied with current sales</a:t>
            </a:r>
            <a:r>
              <a:rPr lang="hr-HR" dirty="0"/>
              <a:t>.</a:t>
            </a:r>
            <a:endParaRPr lang="en-US" dirty="0"/>
          </a:p>
        </p:txBody>
      </p:sp>
      <p:pic>
        <p:nvPicPr>
          <p:cNvPr id="5" name="Slika 4">
            <a:extLst>
              <a:ext uri="{FF2B5EF4-FFF2-40B4-BE49-F238E27FC236}">
                <a16:creationId xmlns:a16="http://schemas.microsoft.com/office/drawing/2014/main" id="{41294BF5-1BC2-4712-8449-61131797C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80" y="2482808"/>
            <a:ext cx="5428214" cy="2714108"/>
          </a:xfrm>
          <a:prstGeom prst="rect">
            <a:avLst/>
          </a:prstGeom>
        </p:spPr>
      </p:pic>
      <p:sp>
        <p:nvSpPr>
          <p:cNvPr id="6" name="TekstniOkvir 5">
            <a:extLst>
              <a:ext uri="{FF2B5EF4-FFF2-40B4-BE49-F238E27FC236}">
                <a16:creationId xmlns:a16="http://schemas.microsoft.com/office/drawing/2014/main" id="{87363EBC-0DB5-4929-88F5-8893E4083DBF}"/>
              </a:ext>
            </a:extLst>
          </p:cNvPr>
          <p:cNvSpPr txBox="1"/>
          <p:nvPr/>
        </p:nvSpPr>
        <p:spPr>
          <a:xfrm>
            <a:off x="884400" y="2538249"/>
            <a:ext cx="3886898" cy="400110"/>
          </a:xfrm>
          <a:prstGeom prst="rect">
            <a:avLst/>
          </a:prstGeom>
          <a:noFill/>
        </p:spPr>
        <p:txBody>
          <a:bodyPr wrap="none" rtlCol="0">
            <a:spAutoFit/>
          </a:bodyPr>
          <a:lstStyle/>
          <a:p>
            <a:r>
              <a:rPr lang="en-US" sz="2000" b="1" dirty="0">
                <a:solidFill>
                  <a:schemeClr val="tx1">
                    <a:lumMod val="75000"/>
                    <a:lumOff val="25000"/>
                  </a:schemeClr>
                </a:solidFill>
              </a:rPr>
              <a:t>CONCLUSIONS ABOUT DAILY SALES</a:t>
            </a:r>
          </a:p>
        </p:txBody>
      </p:sp>
      <p:sp>
        <p:nvSpPr>
          <p:cNvPr id="7" name="TekstniOkvir 6">
            <a:extLst>
              <a:ext uri="{FF2B5EF4-FFF2-40B4-BE49-F238E27FC236}">
                <a16:creationId xmlns:a16="http://schemas.microsoft.com/office/drawing/2014/main" id="{9880CB39-F70F-4009-BAA2-BBB9B884AEF8}"/>
              </a:ext>
            </a:extLst>
          </p:cNvPr>
          <p:cNvSpPr txBox="1"/>
          <p:nvPr/>
        </p:nvSpPr>
        <p:spPr>
          <a:xfrm>
            <a:off x="896145" y="2862085"/>
            <a:ext cx="5560788" cy="1754326"/>
          </a:xfrm>
          <a:prstGeom prst="rect">
            <a:avLst/>
          </a:prstGeom>
          <a:noFill/>
        </p:spPr>
        <p:txBody>
          <a:bodyPr wrap="square" rtlCol="0">
            <a:spAutoFit/>
          </a:bodyPr>
          <a:lstStyle/>
          <a:p>
            <a:pPr marL="285750" indent="-285750">
              <a:buFontTx/>
              <a:buChar char="-"/>
            </a:pPr>
            <a:r>
              <a:rPr lang="en-US" dirty="0">
                <a:solidFill>
                  <a:schemeClr val="tx1">
                    <a:lumMod val="75000"/>
                    <a:lumOff val="25000"/>
                  </a:schemeClr>
                </a:solidFill>
              </a:rPr>
              <a:t>Sales are pretty much static over the year</a:t>
            </a:r>
          </a:p>
          <a:p>
            <a:pPr marL="285750" indent="-285750">
              <a:buFontTx/>
              <a:buChar char="-"/>
            </a:pPr>
            <a:r>
              <a:rPr lang="en-US" dirty="0">
                <a:solidFill>
                  <a:schemeClr val="tx1">
                    <a:lumMod val="75000"/>
                    <a:lumOff val="25000"/>
                  </a:schemeClr>
                </a:solidFill>
              </a:rPr>
              <a:t>There are clear patterns of increased sales, specially around holidays in December </a:t>
            </a:r>
          </a:p>
          <a:p>
            <a:pPr marL="285750" indent="-285750">
              <a:buFontTx/>
              <a:buChar char="-"/>
            </a:pPr>
            <a:r>
              <a:rPr lang="en-US" dirty="0">
                <a:solidFill>
                  <a:schemeClr val="tx1">
                    <a:lumMod val="75000"/>
                    <a:lumOff val="25000"/>
                  </a:schemeClr>
                </a:solidFill>
              </a:rPr>
              <a:t>There is lower amount of sales on weekends, which is expected since Nexus does not accept orders on Saturdays or Sunday mornings</a:t>
            </a:r>
          </a:p>
        </p:txBody>
      </p:sp>
      <p:graphicFrame>
        <p:nvGraphicFramePr>
          <p:cNvPr id="8" name="Tablica 7">
            <a:extLst>
              <a:ext uri="{FF2B5EF4-FFF2-40B4-BE49-F238E27FC236}">
                <a16:creationId xmlns:a16="http://schemas.microsoft.com/office/drawing/2014/main" id="{EC183DC3-8AD8-4D13-B535-0032A4F6E3B2}"/>
              </a:ext>
            </a:extLst>
          </p:cNvPr>
          <p:cNvGraphicFramePr>
            <a:graphicFrameLocks noGrp="1"/>
          </p:cNvGraphicFramePr>
          <p:nvPr>
            <p:extLst>
              <p:ext uri="{D42A27DB-BD31-4B8C-83A1-F6EECF244321}">
                <p14:modId xmlns:p14="http://schemas.microsoft.com/office/powerpoint/2010/main" val="2520302580"/>
              </p:ext>
            </p:extLst>
          </p:nvPr>
        </p:nvGraphicFramePr>
        <p:xfrm>
          <a:off x="6456933" y="5562710"/>
          <a:ext cx="5249447" cy="510992"/>
        </p:xfrm>
        <a:graphic>
          <a:graphicData uri="http://schemas.openxmlformats.org/drawingml/2006/table">
            <a:tbl>
              <a:tblPr firstRow="1" bandRow="1">
                <a:tableStyleId>{5C22544A-7EE6-4342-B048-85BDC9FD1C3A}</a:tableStyleId>
              </a:tblPr>
              <a:tblGrid>
                <a:gridCol w="749921">
                  <a:extLst>
                    <a:ext uri="{9D8B030D-6E8A-4147-A177-3AD203B41FA5}">
                      <a16:colId xmlns:a16="http://schemas.microsoft.com/office/drawing/2014/main" val="1979917270"/>
                    </a:ext>
                  </a:extLst>
                </a:gridCol>
                <a:gridCol w="749921">
                  <a:extLst>
                    <a:ext uri="{9D8B030D-6E8A-4147-A177-3AD203B41FA5}">
                      <a16:colId xmlns:a16="http://schemas.microsoft.com/office/drawing/2014/main" val="651532627"/>
                    </a:ext>
                  </a:extLst>
                </a:gridCol>
                <a:gridCol w="749921">
                  <a:extLst>
                    <a:ext uri="{9D8B030D-6E8A-4147-A177-3AD203B41FA5}">
                      <a16:colId xmlns:a16="http://schemas.microsoft.com/office/drawing/2014/main" val="167115171"/>
                    </a:ext>
                  </a:extLst>
                </a:gridCol>
                <a:gridCol w="749921">
                  <a:extLst>
                    <a:ext uri="{9D8B030D-6E8A-4147-A177-3AD203B41FA5}">
                      <a16:colId xmlns:a16="http://schemas.microsoft.com/office/drawing/2014/main" val="1845480067"/>
                    </a:ext>
                  </a:extLst>
                </a:gridCol>
                <a:gridCol w="749921">
                  <a:extLst>
                    <a:ext uri="{9D8B030D-6E8A-4147-A177-3AD203B41FA5}">
                      <a16:colId xmlns:a16="http://schemas.microsoft.com/office/drawing/2014/main" val="709061027"/>
                    </a:ext>
                  </a:extLst>
                </a:gridCol>
                <a:gridCol w="749921">
                  <a:extLst>
                    <a:ext uri="{9D8B030D-6E8A-4147-A177-3AD203B41FA5}">
                      <a16:colId xmlns:a16="http://schemas.microsoft.com/office/drawing/2014/main" val="3734045923"/>
                    </a:ext>
                  </a:extLst>
                </a:gridCol>
                <a:gridCol w="749921">
                  <a:extLst>
                    <a:ext uri="{9D8B030D-6E8A-4147-A177-3AD203B41FA5}">
                      <a16:colId xmlns:a16="http://schemas.microsoft.com/office/drawing/2014/main" val="1499403955"/>
                    </a:ext>
                  </a:extLst>
                </a:gridCol>
              </a:tblGrid>
              <a:tr h="255496">
                <a:tc>
                  <a:txBody>
                    <a:bodyPr/>
                    <a:lstStyle/>
                    <a:p>
                      <a:r>
                        <a:rPr lang="hr-HR" sz="900" dirty="0" err="1"/>
                        <a:t>Monday</a:t>
                      </a:r>
                      <a:endParaRPr lang="en-US" sz="900" dirty="0"/>
                    </a:p>
                  </a:txBody>
                  <a:tcPr/>
                </a:tc>
                <a:tc>
                  <a:txBody>
                    <a:bodyPr/>
                    <a:lstStyle/>
                    <a:p>
                      <a:r>
                        <a:rPr lang="hr-HR" sz="900" dirty="0" err="1"/>
                        <a:t>Tuesday</a:t>
                      </a:r>
                      <a:endParaRPr lang="en-US" sz="900" dirty="0"/>
                    </a:p>
                  </a:txBody>
                  <a:tcPr/>
                </a:tc>
                <a:tc>
                  <a:txBody>
                    <a:bodyPr/>
                    <a:lstStyle/>
                    <a:p>
                      <a:r>
                        <a:rPr lang="hr-HR" sz="900" dirty="0" err="1"/>
                        <a:t>Wednesday</a:t>
                      </a:r>
                      <a:endParaRPr lang="en-US" sz="900" dirty="0"/>
                    </a:p>
                  </a:txBody>
                  <a:tcPr/>
                </a:tc>
                <a:tc>
                  <a:txBody>
                    <a:bodyPr/>
                    <a:lstStyle/>
                    <a:p>
                      <a:r>
                        <a:rPr lang="hr-HR" sz="900" dirty="0" err="1"/>
                        <a:t>Thursday</a:t>
                      </a:r>
                      <a:endParaRPr lang="en-US" sz="900" dirty="0"/>
                    </a:p>
                  </a:txBody>
                  <a:tcPr/>
                </a:tc>
                <a:tc>
                  <a:txBody>
                    <a:bodyPr/>
                    <a:lstStyle/>
                    <a:p>
                      <a:r>
                        <a:rPr lang="hr-HR" sz="900" dirty="0" err="1"/>
                        <a:t>Friday</a:t>
                      </a:r>
                      <a:endParaRPr lang="en-US" sz="900" dirty="0"/>
                    </a:p>
                  </a:txBody>
                  <a:tcPr/>
                </a:tc>
                <a:tc>
                  <a:txBody>
                    <a:bodyPr/>
                    <a:lstStyle/>
                    <a:p>
                      <a:r>
                        <a:rPr lang="hr-HR" sz="900" dirty="0" err="1"/>
                        <a:t>Saturday</a:t>
                      </a:r>
                      <a:endParaRPr lang="en-US" sz="900" dirty="0"/>
                    </a:p>
                  </a:txBody>
                  <a:tcPr/>
                </a:tc>
                <a:tc>
                  <a:txBody>
                    <a:bodyPr/>
                    <a:lstStyle/>
                    <a:p>
                      <a:r>
                        <a:rPr lang="hr-HR" sz="900" dirty="0" err="1"/>
                        <a:t>Sunday</a:t>
                      </a:r>
                      <a:endParaRPr lang="en-US" sz="900" dirty="0"/>
                    </a:p>
                  </a:txBody>
                  <a:tcPr/>
                </a:tc>
                <a:extLst>
                  <a:ext uri="{0D108BD9-81ED-4DB2-BD59-A6C34878D82A}">
                    <a16:rowId xmlns:a16="http://schemas.microsoft.com/office/drawing/2014/main" val="1757804986"/>
                  </a:ext>
                </a:extLst>
              </a:tr>
              <a:tr h="255496">
                <a:tc>
                  <a:txBody>
                    <a:bodyPr/>
                    <a:lstStyle/>
                    <a:p>
                      <a:r>
                        <a:rPr lang="hr-HR" sz="900" dirty="0"/>
                        <a:t>94933</a:t>
                      </a:r>
                      <a:endParaRPr lang="en-US" sz="900" dirty="0"/>
                    </a:p>
                  </a:txBody>
                  <a:tcPr/>
                </a:tc>
                <a:tc>
                  <a:txBody>
                    <a:bodyPr/>
                    <a:lstStyle/>
                    <a:p>
                      <a:r>
                        <a:rPr lang="hr-HR" sz="900" dirty="0"/>
                        <a:t>101516</a:t>
                      </a:r>
                      <a:endParaRPr lang="en-US" sz="900" dirty="0"/>
                    </a:p>
                  </a:txBody>
                  <a:tcPr/>
                </a:tc>
                <a:tc>
                  <a:txBody>
                    <a:bodyPr/>
                    <a:lstStyle/>
                    <a:p>
                      <a:r>
                        <a:rPr lang="hr-HR" sz="900" dirty="0"/>
                        <a:t>94246</a:t>
                      </a:r>
                      <a:endParaRPr lang="en-US" sz="900" dirty="0"/>
                    </a:p>
                  </a:txBody>
                  <a:tcPr/>
                </a:tc>
                <a:tc>
                  <a:txBody>
                    <a:bodyPr/>
                    <a:lstStyle/>
                    <a:p>
                      <a:r>
                        <a:rPr lang="hr-HR" sz="900" dirty="0"/>
                        <a:t>103550</a:t>
                      </a:r>
                      <a:endParaRPr lang="en-US" sz="900" dirty="0"/>
                    </a:p>
                  </a:txBody>
                  <a:tcPr/>
                </a:tc>
                <a:tc>
                  <a:txBody>
                    <a:bodyPr/>
                    <a:lstStyle/>
                    <a:p>
                      <a:r>
                        <a:rPr lang="hr-HR" sz="900" dirty="0"/>
                        <a:t>81835</a:t>
                      </a:r>
                      <a:endParaRPr lang="en-US" sz="900" dirty="0"/>
                    </a:p>
                  </a:txBody>
                  <a:tcPr/>
                </a:tc>
                <a:tc>
                  <a:txBody>
                    <a:bodyPr/>
                    <a:lstStyle/>
                    <a:p>
                      <a:r>
                        <a:rPr lang="hr-HR" sz="900" dirty="0"/>
                        <a:t>0</a:t>
                      </a:r>
                      <a:endParaRPr lang="en-US" sz="900" dirty="0"/>
                    </a:p>
                  </a:txBody>
                  <a:tcPr/>
                </a:tc>
                <a:tc>
                  <a:txBody>
                    <a:bodyPr/>
                    <a:lstStyle/>
                    <a:p>
                      <a:r>
                        <a:rPr lang="hr-HR" sz="900" dirty="0"/>
                        <a:t>64375</a:t>
                      </a:r>
                      <a:endParaRPr lang="en-US" sz="900" dirty="0"/>
                    </a:p>
                  </a:txBody>
                  <a:tcPr/>
                </a:tc>
                <a:extLst>
                  <a:ext uri="{0D108BD9-81ED-4DB2-BD59-A6C34878D82A}">
                    <a16:rowId xmlns:a16="http://schemas.microsoft.com/office/drawing/2014/main" val="3192208948"/>
                  </a:ext>
                </a:extLst>
              </a:tr>
            </a:tbl>
          </a:graphicData>
        </a:graphic>
      </p:graphicFrame>
      <p:sp>
        <p:nvSpPr>
          <p:cNvPr id="9" name="TekstniOkvir 8">
            <a:extLst>
              <a:ext uri="{FF2B5EF4-FFF2-40B4-BE49-F238E27FC236}">
                <a16:creationId xmlns:a16="http://schemas.microsoft.com/office/drawing/2014/main" id="{28B4DD55-2F02-4D43-8519-BACB09E3A0E3}"/>
              </a:ext>
            </a:extLst>
          </p:cNvPr>
          <p:cNvSpPr txBox="1"/>
          <p:nvPr/>
        </p:nvSpPr>
        <p:spPr>
          <a:xfrm>
            <a:off x="6400085" y="5299747"/>
            <a:ext cx="2523448" cy="246221"/>
          </a:xfrm>
          <a:prstGeom prst="rect">
            <a:avLst/>
          </a:prstGeom>
          <a:noFill/>
        </p:spPr>
        <p:txBody>
          <a:bodyPr wrap="none" rtlCol="0">
            <a:spAutoFit/>
          </a:bodyPr>
          <a:lstStyle/>
          <a:p>
            <a:r>
              <a:rPr lang="en-US" sz="1000"/>
              <a:t>Table 1. Amount of sales par day of the week</a:t>
            </a:r>
          </a:p>
        </p:txBody>
      </p:sp>
      <p:pic>
        <p:nvPicPr>
          <p:cNvPr id="10" name="Picture 2" descr="Slikovni rezultat za logo nexus">
            <a:extLst>
              <a:ext uri="{FF2B5EF4-FFF2-40B4-BE49-F238E27FC236}">
                <a16:creationId xmlns:a16="http://schemas.microsoft.com/office/drawing/2014/main" id="{6EDE3A6C-B254-4E14-9ED7-751B17E75F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likovni rezultat za essec logo">
            <a:extLst>
              <a:ext uri="{FF2B5EF4-FFF2-40B4-BE49-F238E27FC236}">
                <a16:creationId xmlns:a16="http://schemas.microsoft.com/office/drawing/2014/main" id="{0232169E-CBB9-41A9-9E36-EED25D43005B}"/>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sp>
        <p:nvSpPr>
          <p:cNvPr id="12" name="TekstniOkvir 11">
            <a:extLst>
              <a:ext uri="{FF2B5EF4-FFF2-40B4-BE49-F238E27FC236}">
                <a16:creationId xmlns:a16="http://schemas.microsoft.com/office/drawing/2014/main" id="{684E478F-C8E5-4D9B-A861-315A94A5796B}"/>
              </a:ext>
            </a:extLst>
          </p:cNvPr>
          <p:cNvSpPr txBox="1"/>
          <p:nvPr/>
        </p:nvSpPr>
        <p:spPr>
          <a:xfrm>
            <a:off x="314381" y="5222802"/>
            <a:ext cx="5675208" cy="400110"/>
          </a:xfrm>
          <a:prstGeom prst="rect">
            <a:avLst/>
          </a:prstGeom>
          <a:noFill/>
        </p:spPr>
        <p:txBody>
          <a:bodyPr wrap="none" rtlCol="0">
            <a:spAutoFit/>
          </a:bodyPr>
          <a:lstStyle/>
          <a:p>
            <a:r>
              <a:rPr lang="en-US" sz="2000" b="1" dirty="0">
                <a:solidFill>
                  <a:srgbClr val="FF0000"/>
                </a:solidFill>
              </a:rPr>
              <a:t>THE GOAL IS TO IMPROVE SALES AND GAIN PROFIT</a:t>
            </a:r>
            <a:r>
              <a:rPr lang="hr-HR" sz="2000" b="1" dirty="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18935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Rezervirano mjesto sadržaja 4">
            <a:extLst>
              <a:ext uri="{FF2B5EF4-FFF2-40B4-BE49-F238E27FC236}">
                <a16:creationId xmlns:a16="http://schemas.microsoft.com/office/drawing/2014/main" id="{A7E39907-3310-4527-9830-244991AEBFB3}"/>
              </a:ext>
            </a:extLst>
          </p:cNvPr>
          <p:cNvPicPr>
            <a:picLocks noChangeAspect="1"/>
          </p:cNvPicPr>
          <p:nvPr/>
        </p:nvPicPr>
        <p:blipFill rotWithShape="1">
          <a:blip r:embed="rId2">
            <a:extLst>
              <a:ext uri="{28A0092B-C50C-407E-A947-70E740481C1C}">
                <a14:useLocalDpi xmlns:a14="http://schemas.microsoft.com/office/drawing/2010/main" val="0"/>
              </a:ext>
            </a:extLst>
          </a:blip>
          <a:srcRect t="1063" r="-1" b="498"/>
          <a:stretch/>
        </p:blipFill>
        <p:spPr>
          <a:xfrm>
            <a:off x="1" y="10"/>
            <a:ext cx="12191999" cy="6857990"/>
          </a:xfrm>
          <a:prstGeom prst="rect">
            <a:avLst/>
          </a:prstGeom>
        </p:spPr>
      </p:pic>
      <p:sp>
        <p:nvSpPr>
          <p:cNvPr id="57" name="Rectangle 56">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A513D10E-CC39-4C6E-860F-6466351E5749}"/>
              </a:ext>
            </a:extLst>
          </p:cNvPr>
          <p:cNvSpPr>
            <a:spLocks noGrp="1"/>
          </p:cNvSpPr>
          <p:nvPr>
            <p:ph type="title"/>
          </p:nvPr>
        </p:nvSpPr>
        <p:spPr>
          <a:xfrm>
            <a:off x="853439" y="1475234"/>
            <a:ext cx="2990363" cy="2901694"/>
          </a:xfrm>
        </p:spPr>
        <p:txBody>
          <a:bodyPr vert="horz" lIns="91440" tIns="45720" rIns="91440" bIns="45720" rtlCol="0" anchor="b">
            <a:normAutofit/>
          </a:bodyPr>
          <a:lstStyle/>
          <a:p>
            <a:r>
              <a:rPr lang="en-US" sz="4400" dirty="0">
                <a:solidFill>
                  <a:srgbClr val="FFFFFF"/>
                </a:solidFill>
              </a:rPr>
              <a:t>Exploratory </a:t>
            </a:r>
            <a:r>
              <a:rPr lang="hr-HR" sz="4400" dirty="0">
                <a:solidFill>
                  <a:srgbClr val="FFFFFF"/>
                </a:solidFill>
              </a:rPr>
              <a:t>D</a:t>
            </a:r>
            <a:r>
              <a:rPr lang="en-US" sz="4400" dirty="0" err="1">
                <a:solidFill>
                  <a:srgbClr val="FFFFFF"/>
                </a:solidFill>
              </a:rPr>
              <a:t>ata</a:t>
            </a:r>
            <a:r>
              <a:rPr lang="en-US" sz="4400" dirty="0">
                <a:solidFill>
                  <a:srgbClr val="FFFFFF"/>
                </a:solidFill>
              </a:rPr>
              <a:t> </a:t>
            </a:r>
            <a:r>
              <a:rPr lang="hr-HR" sz="4400" dirty="0">
                <a:solidFill>
                  <a:srgbClr val="FFFFFF"/>
                </a:solidFill>
              </a:rPr>
              <a:t>A</a:t>
            </a:r>
            <a:r>
              <a:rPr lang="en-US" sz="4400" dirty="0" err="1">
                <a:solidFill>
                  <a:srgbClr val="FFFFFF"/>
                </a:solidFill>
              </a:rPr>
              <a:t>nalysis</a:t>
            </a:r>
            <a:endParaRPr lang="en-US" sz="4400" dirty="0">
              <a:solidFill>
                <a:srgbClr val="FFFFFF"/>
              </a:solidFill>
            </a:endParaRPr>
          </a:p>
        </p:txBody>
      </p:sp>
      <p:sp>
        <p:nvSpPr>
          <p:cNvPr id="43" name="Content Placeholder 22">
            <a:extLst>
              <a:ext uri="{FF2B5EF4-FFF2-40B4-BE49-F238E27FC236}">
                <a16:creationId xmlns:a16="http://schemas.microsoft.com/office/drawing/2014/main" id="{966F73AE-107E-491B-8371-C357E86ED8DC}"/>
              </a:ext>
            </a:extLst>
          </p:cNvPr>
          <p:cNvSpPr>
            <a:spLocks noGrp="1"/>
          </p:cNvSpPr>
          <p:nvPr>
            <p:ph idx="1"/>
          </p:nvPr>
        </p:nvSpPr>
        <p:spPr>
          <a:xfrm>
            <a:off x="8539202" y="6524693"/>
            <a:ext cx="3747493" cy="777809"/>
          </a:xfrm>
        </p:spPr>
        <p:txBody>
          <a:bodyPr vert="horz" lIns="91440" tIns="45720" rIns="91440" bIns="45720" rtlCol="0" anchor="t">
            <a:normAutofit/>
          </a:bodyPr>
          <a:lstStyle/>
          <a:p>
            <a:pPr marL="0" indent="0">
              <a:buNone/>
            </a:pPr>
            <a:r>
              <a:rPr lang="en-US" sz="800" cap="all" spc="200" dirty="0">
                <a:solidFill>
                  <a:schemeClr val="bg1"/>
                </a:solidFill>
                <a:latin typeface="+mj-lt"/>
              </a:rPr>
              <a:t>Word</a:t>
            </a:r>
            <a:r>
              <a:rPr lang="hr-HR" sz="800" cap="all" spc="200" dirty="0">
                <a:solidFill>
                  <a:schemeClr val="bg1"/>
                </a:solidFill>
                <a:latin typeface="+mj-lt"/>
              </a:rPr>
              <a:t> </a:t>
            </a:r>
            <a:r>
              <a:rPr lang="en-US" sz="800" cap="all" spc="200" dirty="0">
                <a:solidFill>
                  <a:schemeClr val="bg1"/>
                </a:solidFill>
                <a:latin typeface="+mj-lt"/>
              </a:rPr>
              <a:t>could of most frequently sold items</a:t>
            </a:r>
          </a:p>
        </p:txBody>
      </p:sp>
      <p:cxnSp>
        <p:nvCxnSpPr>
          <p:cNvPr id="59" name="Straight Connector 58">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7722" y="4508519"/>
            <a:ext cx="2926080" cy="0"/>
          </a:xfrm>
          <a:prstGeom prst="line">
            <a:avLst/>
          </a:prstGeom>
          <a:ln w="19050">
            <a:solidFill>
              <a:srgbClr val="FF8666"/>
            </a:solidFill>
          </a:ln>
        </p:spPr>
        <p:style>
          <a:lnRef idx="1">
            <a:schemeClr val="accent1"/>
          </a:lnRef>
          <a:fillRef idx="0">
            <a:schemeClr val="accent1"/>
          </a:fillRef>
          <a:effectRef idx="0">
            <a:schemeClr val="accent1"/>
          </a:effectRef>
          <a:fontRef idx="minor">
            <a:schemeClr val="tx1"/>
          </a:fontRef>
        </p:style>
      </p:cxnSp>
      <p:pic>
        <p:nvPicPr>
          <p:cNvPr id="35" name="Picture 4" descr="Slikovni rezultat za essec logo">
            <a:extLst>
              <a:ext uri="{FF2B5EF4-FFF2-40B4-BE49-F238E27FC236}">
                <a16:creationId xmlns:a16="http://schemas.microsoft.com/office/drawing/2014/main" id="{8148766B-FF81-4CF5-85E3-FDA06A06CF9A}"/>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Slikovni rezultat za logo nexus">
            <a:extLst>
              <a:ext uri="{FF2B5EF4-FFF2-40B4-BE49-F238E27FC236}">
                <a16:creationId xmlns:a16="http://schemas.microsoft.com/office/drawing/2014/main" id="{40953DE6-2595-4A58-990E-460EF777CB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5269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36F1772-5B88-4687-974A-52C4564FF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FAD9FFD4-26AA-4611-9282-750D037EE861}"/>
              </a:ext>
            </a:extLst>
          </p:cNvPr>
          <p:cNvSpPr>
            <a:spLocks noGrp="1"/>
          </p:cNvSpPr>
          <p:nvPr>
            <p:ph type="title"/>
          </p:nvPr>
        </p:nvSpPr>
        <p:spPr>
          <a:xfrm>
            <a:off x="5144679" y="634946"/>
            <a:ext cx="6405063" cy="1450757"/>
          </a:xfrm>
        </p:spPr>
        <p:txBody>
          <a:bodyPr>
            <a:normAutofit/>
          </a:bodyPr>
          <a:lstStyle/>
          <a:p>
            <a:r>
              <a:rPr lang="en-US" dirty="0"/>
              <a:t>Which are most profitable items?</a:t>
            </a:r>
          </a:p>
        </p:txBody>
      </p:sp>
      <p:pic>
        <p:nvPicPr>
          <p:cNvPr id="10" name="Rezervirano mjesto sadržaja 4">
            <a:extLst>
              <a:ext uri="{FF2B5EF4-FFF2-40B4-BE49-F238E27FC236}">
                <a16:creationId xmlns:a16="http://schemas.microsoft.com/office/drawing/2014/main" id="{82A9F6A8-0CF2-445B-BAE7-44E9B80BF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814092"/>
            <a:ext cx="4020297" cy="2010148"/>
          </a:xfrm>
          <a:prstGeom prst="rect">
            <a:avLst/>
          </a:prstGeom>
        </p:spPr>
      </p:pic>
      <p:cxnSp>
        <p:nvCxnSpPr>
          <p:cNvPr id="17" name="Straight Connector 16">
            <a:extLst>
              <a:ext uri="{FF2B5EF4-FFF2-40B4-BE49-F238E27FC236}">
                <a16:creationId xmlns:a16="http://schemas.microsoft.com/office/drawing/2014/main" id="{FC2C99CD-8BCA-45F5-BA47-7A6D80CA8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Slika 6">
            <a:extLst>
              <a:ext uri="{FF2B5EF4-FFF2-40B4-BE49-F238E27FC236}">
                <a16:creationId xmlns:a16="http://schemas.microsoft.com/office/drawing/2014/main" id="{3CAE7F7C-DF41-4B1B-9A15-03D944059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3451095"/>
            <a:ext cx="4020296" cy="2010148"/>
          </a:xfrm>
          <a:prstGeom prst="rect">
            <a:avLst/>
          </a:prstGeom>
        </p:spPr>
      </p:pic>
      <p:sp>
        <p:nvSpPr>
          <p:cNvPr id="12" name="Content Placeholder 11">
            <a:extLst>
              <a:ext uri="{FF2B5EF4-FFF2-40B4-BE49-F238E27FC236}">
                <a16:creationId xmlns:a16="http://schemas.microsoft.com/office/drawing/2014/main" id="{88E8A3F8-6080-459F-9053-A359AA9C8D2A}"/>
              </a:ext>
            </a:extLst>
          </p:cNvPr>
          <p:cNvSpPr>
            <a:spLocks noGrp="1"/>
          </p:cNvSpPr>
          <p:nvPr>
            <p:ph idx="1"/>
          </p:nvPr>
        </p:nvSpPr>
        <p:spPr>
          <a:xfrm>
            <a:off x="5144679" y="2198914"/>
            <a:ext cx="6405063" cy="3670180"/>
          </a:xfrm>
        </p:spPr>
        <p:txBody>
          <a:bodyPr>
            <a:normAutofit/>
          </a:bodyPr>
          <a:lstStyle/>
          <a:p>
            <a:r>
              <a:rPr lang="en-US" dirty="0"/>
              <a:t>- Nexus mostly sells „white hanging heart t-light holder”, „regency </a:t>
            </a:r>
            <a:r>
              <a:rPr lang="en-US" dirty="0" err="1"/>
              <a:t>cakestand</a:t>
            </a:r>
            <a:r>
              <a:rPr lang="en-US" dirty="0"/>
              <a:t> 3 tier” and „jumbo bag red </a:t>
            </a:r>
            <a:r>
              <a:rPr lang="en-US" dirty="0" err="1"/>
              <a:t>retrospot</a:t>
            </a:r>
            <a:r>
              <a:rPr lang="en-US" dirty="0"/>
              <a:t>”. All those items were sold more than 2000 times in the last year.</a:t>
            </a:r>
          </a:p>
          <a:p>
            <a:r>
              <a:rPr lang="en-US" dirty="0"/>
              <a:t>- Nexus gains most profit from indirect costs, rather than items itself. Most money is earned on „Amazon fee”, „Manual” and „Dotcom postage”. This is valuable information that can further be used for business purposes.</a:t>
            </a:r>
          </a:p>
        </p:txBody>
      </p:sp>
      <p:sp>
        <p:nvSpPr>
          <p:cNvPr id="19" name="Rectangle 18">
            <a:extLst>
              <a:ext uri="{FF2B5EF4-FFF2-40B4-BE49-F238E27FC236}">
                <a16:creationId xmlns:a16="http://schemas.microsoft.com/office/drawing/2014/main" id="{C7E8667B-49C4-4E47-AB3E-78AC18E95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88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1780B1-1435-4EBC-947B-9609953F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4" descr="Slikovni rezultat za essec logo">
            <a:extLst>
              <a:ext uri="{FF2B5EF4-FFF2-40B4-BE49-F238E27FC236}">
                <a16:creationId xmlns:a16="http://schemas.microsoft.com/office/drawing/2014/main" id="{189B3FFA-F307-4EA3-B191-546F32499C16}"/>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71022" y="40527"/>
            <a:ext cx="639192" cy="5979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likovni rezultat za logo nexus">
            <a:extLst>
              <a:ext uri="{FF2B5EF4-FFF2-40B4-BE49-F238E27FC236}">
                <a16:creationId xmlns:a16="http://schemas.microsoft.com/office/drawing/2014/main" id="{7C44ED4D-197E-44CA-8315-7F1A452C5A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0406" t="-910" r="-1373" b="910"/>
          <a:stretch/>
        </p:blipFill>
        <p:spPr bwMode="auto">
          <a:xfrm>
            <a:off x="11683014" y="0"/>
            <a:ext cx="508986" cy="6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0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2" name="Rezervirano mjesto sadržaja 8">
            <a:extLst>
              <a:ext uri="{FF2B5EF4-FFF2-40B4-BE49-F238E27FC236}">
                <a16:creationId xmlns:a16="http://schemas.microsoft.com/office/drawing/2014/main" id="{EEA53CC3-E9E0-487E-A215-1E4CA9C0AFA6}"/>
              </a:ext>
            </a:extLst>
          </p:cNvPr>
          <p:cNvPicPr>
            <a:picLocks noChangeAspect="1"/>
          </p:cNvPicPr>
          <p:nvPr/>
        </p:nvPicPr>
        <p:blipFill rotWithShape="1">
          <a:blip r:embed="rId2">
            <a:extLst>
              <a:ext uri="{28A0092B-C50C-407E-A947-70E740481C1C}">
                <a14:useLocalDpi xmlns:a14="http://schemas.microsoft.com/office/drawing/2010/main" val="0"/>
              </a:ext>
            </a:extLst>
          </a:blip>
          <a:srcRect t="622" b="18750"/>
          <a:stretch/>
        </p:blipFill>
        <p:spPr>
          <a:xfrm>
            <a:off x="-1619" y="0"/>
            <a:ext cx="12192031" cy="4915066"/>
          </a:xfrm>
          <a:prstGeom prst="rect">
            <a:avLst/>
          </a:prstGeom>
        </p:spPr>
      </p:pic>
      <p:sp>
        <p:nvSpPr>
          <p:cNvPr id="101" name="Rectangle 10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637D9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Naslov 1">
            <a:extLst>
              <a:ext uri="{FF2B5EF4-FFF2-40B4-BE49-F238E27FC236}">
                <a16:creationId xmlns:a16="http://schemas.microsoft.com/office/drawing/2014/main" id="{BD84D4AA-0B29-4462-8081-996C47474B0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solidFill>
                  <a:srgbClr val="FFFFFF"/>
                </a:solidFill>
              </a:rPr>
              <a:t>Where do our customers come from?</a:t>
            </a:r>
          </a:p>
        </p:txBody>
      </p:sp>
      <p:sp>
        <p:nvSpPr>
          <p:cNvPr id="44" name="Content Placeholder 43">
            <a:extLst>
              <a:ext uri="{FF2B5EF4-FFF2-40B4-BE49-F238E27FC236}">
                <a16:creationId xmlns:a16="http://schemas.microsoft.com/office/drawing/2014/main" id="{B8B84087-2E5B-47B5-9F62-38DC0EAF20E3}"/>
              </a:ext>
            </a:extLst>
          </p:cNvPr>
          <p:cNvSpPr>
            <a:spLocks noGrp="1"/>
          </p:cNvSpPr>
          <p:nvPr>
            <p:ph idx="1"/>
          </p:nvPr>
        </p:nvSpPr>
        <p:spPr>
          <a:xfrm>
            <a:off x="1065212" y="5943600"/>
            <a:ext cx="10058400" cy="543513"/>
          </a:xfrm>
        </p:spPr>
        <p:txBody>
          <a:bodyPr vert="horz" lIns="91440" tIns="45720" rIns="91440" bIns="45720" rtlCol="0">
            <a:normAutofit/>
          </a:bodyPr>
          <a:lstStyle/>
          <a:p>
            <a:pPr marL="0" indent="0">
              <a:buNone/>
            </a:pPr>
            <a:r>
              <a:rPr lang="hr-HR" sz="1500" cap="all" spc="200" dirty="0">
                <a:solidFill>
                  <a:srgbClr val="FFFFFF"/>
                </a:solidFill>
                <a:latin typeface="+mj-lt"/>
              </a:rPr>
              <a:t>WESTERN </a:t>
            </a:r>
            <a:r>
              <a:rPr lang="en-US" sz="1500" cap="all" spc="200" dirty="0">
                <a:solidFill>
                  <a:srgbClr val="FFFFFF"/>
                </a:solidFill>
                <a:latin typeface="+mj-lt"/>
              </a:rPr>
              <a:t>Europe (Austria, Poland, France and the UK)</a:t>
            </a:r>
          </a:p>
        </p:txBody>
      </p:sp>
      <p:sp>
        <p:nvSpPr>
          <p:cNvPr id="103" name="Rectangle 102">
            <a:extLst>
              <a:ext uri="{FF2B5EF4-FFF2-40B4-BE49-F238E27FC236}">
                <a16:creationId xmlns:a16="http://schemas.microsoft.com/office/drawing/2014/main" id="{84831CE8-CE7C-49DF-BA32-7884E868A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rgbClr val="61B9D7"/>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770943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Retrospektiva">
  <a:themeElements>
    <a:clrScheme name="Retrospek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2</TotalTime>
  <Words>1316</Words>
  <Application>Microsoft Office PowerPoint</Application>
  <PresentationFormat>Široki zaslon</PresentationFormat>
  <Paragraphs>102</Paragraphs>
  <Slides>16</Slides>
  <Notes>0</Notes>
  <HiddenSlides>0</HiddenSlides>
  <MMClips>0</MMClips>
  <ScaleCrop>false</ScaleCrop>
  <HeadingPairs>
    <vt:vector size="6" baseType="variant">
      <vt:variant>
        <vt:lpstr>Korišteni fontovi</vt:lpstr>
      </vt:variant>
      <vt:variant>
        <vt:i4>3</vt:i4>
      </vt:variant>
      <vt:variant>
        <vt:lpstr>Tema</vt:lpstr>
      </vt:variant>
      <vt:variant>
        <vt:i4>3</vt:i4>
      </vt:variant>
      <vt:variant>
        <vt:lpstr>Naslovi slajdova</vt:lpstr>
      </vt:variant>
      <vt:variant>
        <vt:i4>16</vt:i4>
      </vt:variant>
    </vt:vector>
  </HeadingPairs>
  <TitlesOfParts>
    <vt:vector size="22" baseType="lpstr">
      <vt:lpstr>Calibri</vt:lpstr>
      <vt:lpstr>Calibri Light</vt:lpstr>
      <vt:lpstr>Wingdings 2</vt:lpstr>
      <vt:lpstr>HDOfficeLightV0</vt:lpstr>
      <vt:lpstr>1_HDOfficeLightV0</vt:lpstr>
      <vt:lpstr>Retrospektiva</vt:lpstr>
      <vt:lpstr>The market basket analysis of Nexus</vt:lpstr>
      <vt:lpstr>PowerPoint prezentacija</vt:lpstr>
      <vt:lpstr>Market situation</vt:lpstr>
      <vt:lpstr>Data and analysis framework</vt:lpstr>
      <vt:lpstr>Market basket analysis</vt:lpstr>
      <vt:lpstr>Overall sales of Nexus</vt:lpstr>
      <vt:lpstr>Exploratory Data Analysis</vt:lpstr>
      <vt:lpstr>Which are most profitable items?</vt:lpstr>
      <vt:lpstr>Where do our customers come from?</vt:lpstr>
      <vt:lpstr>EDA Conclusions</vt:lpstr>
      <vt:lpstr>Market Basket Analysis </vt:lpstr>
      <vt:lpstr>Which items are most frequently bought together?</vt:lpstr>
      <vt:lpstr>Connections between most frequently sold items</vt:lpstr>
      <vt:lpstr>MBA Conclusions</vt:lpstr>
      <vt:lpstr>Recommendations</vt:lpstr>
      <vt:lpstr>Value created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market basket analysis of Nexus</dc:title>
  <dc:creator>Nino Požar</dc:creator>
  <cp:lastModifiedBy>Nino Požar</cp:lastModifiedBy>
  <cp:revision>1</cp:revision>
  <dcterms:created xsi:type="dcterms:W3CDTF">2019-03-14T09:01:02Z</dcterms:created>
  <dcterms:modified xsi:type="dcterms:W3CDTF">2019-03-14T09:03:30Z</dcterms:modified>
</cp:coreProperties>
</file>