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Relationship Id="rId4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Relationship Id="rId4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990775"/>
            <a:ext cx="9144000" cy="105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Network Audio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Transfer 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0" y="3916175"/>
            <a:ext cx="914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Andy Jarombek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3187800" y="2289150"/>
            <a:ext cx="2781000" cy="22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Experiment Setup Picture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49" y="547074"/>
            <a:ext cx="7724223" cy="57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0" y="990775"/>
            <a:ext cx="914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 Results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2232400"/>
            <a:ext cx="91440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Steep Drop-Off In Quality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People were more accepting of delay than loss*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*A few people really hated any delay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187800" y="2289150"/>
            <a:ext cx="2781000" cy="22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Table of all Data results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03" y="729350"/>
            <a:ext cx="7693475" cy="51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187800" y="2289150"/>
            <a:ext cx="2781000" cy="22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Graph of all data results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" y="619125"/>
            <a:ext cx="897255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0" y="990775"/>
            <a:ext cx="914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Some Fun Results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0" y="2232400"/>
            <a:ext cx="91440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60% Of Participants gave 50% loss and 500ms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delay a score below a 1.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 Participants Said I ruined their day by putting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them through my experiment.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Fifteen 0’s, one -1, and two -2’s were scored by seven different participants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0" y="990775"/>
            <a:ext cx="914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0" y="2232400"/>
            <a:ext cx="91440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 is very easy to annoy customers with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poor audio quality.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Drop off between “good” and “bad”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audio quality was steep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0" y="990775"/>
            <a:ext cx="914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Problem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0" y="2639150"/>
            <a:ext cx="91440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to Send Audio Data From Client to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do Users React to Changes in Loss and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Delay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0" y="990775"/>
            <a:ext cx="914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Presentation Topics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0" y="2639150"/>
            <a:ext cx="91440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AutoNum type="arabicPeriod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Final Java Code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AutoNum type="arabicPeriod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Coding Process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AutoNum type="arabicPeriod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Experiment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AutoNum type="arabicPeriod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 Results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AutoNum type="arabicPeriod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0" y="990775"/>
            <a:ext cx="914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Code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0" y="2629700"/>
            <a:ext cx="9144000" cy="23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Reading Audio Data on Client Machine</a:t>
            </a:r>
          </a:p>
          <a:p>
            <a:pPr indent="-419100" lvl="0" marL="457200" rtl="0" algn="ctr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Sending UDP Packets Containing Audio Data</a:t>
            </a:r>
          </a:p>
          <a:p>
            <a:pPr indent="-419100" lvl="0" marL="457200" rtl="0" algn="ctr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 Audio Data on Server Machine</a:t>
            </a:r>
          </a:p>
          <a:p>
            <a:pPr indent="-419100" lvl="0" marL="457200" rtl="0" algn="ctr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Each Machine Will Run Both Client &amp; Server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1289625" y="1298725"/>
            <a:ext cx="24309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1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296700" y="1289275"/>
            <a:ext cx="24309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2</a:t>
            </a:r>
          </a:p>
        </p:txBody>
      </p:sp>
      <p:sp>
        <p:nvSpPr>
          <p:cNvPr id="80" name="Shape 80"/>
          <p:cNvSpPr/>
          <p:nvPr/>
        </p:nvSpPr>
        <p:spPr>
          <a:xfrm>
            <a:off x="1590750" y="2014825"/>
            <a:ext cx="1778400" cy="28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617800" y="2014825"/>
            <a:ext cx="1778400" cy="28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713700" y="2147275"/>
            <a:ext cx="1542000" cy="945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713700" y="3747475"/>
            <a:ext cx="1542000" cy="945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5622950" y="2014825"/>
            <a:ext cx="1778400" cy="28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745900" y="2147275"/>
            <a:ext cx="1542000" cy="945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745900" y="3747475"/>
            <a:ext cx="1542000" cy="945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1723175" y="2156725"/>
            <a:ext cx="1542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AudioClient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745900" y="2156725"/>
            <a:ext cx="1542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AudioClient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736000" y="3747475"/>
            <a:ext cx="1542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AudioServer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708950" y="3747475"/>
            <a:ext cx="1542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AudioServer</a:t>
            </a:r>
          </a:p>
        </p:txBody>
      </p:sp>
      <p:cxnSp>
        <p:nvCxnSpPr>
          <p:cNvPr id="91" name="Shape 91"/>
          <p:cNvCxnSpPr>
            <a:stCxn id="87" idx="3"/>
            <a:endCxn id="89" idx="1"/>
          </p:cNvCxnSpPr>
          <p:nvPr/>
        </p:nvCxnSpPr>
        <p:spPr>
          <a:xfrm>
            <a:off x="3265175" y="2629675"/>
            <a:ext cx="2470800" cy="15909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 flipH="1">
            <a:off x="3253175" y="2904150"/>
            <a:ext cx="2495100" cy="1590600"/>
          </a:xfrm>
          <a:prstGeom prst="bentConnector3">
            <a:avLst>
              <a:gd fmla="val 60918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1289625" y="4960525"/>
            <a:ext cx="24309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IPv4: 10.70.2.108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348725" y="4960525"/>
            <a:ext cx="24309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IPv4: 10.60.15.92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818725" y="3894325"/>
            <a:ext cx="24309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Port #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12345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-263650" y="3908800"/>
            <a:ext cx="24309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Port #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12345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264500" y="5462900"/>
            <a:ext cx="66057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Send Packet To: Port 12345, IP 10.60.15.92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264500" y="5767700"/>
            <a:ext cx="66057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Send Packet To: Port 12345, IP 10.70.2.108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0" y="990775"/>
            <a:ext cx="914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Code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0" y="2629700"/>
            <a:ext cx="9144000" cy="23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AutoNum type="arabicPeriod"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Audio (Main Thread)</a:t>
            </a:r>
          </a:p>
          <a:p>
            <a:pPr indent="-419100" lvl="0" marL="457200" rtl="0" algn="ctr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AutoNum type="arabicPeriod"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Audio Client</a:t>
            </a:r>
          </a:p>
          <a:p>
            <a:pPr indent="-419100" lvl="0" marL="457200" rtl="0" algn="ctr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AutoNum type="arabicPeriod"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Audio Server</a:t>
            </a:r>
          </a:p>
          <a:p>
            <a:pPr indent="-419100" lvl="0" marL="457200" rtl="0" algn="ctr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AutoNum type="arabicPeriod"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Simulate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0" y="457375"/>
            <a:ext cx="914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Audio Class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211325" y="1730000"/>
            <a:ext cx="70761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C8BB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String[] args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C43A4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MyAudio myAudio = </a:t>
            </a:r>
            <a:r>
              <a:rPr b="1" lang="en" sz="1200">
                <a:solidFill>
                  <a:srgbClr val="C8BB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MyAudio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" sz="1200">
                <a:solidFill>
                  <a:srgbClr val="922A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SAMPLE_RATE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200">
                <a:solidFill>
                  <a:srgbClr val="922A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SAMPLE_SIZE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C43A4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IP = args[</a:t>
            </a:r>
            <a:r>
              <a:rPr lang="en" sz="1200">
                <a:solidFill>
                  <a:srgbClr val="0D81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C8BB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lossRate = Double.</a:t>
            </a:r>
            <a:r>
              <a:rPr i="1"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parseDouble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args[</a:t>
            </a:r>
            <a:r>
              <a:rPr lang="en" sz="1200">
                <a:solidFill>
                  <a:srgbClr val="0D81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" sz="1200">
                <a:solidFill>
                  <a:srgbClr val="21B75E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0.0 - 1.0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21B75E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C8BB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sampleInterval = Integer.</a:t>
            </a:r>
            <a:r>
              <a:rPr i="1"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args[</a:t>
            </a:r>
            <a:r>
              <a:rPr lang="en" sz="1200">
                <a:solidFill>
                  <a:srgbClr val="0D81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b="1" lang="en" sz="1200">
                <a:solidFill>
                  <a:srgbClr val="21B75E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in 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21B75E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21B75E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AudioServer audioServer = </a:t>
            </a:r>
            <a:r>
              <a:rPr b="1" lang="en" sz="1200">
                <a:solidFill>
                  <a:srgbClr val="C8BB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AudioServer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sampleInterval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myAudio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AudioClient audioClient = </a:t>
            </a:r>
            <a:r>
              <a:rPr b="1" lang="en" sz="1200">
                <a:solidFill>
                  <a:srgbClr val="C8BB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AudioClient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sampleInterval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lossRate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myAudio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C43A4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Thread server = </a:t>
            </a:r>
            <a:r>
              <a:rPr b="1" lang="en" sz="1200">
                <a:solidFill>
                  <a:srgbClr val="C8BB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audioServer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Thread client = </a:t>
            </a:r>
            <a:r>
              <a:rPr b="1" lang="en" sz="1200">
                <a:solidFill>
                  <a:srgbClr val="C8BB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audioClient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7C43A4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server.start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client.start</a:t>
            </a:r>
            <a:r>
              <a:rPr lang="en" sz="1200">
                <a:solidFill>
                  <a:srgbClr val="8D2A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7C43A4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0" y="990775"/>
            <a:ext cx="914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Coding Process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0" y="2232400"/>
            <a:ext cx="91440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 UDP Transfer Similar to HW2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 Audio Components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Simulate Loss and Delay (Packet Size)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 Unnecessary Features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 Threading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Deal with School Computers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0" y="990775"/>
            <a:ext cx="914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Experiment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0" y="2232400"/>
            <a:ext cx="91440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the Code with 10 Different Individuals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Simulate Different Levels of Loss and Delay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(16 Different Combinations)</a:t>
            </a:r>
          </a:p>
          <a:p>
            <a:pPr indent="-419100" lvl="0" marL="457200" rt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Have Participants Rate Audio Quality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 a Scale from 1-5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