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2A776-7048-4148-8369-F5A581FC9ABD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A9943-77FD-4AA6-B140-3B171335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1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Precision = ratio of correct to correct and false positives</a:t>
            </a:r>
          </a:p>
          <a:p>
            <a:r>
              <a:rPr lang="en-US" dirty="0" smtClean="0"/>
              <a:t>Recall = ratio</a:t>
            </a:r>
            <a:r>
              <a:rPr lang="en-US" baseline="0" dirty="0" smtClean="0"/>
              <a:t> of correct to correct and false negatives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A9943-77FD-4AA6-B140-3B17133594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5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2B51-95DC-4DA1-A848-8C7460DEAF1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65C-57A9-4E35-B4F9-793C0FFD0E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31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2B51-95DC-4DA1-A848-8C7460DEAF1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65C-57A9-4E35-B4F9-793C0FFD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8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2B51-95DC-4DA1-A848-8C7460DEAF1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65C-57A9-4E35-B4F9-793C0FFD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2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2B51-95DC-4DA1-A848-8C7460DEAF1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65C-57A9-4E35-B4F9-793C0FFD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2B51-95DC-4DA1-A848-8C7460DEAF1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65C-57A9-4E35-B4F9-793C0FFD0E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22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2B51-95DC-4DA1-A848-8C7460DEAF1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65C-57A9-4E35-B4F9-793C0FFD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2B51-95DC-4DA1-A848-8C7460DEAF1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65C-57A9-4E35-B4F9-793C0FFD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5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2B51-95DC-4DA1-A848-8C7460DEAF1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65C-57A9-4E35-B4F9-793C0FFD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0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2B51-95DC-4DA1-A848-8C7460DEAF1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65C-57A9-4E35-B4F9-793C0FFD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5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BA2B51-95DC-4DA1-A848-8C7460DEAF1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0865C-57A9-4E35-B4F9-793C0FFD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2B51-95DC-4DA1-A848-8C7460DEAF1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65C-57A9-4E35-B4F9-793C0FFD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5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BA2B51-95DC-4DA1-A848-8C7460DEAF1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90865C-57A9-4E35-B4F9-793C0FFD0E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4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Predicts Supreme Court Decisions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Arpit Jasapara</a:t>
            </a:r>
          </a:p>
          <a:p>
            <a:r>
              <a:rPr lang="en-US" dirty="0" smtClean="0"/>
              <a:t>Original paper by </a:t>
            </a:r>
            <a:r>
              <a:rPr lang="en-US" dirty="0"/>
              <a:t>Daniel Martin Katz </a:t>
            </a:r>
            <a:r>
              <a:rPr lang="en-US" dirty="0" smtClean="0"/>
              <a:t>, Michael </a:t>
            </a:r>
            <a:r>
              <a:rPr lang="en-US" dirty="0"/>
              <a:t>J. </a:t>
            </a:r>
            <a:r>
              <a:rPr lang="en-US" dirty="0" err="1"/>
              <a:t>Bommarito</a:t>
            </a:r>
            <a:r>
              <a:rPr lang="en-US" dirty="0"/>
              <a:t> </a:t>
            </a:r>
            <a:r>
              <a:rPr lang="en-US" dirty="0" smtClean="0"/>
              <a:t>II, Josh </a:t>
            </a:r>
            <a:r>
              <a:rPr lang="en-US" dirty="0"/>
              <a:t>Blackman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Consistency, Accuracy, Generality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384" y="1845734"/>
            <a:ext cx="4654296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Consistency:</a:t>
            </a:r>
            <a:r>
              <a:rPr lang="en-US" sz="2400" dirty="0"/>
              <a:t> </a:t>
            </a:r>
            <a:r>
              <a:rPr lang="en-US" sz="2400" dirty="0" smtClean="0"/>
              <a:t>Same Results Every Time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Accuracy: Close to Real Outcome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Generality: Works No Matter Who is on Supreme Court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5408025" cy="387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1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Out-of-Sample Applicability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All information required for model needs to be known beforehand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Model can be exported to other law problems: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Jury Selection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Negotiating Plea Deals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Doesn’t have to be just law problems: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Predict Referee Decisions in Sports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American Idol finalists, Miss Universe, and other entertainment judging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Market/Public Reaction to Policy and Decisions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986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2064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Relatively Accurate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Works well with Predicting Past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Future: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Adapt model to take in more inputs to allow for prediction of future cases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Sell model to both parties, so best arguments are put forth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Increase accuracy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96" y="2044827"/>
            <a:ext cx="4672584" cy="229285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88136" y="4599432"/>
            <a:ext cx="10058400" cy="13336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The future will rely on such machine learning models to use blend of experts, crowds, and algorithms to create accurate predictions</a:t>
            </a:r>
          </a:p>
        </p:txBody>
      </p:sp>
    </p:spTree>
    <p:extLst>
      <p:ext uri="{BB962C8B-B14F-4D97-AF65-F5344CB8AC3E}">
        <p14:creationId xmlns:p14="http://schemas.microsoft.com/office/powerpoint/2010/main" val="181355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49808" lvl="1" indent="-457200">
              <a:buFont typeface="+mj-lt"/>
              <a:buAutoNum type="arabicPeriod"/>
            </a:pPr>
            <a:r>
              <a:rPr lang="en-US" sz="2000" dirty="0" smtClean="0"/>
              <a:t>Hutson</a:t>
            </a:r>
            <a:r>
              <a:rPr lang="en-US" sz="2000" dirty="0"/>
              <a:t>, Matthew. "Artificial intelligence prevails at predicting Supreme Court decisions." </a:t>
            </a:r>
            <a:r>
              <a:rPr lang="en-US" sz="2000" i="1" dirty="0"/>
              <a:t>Science</a:t>
            </a:r>
            <a:r>
              <a:rPr lang="en-US" sz="2000" dirty="0"/>
              <a:t> </a:t>
            </a:r>
            <a:r>
              <a:rPr lang="en-US" sz="2000" i="1" dirty="0"/>
              <a:t>Magazine</a:t>
            </a:r>
            <a:r>
              <a:rPr lang="en-US" sz="2000" dirty="0"/>
              <a:t>. </a:t>
            </a:r>
            <a:r>
              <a:rPr lang="en-US" sz="2000" dirty="0" err="1"/>
              <a:t>N.p</a:t>
            </a:r>
            <a:r>
              <a:rPr lang="en-US" sz="2000" dirty="0"/>
              <a:t>., 2 May 2017. Web. 29 May 2017. &lt;http://www.sciencemag.org/news/2017/05/artificial-intelligence-prevails-predicting-supreme-court-decisions&gt;.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 smtClean="0"/>
              <a:t>Katz </a:t>
            </a:r>
            <a:r>
              <a:rPr lang="en-US" sz="2000" dirty="0"/>
              <a:t>DM, </a:t>
            </a:r>
            <a:r>
              <a:rPr lang="en-US" sz="2000" dirty="0" err="1"/>
              <a:t>Bommarito</a:t>
            </a:r>
            <a:r>
              <a:rPr lang="en-US" sz="2000" dirty="0"/>
              <a:t> MJ II, Blackman J (2017) A general approach for predicting the behavior of the Supreme Court of the United States. </a:t>
            </a:r>
            <a:r>
              <a:rPr lang="en-US" sz="2000" dirty="0" err="1"/>
              <a:t>PLoS</a:t>
            </a:r>
            <a:r>
              <a:rPr lang="en-US" sz="2000" dirty="0"/>
              <a:t> ONE 12(4): e0174698. &lt;https://doi.org/10.1371/journal.pone.0174698&gt;.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 smtClean="0"/>
              <a:t>Kumar</a:t>
            </a:r>
            <a:r>
              <a:rPr lang="en-US" sz="2000" dirty="0"/>
              <a:t>, </a:t>
            </a:r>
            <a:r>
              <a:rPr lang="en-US" sz="2000" dirty="0" err="1"/>
              <a:t>Niraj</a:t>
            </a:r>
            <a:r>
              <a:rPr lang="en-US" sz="2000" dirty="0"/>
              <a:t>. </a:t>
            </a:r>
            <a:r>
              <a:rPr lang="en-US" sz="2000" i="1" dirty="0"/>
              <a:t>Random Forest Algorithm</a:t>
            </a:r>
            <a:r>
              <a:rPr lang="en-US" sz="2000" dirty="0"/>
              <a:t>. Digital image. </a:t>
            </a:r>
            <a:r>
              <a:rPr lang="en-US" sz="2000" i="1" dirty="0"/>
              <a:t>LinkedIn</a:t>
            </a:r>
            <a:r>
              <a:rPr lang="en-US" sz="2000" dirty="0"/>
              <a:t>. </a:t>
            </a:r>
            <a:r>
              <a:rPr lang="en-US" sz="2000" dirty="0" err="1"/>
              <a:t>N.p</a:t>
            </a:r>
            <a:r>
              <a:rPr lang="en-US" sz="2000" dirty="0"/>
              <a:t>., 17 June 2016. Web. 29 May 2017. &lt;https://www.linkedin.com/pulse/random-forest-algorithm-interactive-discussion-niraj-kumar&gt;.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 smtClean="0"/>
              <a:t>"AI </a:t>
            </a:r>
            <a:r>
              <a:rPr lang="en-US" sz="2000" dirty="0"/>
              <a:t>Prevails at Predicting Supreme Court Decisions." </a:t>
            </a:r>
            <a:r>
              <a:rPr lang="en-US" sz="2000" i="1" dirty="0"/>
              <a:t>ACM </a:t>
            </a:r>
            <a:r>
              <a:rPr lang="en-US" sz="2000" i="1" dirty="0" err="1"/>
              <a:t>TechNews</a:t>
            </a:r>
            <a:r>
              <a:rPr lang="en-US" sz="2000" dirty="0"/>
              <a:t>. 5 May 2017. Web. 29 May 2017. &lt;http://technews.acm.org/archives.cfm?fo=2017-05-may/may-05-2017.html&gt;.</a:t>
            </a:r>
          </a:p>
          <a:p>
            <a:pPr marL="749808" lvl="1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302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Supreme Court of the United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428232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9 Justices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Serve Average of 20 years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Deliver in-depth decisions for over 100 cases per year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Majority, Concurring, Dissenting Opinions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That gives data for 2000 decisions per Justice!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688" y="1845734"/>
            <a:ext cx="2819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9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Random Forest: Creates Regression of Trees to Predict Average Tree/General Behavior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12" y="2345436"/>
            <a:ext cx="4572000" cy="3429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26480" y="2818216"/>
            <a:ext cx="5029200" cy="19366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Adds new tree per decision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Selects which tree to keep in model through grid-searching, split criterion, heuristic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Changes only upon </a:t>
            </a:r>
            <a:r>
              <a:rPr lang="en-US" smtClean="0"/>
              <a:t>addition of court </a:t>
            </a:r>
            <a:r>
              <a:rPr lang="en-US" dirty="0" smtClean="0"/>
              <a:t>justices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5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5565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SCDB (Supreme Court Database)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Justice Disposition Divided into 3 Categories: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/>
              <a:t>Affirm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/>
              <a:t>Reverse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/>
              <a:t>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Case Outcome based on Majority of Justices’ Decision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01168" lvl="1" indent="0">
              <a:buNone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 Features to Summarize Behavior of Justice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08"/>
          <a:stretch/>
        </p:blipFill>
        <p:spPr>
          <a:xfrm>
            <a:off x="1592611" y="3875703"/>
            <a:ext cx="9067737" cy="155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0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Standalone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Surprisingly Accurate: Most Current Models to Predict Supreme Court are no better than 50%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Results for Individual Justice Decisions: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Results for Overall Case Outcome: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30"/>
          <a:stretch/>
        </p:blipFill>
        <p:spPr>
          <a:xfrm>
            <a:off x="838843" y="2619755"/>
            <a:ext cx="10575273" cy="1019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31"/>
          <a:stretch/>
        </p:blipFill>
        <p:spPr>
          <a:xfrm>
            <a:off x="838842" y="4185664"/>
            <a:ext cx="10595123" cy="103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1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Three Baseline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Always Guess Reverse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Infinite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Optimized Finite Memory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975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Guess Reverse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Historically, Supreme Court reverses Decision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Graph demonstrates Machine Learning Model Performance compared to Baseline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Green means the Machine Learning Model performed better, Left is Case Outcome and Right is Justices’ Outcome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4" b="-1"/>
          <a:stretch/>
        </p:blipFill>
        <p:spPr>
          <a:xfrm>
            <a:off x="1508760" y="2713060"/>
            <a:ext cx="8461879" cy="34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4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Average out Decisions since Beginning of Supreme Court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MLM Better at Predicting Modern Years than Earlier Years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27"/>
          <a:stretch/>
        </p:blipFill>
        <p:spPr>
          <a:xfrm>
            <a:off x="1330452" y="5687566"/>
            <a:ext cx="9634891" cy="5669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11" b="38258"/>
          <a:stretch/>
        </p:blipFill>
        <p:spPr>
          <a:xfrm>
            <a:off x="1330452" y="2523743"/>
            <a:ext cx="9592056" cy="321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8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27"/>
          <a:stretch/>
        </p:blipFill>
        <p:spPr>
          <a:xfrm>
            <a:off x="1554480" y="5223447"/>
            <a:ext cx="8805672" cy="518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Finite Memory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finite window around case to determine outcome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37"/>
          <a:stretch/>
        </p:blipFill>
        <p:spPr>
          <a:xfrm>
            <a:off x="1453896" y="2304109"/>
            <a:ext cx="8906256" cy="294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823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</TotalTime>
  <Words>425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Machine Learning Predicts Supreme Court Decisions</vt:lpstr>
      <vt:lpstr>Supreme Court of the United States</vt:lpstr>
      <vt:lpstr>Machine Learning Model</vt:lpstr>
      <vt:lpstr>Data Collection</vt:lpstr>
      <vt:lpstr>Results: Standalone</vt:lpstr>
      <vt:lpstr>Results: Three Baseline Models</vt:lpstr>
      <vt:lpstr>Always Guess Reverse</vt:lpstr>
      <vt:lpstr>Infinite Memory</vt:lpstr>
      <vt:lpstr>Optimized Finite Memory Model</vt:lpstr>
      <vt:lpstr>Consistency, Accuracy, Generality</vt:lpstr>
      <vt:lpstr>Out-of-Sample Applicability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Predicts Supreme Court Decisions</dc:title>
  <dc:creator>Arpit Jasapara</dc:creator>
  <cp:lastModifiedBy>Arpit Jasapara</cp:lastModifiedBy>
  <cp:revision>75</cp:revision>
  <dcterms:created xsi:type="dcterms:W3CDTF">2017-06-06T05:17:04Z</dcterms:created>
  <dcterms:modified xsi:type="dcterms:W3CDTF">2017-06-09T07:23:12Z</dcterms:modified>
</cp:coreProperties>
</file>