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1040760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099800" y="3727080"/>
            <a:ext cx="1040760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432840" y="37270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9800" y="37270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3350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18440" y="1338480"/>
            <a:ext cx="3350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8137440" y="1338480"/>
            <a:ext cx="3350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8137440" y="3727080"/>
            <a:ext cx="3350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4618440" y="3727080"/>
            <a:ext cx="3350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1099800" y="3727080"/>
            <a:ext cx="3350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1099800" y="1338480"/>
            <a:ext cx="10407600" cy="457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10407600" cy="457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457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457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1099800" y="238680"/>
            <a:ext cx="8202600" cy="343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099800" y="37270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457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1099800" y="1338480"/>
            <a:ext cx="10407600" cy="457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457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432840" y="37270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099800" y="3727080"/>
            <a:ext cx="1040760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1040760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099800" y="3727080"/>
            <a:ext cx="1040760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432840" y="37270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1099800" y="37270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3350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18440" y="1338480"/>
            <a:ext cx="3350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137440" y="1338480"/>
            <a:ext cx="3350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8137440" y="3727080"/>
            <a:ext cx="3350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4618440" y="3727080"/>
            <a:ext cx="3350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1099800" y="3727080"/>
            <a:ext cx="3350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10407600" cy="457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457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457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1099800" y="238680"/>
            <a:ext cx="8202600" cy="343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99800" y="37270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457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457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32840" y="37270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99800" y="13384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432840" y="1338480"/>
            <a:ext cx="507888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099800" y="3727080"/>
            <a:ext cx="10407600" cy="21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7632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97920" y="3156480"/>
            <a:ext cx="49248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15240" y="5447160"/>
            <a:ext cx="46404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31520" y="6503760"/>
            <a:ext cx="13032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6680" y="3201120"/>
            <a:ext cx="62604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6920" y="228600"/>
            <a:ext cx="806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9760" y="2944080"/>
            <a:ext cx="5940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86800" y="5478840"/>
            <a:ext cx="14436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90760" y="1398960"/>
            <a:ext cx="158220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703080" y="6530040"/>
            <a:ext cx="12312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586800" y="5359320"/>
            <a:ext cx="28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647640" y="6244560"/>
            <a:ext cx="18144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" name="Picture 3" descr=""/>
          <p:cNvPicPr/>
          <p:nvPr/>
        </p:nvPicPr>
        <p:blipFill>
          <a:blip r:embed="rId2"/>
          <a:stretch/>
        </p:blipFill>
        <p:spPr>
          <a:xfrm>
            <a:off x="9438120" y="85320"/>
            <a:ext cx="2543760" cy="769320"/>
          </a:xfrm>
          <a:prstGeom prst="rect">
            <a:avLst/>
          </a:prstGeom>
          <a:ln>
            <a:noFill/>
          </a:ln>
        </p:spPr>
      </p:pic>
      <p:sp>
        <p:nvSpPr>
          <p:cNvPr id="14" name="CustomShape 14"/>
          <p:cNvSpPr/>
          <p:nvPr/>
        </p:nvSpPr>
        <p:spPr>
          <a:xfrm>
            <a:off x="6752520" y="6143760"/>
            <a:ext cx="47548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14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entury Gothic"/>
              </a:rPr>
              <a:t>Vorkurs GDB</a:t>
            </a:r>
            <a:endParaRPr b="0" lang="de-DE" sz="1400" spc="-1" strike="noStrike">
              <a:latin typeface="Arial"/>
            </a:endParaRPr>
          </a:p>
          <a:p>
            <a:pPr algn="r">
              <a:lnSpc>
                <a:spcPct val="114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WS 16/17</a:t>
            </a:r>
            <a:endParaRPr b="0" lang="de-DE" sz="1400" spc="-1" strike="noStrike">
              <a:latin typeface="Arial"/>
            </a:endParaRPr>
          </a:p>
          <a:p>
            <a:pPr algn="r">
              <a:lnSpc>
                <a:spcPct val="114000"/>
              </a:lnSpc>
            </a:pPr>
            <a:endParaRPr b="0" lang="de-DE" sz="1400" spc="-1" strike="noStrike">
              <a:latin typeface="Arial"/>
            </a:endParaRPr>
          </a:p>
        </p:txBody>
      </p:sp>
      <p:sp>
        <p:nvSpPr>
          <p:cNvPr id="15" name="PlaceHolder 15"/>
          <p:cNvSpPr>
            <a:spLocks noGrp="1"/>
          </p:cNvSpPr>
          <p:nvPr>
            <p:ph type="title"/>
          </p:nvPr>
        </p:nvSpPr>
        <p:spPr>
          <a:xfrm>
            <a:off x="2941920" y="2010960"/>
            <a:ext cx="8562240" cy="2262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9000" spc="-1" strike="noStrike">
                <a:solidFill>
                  <a:srgbClr val="178dbb"/>
                </a:solidFill>
                <a:latin typeface="Century Gothic"/>
              </a:rPr>
              <a:t>VIM</a:t>
            </a:r>
            <a:endParaRPr b="0" lang="en-US" sz="9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" name="PlaceHolder 16"/>
          <p:cNvSpPr>
            <a:spLocks noGrp="1"/>
          </p:cNvSpPr>
          <p:nvPr>
            <p:ph type="dt"/>
          </p:nvPr>
        </p:nvSpPr>
        <p:spPr>
          <a:xfrm>
            <a:off x="10492200" y="51008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E3DFDC-E5CF-4C15-8C9A-49E76382BD1B}" type="datetime">
              <a:rPr b="0" lang="de-DE" sz="900" spc="-1" strike="noStrike">
                <a:solidFill>
                  <a:srgbClr val="8b8b8b"/>
                </a:solidFill>
                <a:latin typeface="Century Gothic"/>
              </a:rPr>
              <a:t>19.09.17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17" name="PlaceHolder 17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8" name="CustomShape 18"/>
          <p:cNvSpPr/>
          <p:nvPr/>
        </p:nvSpPr>
        <p:spPr>
          <a:xfrm>
            <a:off x="0" y="106740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PlaceHolder 19"/>
          <p:cNvSpPr>
            <a:spLocks noGrp="1"/>
          </p:cNvSpPr>
          <p:nvPr>
            <p:ph type="sldNum"/>
          </p:nvPr>
        </p:nvSpPr>
        <p:spPr>
          <a:xfrm>
            <a:off x="333000" y="62038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35BEDF-B272-4DFC-A370-73B1021E25FC}" type="slidenum">
              <a:rPr b="0" lang="de-DE" sz="2000" spc="-1" strike="noStrike">
                <a:solidFill>
                  <a:srgbClr val="feffff"/>
                </a:solidFill>
                <a:latin typeface="Century Gothic"/>
              </a:rPr>
              <a:t>&lt;Foliennummer&gt;</a:t>
            </a:fld>
            <a:endParaRPr b="0" lang="de-DE" sz="2000" spc="-1" strike="noStrike">
              <a:latin typeface="Times New Roman"/>
            </a:endParaRPr>
          </a:p>
        </p:txBody>
      </p:sp>
      <p:sp>
        <p:nvSpPr>
          <p:cNvPr id="20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Format des Gliederungstextes durch Klicken bearbeiten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Zweite Gliederungsebene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Dritte Gliederungsebene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Vierte Gliederungsebene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Fünfte Gliederungsebene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Sechste Gliederungsebene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Siebte Gliederungsebene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2575080"/>
            <a:ext cx="7632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97920" y="3156480"/>
            <a:ext cx="49248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615240" y="5447160"/>
            <a:ext cx="46404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/>
          <p:cNvSpPr/>
          <p:nvPr/>
        </p:nvSpPr>
        <p:spPr>
          <a:xfrm>
            <a:off x="731520" y="6503760"/>
            <a:ext cx="13032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5"/>
          <p:cNvSpPr/>
          <p:nvPr/>
        </p:nvSpPr>
        <p:spPr>
          <a:xfrm>
            <a:off x="76680" y="3201120"/>
            <a:ext cx="62604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"/>
          <p:cNvSpPr/>
          <p:nvPr/>
        </p:nvSpPr>
        <p:spPr>
          <a:xfrm>
            <a:off x="16920" y="228600"/>
            <a:ext cx="806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7"/>
          <p:cNvSpPr/>
          <p:nvPr/>
        </p:nvSpPr>
        <p:spPr>
          <a:xfrm>
            <a:off x="59760" y="2944080"/>
            <a:ext cx="5940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8"/>
          <p:cNvSpPr/>
          <p:nvPr/>
        </p:nvSpPr>
        <p:spPr>
          <a:xfrm>
            <a:off x="586800" y="5478840"/>
            <a:ext cx="14436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9"/>
          <p:cNvSpPr/>
          <p:nvPr/>
        </p:nvSpPr>
        <p:spPr>
          <a:xfrm>
            <a:off x="590760" y="1398960"/>
            <a:ext cx="158220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0"/>
          <p:cNvSpPr/>
          <p:nvPr/>
        </p:nvSpPr>
        <p:spPr>
          <a:xfrm>
            <a:off x="703080" y="6530040"/>
            <a:ext cx="12312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1"/>
          <p:cNvSpPr/>
          <p:nvPr/>
        </p:nvSpPr>
        <p:spPr>
          <a:xfrm>
            <a:off x="586800" y="5359320"/>
            <a:ext cx="28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2"/>
          <p:cNvSpPr/>
          <p:nvPr/>
        </p:nvSpPr>
        <p:spPr>
          <a:xfrm>
            <a:off x="647640" y="6244560"/>
            <a:ext cx="18144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3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70" name="Picture 3" descr=""/>
          <p:cNvPicPr/>
          <p:nvPr/>
        </p:nvPicPr>
        <p:blipFill>
          <a:blip r:embed="rId2"/>
          <a:stretch/>
        </p:blipFill>
        <p:spPr>
          <a:xfrm>
            <a:off x="9438120" y="85320"/>
            <a:ext cx="2543760" cy="769320"/>
          </a:xfrm>
          <a:prstGeom prst="rect">
            <a:avLst/>
          </a:prstGeom>
          <a:ln>
            <a:noFill/>
          </a:ln>
        </p:spPr>
      </p:pic>
      <p:sp>
        <p:nvSpPr>
          <p:cNvPr id="71" name="CustomShape 14"/>
          <p:cNvSpPr/>
          <p:nvPr/>
        </p:nvSpPr>
        <p:spPr>
          <a:xfrm>
            <a:off x="6752520" y="6143760"/>
            <a:ext cx="475488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14000"/>
              </a:lnSpc>
            </a:pPr>
            <a:r>
              <a:rPr b="1" lang="de-DE" sz="1400" spc="-1" strike="noStrike">
                <a:solidFill>
                  <a:srgbClr val="000000"/>
                </a:solidFill>
                <a:latin typeface="Century Gothic"/>
              </a:rPr>
              <a:t>Vorkurs GDB</a:t>
            </a:r>
            <a:endParaRPr b="0" lang="de-DE" sz="1400" spc="-1" strike="noStrike">
              <a:latin typeface="Arial"/>
            </a:endParaRPr>
          </a:p>
          <a:p>
            <a:pPr algn="r">
              <a:lnSpc>
                <a:spcPct val="114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WS 16/17</a:t>
            </a:r>
            <a:endParaRPr b="0" lang="de-DE" sz="1400" spc="-1" strike="noStrike">
              <a:latin typeface="Arial"/>
            </a:endParaRPr>
          </a:p>
          <a:p>
            <a:pPr algn="r">
              <a:lnSpc>
                <a:spcPct val="114000"/>
              </a:lnSpc>
            </a:pPr>
            <a:endParaRPr b="0" lang="de-DE" sz="1400" spc="-1" strike="noStrike">
              <a:latin typeface="Arial"/>
            </a:endParaRPr>
          </a:p>
        </p:txBody>
      </p:sp>
      <p:sp>
        <p:nvSpPr>
          <p:cNvPr id="72" name="PlaceHolder 15"/>
          <p:cNvSpPr>
            <a:spLocks noGrp="1"/>
          </p:cNvSpPr>
          <p:nvPr>
            <p:ph type="title"/>
          </p:nvPr>
        </p:nvSpPr>
        <p:spPr>
          <a:xfrm>
            <a:off x="1099800" y="238680"/>
            <a:ext cx="8202600" cy="741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178dbb"/>
                </a:solidFill>
                <a:latin typeface="Century Gothic"/>
              </a:rPr>
              <a:t>VIM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16"/>
          <p:cNvSpPr>
            <a:spLocks noGrp="1"/>
          </p:cNvSpPr>
          <p:nvPr>
            <p:ph type="body"/>
          </p:nvPr>
        </p:nvSpPr>
        <p:spPr>
          <a:xfrm>
            <a:off x="1099800" y="1338480"/>
            <a:ext cx="10407600" cy="4572360"/>
          </a:xfrm>
          <a:prstGeom prst="rect">
            <a:avLst/>
          </a:prstGeom>
        </p:spPr>
        <p:txBody>
          <a:bodyPr/>
          <a:p>
            <a:pPr marL="542880" indent="-5425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100" spc="-1" strike="noStrike">
                <a:solidFill>
                  <a:srgbClr val="404040"/>
                </a:solidFill>
                <a:latin typeface="Century Gothic"/>
              </a:rPr>
              <a:t>Textmasterformat bearbeiten</a:t>
            </a:r>
            <a:endParaRPr b="0" lang="en-US" sz="2100" spc="-1" strike="noStrike">
              <a:solidFill>
                <a:srgbClr val="404040"/>
              </a:solidFill>
              <a:latin typeface="Century Gothic"/>
            </a:endParaRPr>
          </a:p>
          <a:p>
            <a:pPr lvl="1" marL="901800" indent="-45036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900" spc="-1" strike="noStrike">
                <a:solidFill>
                  <a:srgbClr val="404040"/>
                </a:solidFill>
                <a:latin typeface="Century Gothic"/>
              </a:rPr>
              <a:t>Zweite Ebene</a:t>
            </a:r>
            <a:endParaRPr b="0" lang="en-US" sz="1900" spc="-1" strike="noStrike">
              <a:solidFill>
                <a:srgbClr val="404040"/>
              </a:solidFill>
              <a:latin typeface="Century Gothic"/>
            </a:endParaRPr>
          </a:p>
          <a:p>
            <a:pPr lvl="2" marL="1338120" indent="-4363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700" spc="-1" strike="noStrike">
                <a:solidFill>
                  <a:srgbClr val="404040"/>
                </a:solidFill>
                <a:latin typeface="Century Gothic"/>
              </a:rPr>
              <a:t>Dritte Ebene</a:t>
            </a:r>
            <a:endParaRPr b="0" lang="en-US" sz="1700" spc="-1" strike="noStrike">
              <a:solidFill>
                <a:srgbClr val="404040"/>
              </a:solidFill>
              <a:latin typeface="Century Gothic"/>
            </a:endParaRPr>
          </a:p>
          <a:p>
            <a:pPr lvl="3" marL="1616040" indent="-37116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Vierte Ebene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Fünfte Ebene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4" name="CustomShape 17"/>
          <p:cNvSpPr/>
          <p:nvPr/>
        </p:nvSpPr>
        <p:spPr>
          <a:xfrm flipV="1">
            <a:off x="0" y="6188760"/>
            <a:ext cx="1099440" cy="56196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8"/>
          <p:cNvSpPr/>
          <p:nvPr/>
        </p:nvSpPr>
        <p:spPr>
          <a:xfrm>
            <a:off x="282600" y="6274080"/>
            <a:ext cx="64080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941920" y="2010960"/>
            <a:ext cx="85622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9000" spc="-1" strike="noStrike">
                <a:solidFill>
                  <a:srgbClr val="178dbb"/>
                </a:solidFill>
                <a:latin typeface="Century Gothic"/>
              </a:rPr>
              <a:t>AGENDA</a:t>
            </a:r>
            <a:endParaRPr b="0" lang="en-US" sz="9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2941920" y="4379760"/>
            <a:ext cx="85622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de-DE" sz="3700" spc="-1" strike="noStrike">
                <a:solidFill>
                  <a:srgbClr val="595959"/>
                </a:solidFill>
                <a:latin typeface="Century Gothic"/>
              </a:rPr>
              <a:t>Datenbanksysteme</a:t>
            </a:r>
            <a:endParaRPr b="0" lang="de-DE" sz="37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99800" y="238680"/>
            <a:ext cx="8202600" cy="74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178dbb"/>
                </a:solidFill>
                <a:latin typeface="Century Gothic"/>
              </a:rPr>
              <a:t>AGENDA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099800" y="1188720"/>
            <a:ext cx="10407600" cy="472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100" spc="-1" strike="noStrike">
                <a:solidFill>
                  <a:srgbClr val="404040"/>
                </a:solidFill>
                <a:latin typeface="Century Gothic"/>
              </a:rPr>
              <a:t>Tag 1</a:t>
            </a:r>
            <a:endParaRPr b="0" lang="en-US" sz="2100" spc="-1" strike="noStrike">
              <a:solidFill>
                <a:srgbClr val="404040"/>
              </a:solidFill>
              <a:latin typeface="Century Gothic"/>
            </a:endParaRPr>
          </a:p>
          <a:p>
            <a:pPr marL="542880" indent="-542520">
              <a:lnSpc>
                <a:spcPct val="12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100" spc="-1" strike="noStrike">
                <a:solidFill>
                  <a:srgbClr val="404040"/>
                </a:solidFill>
                <a:latin typeface="Century Gothic"/>
              </a:rPr>
              <a:t>01 - Einführung Datenbanksysteme</a:t>
            </a:r>
            <a:endParaRPr b="0" lang="en-US" sz="2100" spc="-1" strike="noStrike">
              <a:solidFill>
                <a:srgbClr val="404040"/>
              </a:solidFill>
              <a:latin typeface="Century Gothic"/>
            </a:endParaRPr>
          </a:p>
          <a:p>
            <a:pPr marL="542880" indent="-542520">
              <a:lnSpc>
                <a:spcPct val="12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100" spc="-1" strike="noStrike">
                <a:solidFill>
                  <a:srgbClr val="404040"/>
                </a:solidFill>
                <a:latin typeface="Century Gothic"/>
              </a:rPr>
              <a:t>02 - Relationale Datenbanksysteme – Überblick</a:t>
            </a:r>
            <a:endParaRPr b="0" lang="en-US" sz="2100" spc="-1" strike="noStrike">
              <a:solidFill>
                <a:srgbClr val="404040"/>
              </a:solidFill>
              <a:latin typeface="Century Gothic"/>
            </a:endParaRPr>
          </a:p>
          <a:p>
            <a:pPr marL="542880" indent="-542520">
              <a:lnSpc>
                <a:spcPct val="12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100" spc="-1" strike="noStrike">
                <a:solidFill>
                  <a:srgbClr val="404040"/>
                </a:solidFill>
                <a:latin typeface="Century Gothic"/>
              </a:rPr>
              <a:t>03 - Oracle Datenbanksystem: Erste Schritte mit SQLPlus</a:t>
            </a:r>
            <a:endParaRPr b="0" lang="en-US" sz="21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100" spc="-1" strike="noStrike">
                <a:solidFill>
                  <a:srgbClr val="404040"/>
                </a:solidFill>
                <a:latin typeface="Century Gothic"/>
              </a:rPr>
              <a:t>Tag 2</a:t>
            </a:r>
            <a:endParaRPr b="0" lang="en-US" sz="2100" spc="-1" strike="noStrike">
              <a:solidFill>
                <a:srgbClr val="404040"/>
              </a:solidFill>
              <a:latin typeface="Century Gothic"/>
            </a:endParaRPr>
          </a:p>
          <a:p>
            <a:pPr marL="542880" indent="-542520">
              <a:lnSpc>
                <a:spcPct val="12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100" spc="-1" strike="noStrike">
                <a:solidFill>
                  <a:srgbClr val="404040"/>
                </a:solidFill>
                <a:latin typeface="Century Gothic"/>
              </a:rPr>
              <a:t>04 - Einführung SQL</a:t>
            </a:r>
            <a:endParaRPr b="0" lang="en-US" sz="2100" spc="-1" strike="noStrike">
              <a:solidFill>
                <a:srgbClr val="404040"/>
              </a:solidFill>
              <a:latin typeface="Century Gothic"/>
            </a:endParaRPr>
          </a:p>
          <a:p>
            <a:pPr marL="542880" indent="-542520">
              <a:lnSpc>
                <a:spcPct val="12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100" spc="-1" strike="noStrike">
                <a:solidFill>
                  <a:srgbClr val="404040"/>
                </a:solidFill>
                <a:latin typeface="Century Gothic"/>
              </a:rPr>
              <a:t>05 - Vertiefung SQL </a:t>
            </a:r>
            <a:r>
              <a:rPr b="0" lang="en-US" sz="2100" spc="-1" strike="noStrike">
                <a:solidFill>
                  <a:srgbClr val="404040"/>
                </a:solidFill>
                <a:latin typeface="Century Gothic"/>
              </a:rPr>
              <a:t>	</a:t>
            </a:r>
            <a:endParaRPr b="0" lang="en-US" sz="21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100" spc="-1" strike="noStrike">
                <a:solidFill>
                  <a:srgbClr val="404040"/>
                </a:solidFill>
                <a:latin typeface="Century Gothic"/>
              </a:rPr>
              <a:t>Tag 3</a:t>
            </a:r>
            <a:endParaRPr b="0" lang="en-US" sz="2100" spc="-1" strike="noStrike">
              <a:solidFill>
                <a:srgbClr val="404040"/>
              </a:solidFill>
              <a:latin typeface="Century Gothic"/>
            </a:endParaRPr>
          </a:p>
          <a:p>
            <a:pPr marL="542880" indent="-542520">
              <a:lnSpc>
                <a:spcPct val="12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100" spc="-1" strike="noStrike">
                <a:solidFill>
                  <a:srgbClr val="404040"/>
                </a:solidFill>
                <a:latin typeface="Century Gothic"/>
              </a:rPr>
              <a:t>05 - Vertiefung SQL</a:t>
            </a:r>
            <a:endParaRPr b="0" lang="en-US" sz="2100" spc="-1" strike="noStrike">
              <a:solidFill>
                <a:srgbClr val="404040"/>
              </a:solidFill>
              <a:latin typeface="Century Gothic"/>
            </a:endParaRPr>
          </a:p>
          <a:p>
            <a:pPr marL="542880" indent="-542520">
              <a:lnSpc>
                <a:spcPct val="12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100" spc="-1" strike="noStrike">
                <a:solidFill>
                  <a:srgbClr val="404040"/>
                </a:solidFill>
                <a:latin typeface="Century Gothic"/>
              </a:rPr>
              <a:t>Optional: Oracle Clientinstallation am eigenen Laptop</a:t>
            </a:r>
            <a:endParaRPr b="0" lang="en-US" sz="21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1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Application>LibreOffice/5.4.1.2.0$Linux_X86_64 LibreOffice_project/40m0$Build-2</Application>
  <Words>34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2015-06-20T11:54:00Z</dcterms:created>
  <dc:creator>Markus Pesch</dc:creator>
  <dc:description/>
  <dc:language>de-DE</dc:language>
  <cp:lastModifiedBy/>
  <dcterms:modified xsi:type="dcterms:W3CDTF">2017-09-19T10:45:10Z</dcterms:modified>
  <cp:revision>216</cp:revision>
  <dc:subject>Agenda</dc:subject>
  <dc:title>Datenbanken Vorkurs WS1617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