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DF99C5C-A60F-4482-89D7-89BE6EC0B4AE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DBMS hat logische Schnittstelle, über die Client/Anwendungen auf DB zugreifen können – DBMS greift dann auf physische Dateien zu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98D04D6-24D8-4C3F-A155-9A1DBD1B19B6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Effiziente Auslesen: zB durch Zwischenspeichern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9DC6AF9-E4A7-4247-9B26-2D73357A2FFC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Bisher noch keine Info darüber, wie daten in der Datenbank gespeichert werden. Physisch in Dateien und logisch versch. Ansätze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57473B-6B04-4488-B6A1-7077FA98D88C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Bisher noch keine Info darüber, wie daten in der Datenbank gespeichert werden. Physisch in Dateien und logisch versch. Ansätze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C48B432-C524-4E22-AE80-FC3D72CC52B5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kann der Browser sein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Browser (Client) – Webserver (Apache) – Datenbankserver:  Aufruf Facebook…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1.5.1  Kein Endanw. wd SQL in Konsole eingeben -Verwendung in Softwareentwicklung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851D2E2-F7D5-454D-95C7-F6FD02A1B334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kann der Browser sein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Browser (Client) – Webserver (Apache) – Datenbankserver:  Aufruf Facebook…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1.5.1  Kein Endanw. wd SQL in Konsole eingeben -Verwendung in Softwareentwicklung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3CE708D-A843-4578-9979-3D8205A6C9B3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1040760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099800" y="3727080"/>
            <a:ext cx="1040760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432840" y="37270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99800" y="37270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10407600" cy="4572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099800" y="1338480"/>
            <a:ext cx="10407600" cy="4572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3438360" y="1338120"/>
            <a:ext cx="5730480" cy="457236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3438360" y="1338120"/>
            <a:ext cx="5730480" cy="457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099800" y="1338480"/>
            <a:ext cx="10407600" cy="457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10407600" cy="4572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4572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4572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1099800" y="238680"/>
            <a:ext cx="8202600" cy="343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099800" y="37270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4572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1099800" y="1338480"/>
            <a:ext cx="10407600" cy="457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4572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432840" y="37270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099800" y="3727080"/>
            <a:ext cx="1040760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1040760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099800" y="3727080"/>
            <a:ext cx="1040760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432840" y="37270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1099800" y="37270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10407600" cy="4572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099800" y="1338480"/>
            <a:ext cx="10407600" cy="4572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438360" y="1338120"/>
            <a:ext cx="5730480" cy="45723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438360" y="1338120"/>
            <a:ext cx="5730480" cy="457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10407600" cy="4572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4572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4572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1099800" y="238680"/>
            <a:ext cx="8202600" cy="343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99800" y="37270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4572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4572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32840" y="37270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099800" y="3727080"/>
            <a:ext cx="10407600" cy="218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7632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97920" y="3156480"/>
            <a:ext cx="49248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15240" y="5447160"/>
            <a:ext cx="46404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31520" y="6503760"/>
            <a:ext cx="13032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6680" y="3201120"/>
            <a:ext cx="62604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6920" y="228600"/>
            <a:ext cx="806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59760" y="2944080"/>
            <a:ext cx="5940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86800" y="5478840"/>
            <a:ext cx="14436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90760" y="1398960"/>
            <a:ext cx="158220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703080" y="6530040"/>
            <a:ext cx="12312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586800" y="5359320"/>
            <a:ext cx="28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647640" y="6244560"/>
            <a:ext cx="18144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" name="Picture 3" descr=""/>
          <p:cNvPicPr/>
          <p:nvPr/>
        </p:nvPicPr>
        <p:blipFill>
          <a:blip r:embed="rId2"/>
          <a:stretch/>
        </p:blipFill>
        <p:spPr>
          <a:xfrm>
            <a:off x="9438120" y="85320"/>
            <a:ext cx="2543760" cy="769320"/>
          </a:xfrm>
          <a:prstGeom prst="rect">
            <a:avLst/>
          </a:prstGeom>
          <a:ln>
            <a:noFill/>
          </a:ln>
        </p:spPr>
      </p:pic>
      <p:sp>
        <p:nvSpPr>
          <p:cNvPr id="14" name="CustomShape 14"/>
          <p:cNvSpPr/>
          <p:nvPr/>
        </p:nvSpPr>
        <p:spPr>
          <a:xfrm>
            <a:off x="6752520" y="6143760"/>
            <a:ext cx="47548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14000"/>
              </a:lnSpc>
            </a:pP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Vorkurs GDB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14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 17/18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15"/>
          <p:cNvSpPr>
            <a:spLocks noGrp="1"/>
          </p:cNvSpPr>
          <p:nvPr>
            <p:ph type="title"/>
          </p:nvPr>
        </p:nvSpPr>
        <p:spPr>
          <a:xfrm>
            <a:off x="2941920" y="2010960"/>
            <a:ext cx="8562240" cy="2262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90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16"/>
          <p:cNvSpPr>
            <a:spLocks noGrp="1"/>
          </p:cNvSpPr>
          <p:nvPr>
            <p:ph type="dt"/>
          </p:nvPr>
        </p:nvSpPr>
        <p:spPr>
          <a:xfrm>
            <a:off x="10492200" y="51008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25.09.17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17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CustomShape 18"/>
          <p:cNvSpPr/>
          <p:nvPr/>
        </p:nvSpPr>
        <p:spPr>
          <a:xfrm>
            <a:off x="0" y="106740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PlaceHolder 19"/>
          <p:cNvSpPr>
            <a:spLocks noGrp="1"/>
          </p:cNvSpPr>
          <p:nvPr>
            <p:ph type="sldNum"/>
          </p:nvPr>
        </p:nvSpPr>
        <p:spPr>
          <a:xfrm>
            <a:off x="333000" y="62038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AA32EAC-D454-42CE-945F-411C6CFB2070}" type="slidenum">
              <a:rPr b="0" lang="de-DE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Format des Gliederungstextes durch Klicken bearbeiten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Zweite Gliederungsebene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Dritte Gliederungsebene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Vierte Gliederungsebene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Fünfte Gliederungsebene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Sechste Gliederungsebene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Siebte Gliederungsebene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2575080"/>
            <a:ext cx="7632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"/>
          <p:cNvSpPr/>
          <p:nvPr/>
        </p:nvSpPr>
        <p:spPr>
          <a:xfrm>
            <a:off x="97920" y="3156480"/>
            <a:ext cx="49248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3"/>
          <p:cNvSpPr/>
          <p:nvPr/>
        </p:nvSpPr>
        <p:spPr>
          <a:xfrm>
            <a:off x="615240" y="5447160"/>
            <a:ext cx="46404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4"/>
          <p:cNvSpPr/>
          <p:nvPr/>
        </p:nvSpPr>
        <p:spPr>
          <a:xfrm>
            <a:off x="731520" y="6503760"/>
            <a:ext cx="13032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"/>
          <p:cNvSpPr/>
          <p:nvPr/>
        </p:nvSpPr>
        <p:spPr>
          <a:xfrm>
            <a:off x="76680" y="3201120"/>
            <a:ext cx="62604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"/>
          <p:cNvSpPr/>
          <p:nvPr/>
        </p:nvSpPr>
        <p:spPr>
          <a:xfrm>
            <a:off x="16920" y="228600"/>
            <a:ext cx="806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7"/>
          <p:cNvSpPr/>
          <p:nvPr/>
        </p:nvSpPr>
        <p:spPr>
          <a:xfrm>
            <a:off x="59760" y="2944080"/>
            <a:ext cx="5940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8"/>
          <p:cNvSpPr/>
          <p:nvPr/>
        </p:nvSpPr>
        <p:spPr>
          <a:xfrm>
            <a:off x="586800" y="5478840"/>
            <a:ext cx="14436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9"/>
          <p:cNvSpPr/>
          <p:nvPr/>
        </p:nvSpPr>
        <p:spPr>
          <a:xfrm>
            <a:off x="590760" y="1398960"/>
            <a:ext cx="158220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0"/>
          <p:cNvSpPr/>
          <p:nvPr/>
        </p:nvSpPr>
        <p:spPr>
          <a:xfrm>
            <a:off x="703080" y="6530040"/>
            <a:ext cx="12312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1"/>
          <p:cNvSpPr/>
          <p:nvPr/>
        </p:nvSpPr>
        <p:spPr>
          <a:xfrm>
            <a:off x="586800" y="5359320"/>
            <a:ext cx="28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2"/>
          <p:cNvSpPr/>
          <p:nvPr/>
        </p:nvSpPr>
        <p:spPr>
          <a:xfrm>
            <a:off x="647640" y="6244560"/>
            <a:ext cx="18144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3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68" name="Picture 3" descr=""/>
          <p:cNvPicPr/>
          <p:nvPr/>
        </p:nvPicPr>
        <p:blipFill>
          <a:blip r:embed="rId2"/>
          <a:stretch/>
        </p:blipFill>
        <p:spPr>
          <a:xfrm>
            <a:off x="9438120" y="85320"/>
            <a:ext cx="2543760" cy="769320"/>
          </a:xfrm>
          <a:prstGeom prst="rect">
            <a:avLst/>
          </a:prstGeom>
          <a:ln>
            <a:noFill/>
          </a:ln>
        </p:spPr>
      </p:pic>
      <p:sp>
        <p:nvSpPr>
          <p:cNvPr id="69" name="CustomShape 14"/>
          <p:cNvSpPr/>
          <p:nvPr/>
        </p:nvSpPr>
        <p:spPr>
          <a:xfrm>
            <a:off x="6752520" y="6143760"/>
            <a:ext cx="47548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14000"/>
              </a:lnSpc>
            </a:pP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Vorkurs GDB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14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 17/18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15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16"/>
          <p:cNvSpPr>
            <a:spLocks noGrp="1"/>
          </p:cNvSpPr>
          <p:nvPr>
            <p:ph type="body"/>
          </p:nvPr>
        </p:nvSpPr>
        <p:spPr>
          <a:xfrm>
            <a:off x="1099800" y="1338480"/>
            <a:ext cx="10407600" cy="45723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Format des Gliederungstextes durch Klicken bearbeiten</a:t>
            </a:r>
            <a:endParaRPr b="0" lang="en-US" sz="21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Zweite Gliederungsebene</a:t>
            </a:r>
            <a:endParaRPr b="0" lang="en-US" sz="21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Dritte Gliederungsebene</a:t>
            </a:r>
            <a:endParaRPr b="0" lang="en-US" sz="21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Vierte Gliederungsebene</a:t>
            </a:r>
            <a:endParaRPr b="0" lang="en-US" sz="21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Fünfte Gliederungsebene</a:t>
            </a:r>
            <a:endParaRPr b="0" lang="en-US" sz="21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Sechste Gliederungsebene</a:t>
            </a:r>
            <a:endParaRPr b="0" lang="en-US" sz="21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42880" indent="-5425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Siebte GliederungsebeneTextmasterformat bearbeiten</a:t>
            </a:r>
            <a:endParaRPr b="0" lang="en-US" sz="21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01800" indent="-45036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Zweite Ebene</a:t>
            </a:r>
            <a:endParaRPr b="0" lang="en-US" sz="21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338120" indent="-4363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7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Dritte Ebene</a:t>
            </a:r>
            <a:endParaRPr b="0" lang="en-US" sz="21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16040" indent="-37116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Vierte Ebene</a:t>
            </a:r>
            <a:endParaRPr b="0" lang="en-US" sz="21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Fünfte Ebene</a:t>
            </a:r>
            <a:endParaRPr b="0" lang="en-US" sz="21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CustomShape 17"/>
          <p:cNvSpPr/>
          <p:nvPr/>
        </p:nvSpPr>
        <p:spPr>
          <a:xfrm flipV="1">
            <a:off x="0" y="6188760"/>
            <a:ext cx="1099440" cy="56196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8"/>
          <p:cNvSpPr/>
          <p:nvPr/>
        </p:nvSpPr>
        <p:spPr>
          <a:xfrm>
            <a:off x="282600" y="6274080"/>
            <a:ext cx="64080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2902838-090A-44ED-AA79-5328C7CD78D2}" type="slidenum">
              <a:rPr b="1" lang="de-DE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bibserv.fh-trier.de:8080/webOPACClient/start.do" TargetMode="External"/><Relationship Id="rId2" Type="http://schemas.openxmlformats.org/officeDocument/2006/relationships/hyperlink" Target="http://bibserv.fh-trier.de:8080/webOPACClient/start.do" TargetMode="External"/><Relationship Id="rId3" Type="http://schemas.openxmlformats.org/officeDocument/2006/relationships/hyperlink" Target="http://bibserv.fh-trier.de:8080/webOPACClient/start.do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2941920" y="2010960"/>
            <a:ext cx="8562240" cy="2262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90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Einführung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2941920" y="4379760"/>
            <a:ext cx="8562240" cy="11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7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Datenbanksysteme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02800" y="272880"/>
            <a:ext cx="8202600" cy="741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4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Komponenten eins Datenbanksystems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02800" y="1170360"/>
            <a:ext cx="10407600" cy="2042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1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Datenbanksystem (DBS) besteht aus: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01800" indent="-450360">
              <a:lnSpc>
                <a:spcPct val="11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1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Datenbank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338120" indent="-436320">
              <a:lnSpc>
                <a:spcPct val="11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7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Sammlung von Daten – z.B. Personaldaten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01800" indent="-450360">
              <a:lnSpc>
                <a:spcPct val="11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1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Datenbankmanagementsystem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338120" indent="-436320">
              <a:lnSpc>
                <a:spcPct val="11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7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Software zur Verwaltung von Datenbanken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2485800" y="3493440"/>
            <a:ext cx="2134440" cy="123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2508840" y="5023800"/>
            <a:ext cx="2134440" cy="123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6661080" y="3802320"/>
            <a:ext cx="2562480" cy="230328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/>
          </a:gradFill>
          <a:ln w="1260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10800"/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Datenbanksystem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Picture 9" descr=""/>
          <p:cNvPicPr/>
          <p:nvPr/>
        </p:nvPicPr>
        <p:blipFill>
          <a:blip r:embed="rId1"/>
          <a:srcRect l="1405" t="0" r="0" b="0"/>
          <a:stretch/>
        </p:blipFill>
        <p:spPr>
          <a:xfrm>
            <a:off x="7484040" y="4966560"/>
            <a:ext cx="910080" cy="981000"/>
          </a:xfrm>
          <a:prstGeom prst="rect">
            <a:avLst/>
          </a:prstGeom>
          <a:ln>
            <a:noFill/>
          </a:ln>
        </p:spPr>
      </p:pic>
      <p:sp>
        <p:nvSpPr>
          <p:cNvPr id="159" name="CustomShape 6"/>
          <p:cNvSpPr/>
          <p:nvPr/>
        </p:nvSpPr>
        <p:spPr>
          <a:xfrm>
            <a:off x="7499160" y="5238360"/>
            <a:ext cx="87732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6929640" y="4232880"/>
            <a:ext cx="2025720" cy="519120"/>
          </a:xfrm>
          <a:prstGeom prst="rect">
            <a:avLst/>
          </a:prstGeom>
          <a:solidFill>
            <a:schemeClr val="bg1"/>
          </a:solidFill>
          <a:ln w="15840">
            <a:solidFill>
              <a:schemeClr val="tx1"/>
            </a:solidFill>
            <a:miter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DBMS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Line 8"/>
          <p:cNvSpPr/>
          <p:nvPr/>
        </p:nvSpPr>
        <p:spPr>
          <a:xfrm flipH="1">
            <a:off x="7939080" y="4777560"/>
            <a:ext cx="4680" cy="189000"/>
          </a:xfrm>
          <a:prstGeom prst="line">
            <a:avLst/>
          </a:prstGeom>
          <a:ln w="475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9"/>
          <p:cNvSpPr/>
          <p:nvPr/>
        </p:nvSpPr>
        <p:spPr>
          <a:xfrm>
            <a:off x="4320000" y="3905280"/>
            <a:ext cx="2609280" cy="47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CustomShape 10"/>
          <p:cNvSpPr/>
          <p:nvPr/>
        </p:nvSpPr>
        <p:spPr>
          <a:xfrm flipV="1">
            <a:off x="4347720" y="4668120"/>
            <a:ext cx="2581560" cy="83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099800" y="295560"/>
            <a:ext cx="8202600" cy="741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5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Aufgaben eines DBMS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997200" y="1239480"/>
            <a:ext cx="10407600" cy="433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42880" indent="-542520">
              <a:lnSpc>
                <a:spcPct val="12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Das DBMS dient als eine Art Kontrollinstanz, die Zugriff auf die Daten regelt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272800" y="3571560"/>
            <a:ext cx="1633680" cy="1426320"/>
          </a:xfrm>
          <a:prstGeom prst="ellipse">
            <a:avLst/>
          </a:prstGeom>
          <a:solidFill>
            <a:srgbClr val="0070c0"/>
          </a:solidFill>
          <a:ln w="12600"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hreePt"/>
          </a:scene3d>
          <a:sp3d>
            <a:bevelT w="432000" h="432000"/>
          </a:sp3d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Konsistenz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 flipH="1" flipV="1">
            <a:off x="4444200" y="2994480"/>
            <a:ext cx="995400" cy="78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0480">
            <a:solidFill>
              <a:srgbClr val="bdbdbd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5"/>
          <p:cNvSpPr/>
          <p:nvPr/>
        </p:nvSpPr>
        <p:spPr>
          <a:xfrm>
            <a:off x="6599160" y="4777920"/>
            <a:ext cx="112140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0480">
            <a:solidFill>
              <a:srgbClr val="bdbdbd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6"/>
          <p:cNvSpPr/>
          <p:nvPr/>
        </p:nvSpPr>
        <p:spPr>
          <a:xfrm flipH="1">
            <a:off x="4245480" y="4653360"/>
            <a:ext cx="1209240" cy="67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0480">
            <a:solidFill>
              <a:srgbClr val="bdbdbd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7"/>
          <p:cNvSpPr/>
          <p:nvPr/>
        </p:nvSpPr>
        <p:spPr>
          <a:xfrm flipH="1">
            <a:off x="3686400" y="4269240"/>
            <a:ext cx="150444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0480">
            <a:solidFill>
              <a:srgbClr val="bdbdbd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8"/>
          <p:cNvSpPr/>
          <p:nvPr/>
        </p:nvSpPr>
        <p:spPr>
          <a:xfrm>
            <a:off x="2868840" y="2034360"/>
            <a:ext cx="1641960" cy="1423800"/>
          </a:xfrm>
          <a:prstGeom prst="ellipse">
            <a:avLst/>
          </a:prstGeom>
          <a:solidFill>
            <a:srgbClr val="0070c0"/>
          </a:solidFill>
          <a:ln w="12600"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hreePt"/>
          </a:scene3d>
          <a:sp3d>
            <a:bevelT w="432000" h="432000"/>
          </a:sp3d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Redundanz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-abbau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>
            <a:off x="2034720" y="3571560"/>
            <a:ext cx="1652040" cy="1426320"/>
          </a:xfrm>
          <a:prstGeom prst="ellipse">
            <a:avLst/>
          </a:prstGeom>
          <a:solidFill>
            <a:srgbClr val="0070c0"/>
          </a:solidFill>
          <a:ln w="12600"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hreePt"/>
          </a:scene3d>
          <a:sp3d>
            <a:bevelT w="432000" h="432000"/>
          </a:sp3d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Datenschutz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/User-Sichten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0"/>
          <p:cNvSpPr/>
          <p:nvPr/>
        </p:nvSpPr>
        <p:spPr>
          <a:xfrm>
            <a:off x="7589880" y="5122800"/>
            <a:ext cx="1633680" cy="1426320"/>
          </a:xfrm>
          <a:prstGeom prst="ellipse">
            <a:avLst/>
          </a:prstGeom>
          <a:solidFill>
            <a:srgbClr val="0070c0"/>
          </a:solidFill>
          <a:ln w="12600"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hreePt"/>
          </a:scene3d>
          <a:sp3d>
            <a:bevelT w="432000" h="432000"/>
          </a:sp3d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Mehrbenutzer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-Zugriff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1"/>
          <p:cNvSpPr/>
          <p:nvPr/>
        </p:nvSpPr>
        <p:spPr>
          <a:xfrm>
            <a:off x="7332480" y="2048040"/>
            <a:ext cx="1633680" cy="1426320"/>
          </a:xfrm>
          <a:prstGeom prst="ellipse">
            <a:avLst/>
          </a:prstGeom>
          <a:solidFill>
            <a:srgbClr val="0070c0"/>
          </a:solidFill>
          <a:ln w="12600"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hreePt"/>
          </a:scene3d>
          <a:sp3d>
            <a:bevelT w="432000" h="432000"/>
          </a:sp3d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-sicherheit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2"/>
          <p:cNvSpPr/>
          <p:nvPr/>
        </p:nvSpPr>
        <p:spPr>
          <a:xfrm>
            <a:off x="2788920" y="5122800"/>
            <a:ext cx="1706760" cy="1426320"/>
          </a:xfrm>
          <a:prstGeom prst="ellipse">
            <a:avLst/>
          </a:prstGeom>
          <a:solidFill>
            <a:srgbClr val="0070c0"/>
          </a:solidFill>
          <a:ln w="12600"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hreePt"/>
          </a:scene3d>
          <a:sp3d>
            <a:bevelT w="432000" h="432000"/>
          </a:sp3d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Abfrage-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Sprache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3"/>
          <p:cNvSpPr/>
          <p:nvPr/>
        </p:nvSpPr>
        <p:spPr>
          <a:xfrm flipV="1">
            <a:off x="6629760" y="3126600"/>
            <a:ext cx="879120" cy="61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0480">
            <a:solidFill>
              <a:srgbClr val="bdbdbd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4"/>
          <p:cNvSpPr/>
          <p:nvPr/>
        </p:nvSpPr>
        <p:spPr>
          <a:xfrm>
            <a:off x="6840360" y="4276800"/>
            <a:ext cx="14317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0480">
            <a:solidFill>
              <a:srgbClr val="bdbdbd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5"/>
          <p:cNvSpPr/>
          <p:nvPr/>
        </p:nvSpPr>
        <p:spPr>
          <a:xfrm>
            <a:off x="5191920" y="3549600"/>
            <a:ext cx="1648080" cy="14385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600"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hreePt"/>
          </a:scene3d>
          <a:sp3d>
            <a:bevelT w="720000" h="720000"/>
          </a:sp3d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DBMS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6"/>
          <p:cNvSpPr/>
          <p:nvPr/>
        </p:nvSpPr>
        <p:spPr>
          <a:xfrm>
            <a:off x="9037080" y="2561760"/>
            <a:ext cx="2297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Backup/Recovery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7"/>
          <p:cNvSpPr/>
          <p:nvPr/>
        </p:nvSpPr>
        <p:spPr>
          <a:xfrm>
            <a:off x="9921240" y="3776040"/>
            <a:ext cx="2241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Constraints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Kons. Speicherung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8"/>
          <p:cNvSpPr/>
          <p:nvPr/>
        </p:nvSpPr>
        <p:spPr>
          <a:xfrm>
            <a:off x="9303120" y="5613840"/>
            <a:ext cx="22971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u.a. durch Sperren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9"/>
          <p:cNvSpPr/>
          <p:nvPr/>
        </p:nvSpPr>
        <p:spPr>
          <a:xfrm>
            <a:off x="385200" y="4085640"/>
            <a:ext cx="2297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Zugriffsrechte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0"/>
          <p:cNvSpPr/>
          <p:nvPr/>
        </p:nvSpPr>
        <p:spPr>
          <a:xfrm>
            <a:off x="882360" y="5510160"/>
            <a:ext cx="2297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Schnittstelle für Datenabfrage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57160" y="421560"/>
            <a:ext cx="8445240" cy="741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Weitere Vorteile eines Datenbanksystems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099800" y="1451520"/>
            <a:ext cx="10407600" cy="4459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42880" indent="-542520">
              <a:lnSpc>
                <a:spcPct val="15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Datenbankzugriff über Abfragesprache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42880" indent="-542520">
              <a:lnSpc>
                <a:spcPct val="15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Effiziente Speicherung / Wiederauslesen der Daten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42880" indent="-542520">
              <a:lnSpc>
                <a:spcPct val="15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Hohe Verfügbarkeit der Daten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42880" indent="-542520">
              <a:lnSpc>
                <a:spcPct val="15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Höhere Flexibilität: Struktur der Datenbank kann verändert werden, ohne dass Anpassung der bestehenden Daten notwendig ist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01800" indent="-450360">
              <a:lnSpc>
                <a:spcPct val="15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Z.B. bei zusätzlicher Erfassung der Kinderanzahl für Kunden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941920" y="1736640"/>
            <a:ext cx="8562240" cy="2262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Typen von Datenbankmodellen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2941920" y="4196880"/>
            <a:ext cx="8562240" cy="11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7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Relational, hierarchisch etc.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37000" y="261360"/>
            <a:ext cx="8202600" cy="741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Typen von Datenbankmodellen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099800" y="1436760"/>
            <a:ext cx="11004120" cy="480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14000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logische Struktur der Daten in der Datenbank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42880" indent="-542520">
              <a:lnSpc>
                <a:spcPct val="114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1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Relational 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01800" indent="-450360">
              <a:lnSpc>
                <a:spcPct val="114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Sehr weite Verbreitung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01800" indent="-450360">
              <a:lnSpc>
                <a:spcPct val="114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standardisierte Abfragesprache SQL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01800" indent="-450360">
              <a:lnSpc>
                <a:spcPct val="114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Alle Daten befinden sich in Tabellen, die in Beziehung zueinander stehen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42880" indent="-542520">
              <a:lnSpc>
                <a:spcPct val="114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1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Hierarschich/netzwerkartig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01800" indent="-450360">
              <a:lnSpc>
                <a:spcPct val="114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älteste Modelle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01800" indent="-450360">
              <a:lnSpc>
                <a:spcPct val="114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Baumstruktur bzw. Netzwerkartige Struktur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8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16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91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19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35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37000" y="261360"/>
            <a:ext cx="8202600" cy="741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Typen von Datenbankmodellen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1099800" y="1257480"/>
            <a:ext cx="11004120" cy="4983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14000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logische Struktur der Daten in der Datenbank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42880" indent="-542520">
              <a:lnSpc>
                <a:spcPct val="114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1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Objektorientiert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01800" indent="-450360">
              <a:lnSpc>
                <a:spcPct val="114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geringe Verbreitung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01800" indent="-450360">
              <a:lnSpc>
                <a:spcPct val="114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 werden als Objekte verwaltet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42880" indent="-542520">
              <a:lnSpc>
                <a:spcPct val="114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1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Moderne Modelle</a:t>
            </a: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01800" indent="-450360">
              <a:lnSpc>
                <a:spcPct val="114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Werden auch als No-SQL / Not only SQL-Datenbanken bezeichnet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01800" indent="-450360">
              <a:lnSpc>
                <a:spcPct val="114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Key/value und dokumentenorientierte Modelle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01800" indent="-450360">
              <a:lnSpc>
                <a:spcPct val="114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Graphen-orientierte Modelle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01800" indent="-450360">
              <a:lnSpc>
                <a:spcPct val="114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Spaltenorientierte Modelle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4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4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21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39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00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44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72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941920" y="1736640"/>
            <a:ext cx="8562240" cy="2262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Einsatz in mehrschichtiger Architektur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2941920" y="4196880"/>
            <a:ext cx="8562240" cy="11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7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2-schichtig, 3-schichtig, 4-schichtig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65760" y="2472480"/>
            <a:ext cx="4788000" cy="2894760"/>
          </a:xfrm>
          <a:prstGeom prst="rect">
            <a:avLst/>
          </a:prstGeom>
          <a:ln w="3816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5" name="TextShape 2"/>
          <p:cNvSpPr txBox="1"/>
          <p:nvPr/>
        </p:nvSpPr>
        <p:spPr>
          <a:xfrm>
            <a:off x="1052280" y="257040"/>
            <a:ext cx="8202600" cy="741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45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Mögliche Szenarien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500400" y="3368520"/>
            <a:ext cx="1616400" cy="109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2810160" y="2788560"/>
            <a:ext cx="2162880" cy="218736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/>
          </a:gradFill>
          <a:ln w="1260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10800"/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Datenbanksystem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Picture 9" descr=""/>
          <p:cNvPicPr/>
          <p:nvPr/>
        </p:nvPicPr>
        <p:blipFill>
          <a:blip r:embed="rId1"/>
          <a:srcRect l="1405" t="0" r="0" b="0"/>
          <a:stretch/>
        </p:blipFill>
        <p:spPr>
          <a:xfrm>
            <a:off x="3404520" y="3952800"/>
            <a:ext cx="910080" cy="981000"/>
          </a:xfrm>
          <a:prstGeom prst="rect">
            <a:avLst/>
          </a:prstGeom>
          <a:ln>
            <a:noFill/>
          </a:ln>
        </p:spPr>
      </p:pic>
      <p:sp>
        <p:nvSpPr>
          <p:cNvPr id="199" name="CustomShape 5"/>
          <p:cNvSpPr/>
          <p:nvPr/>
        </p:nvSpPr>
        <p:spPr>
          <a:xfrm>
            <a:off x="3419280" y="4224600"/>
            <a:ext cx="87732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3078360" y="3219120"/>
            <a:ext cx="1578600" cy="519120"/>
          </a:xfrm>
          <a:prstGeom prst="rect">
            <a:avLst/>
          </a:prstGeom>
          <a:solidFill>
            <a:schemeClr val="bg1"/>
          </a:solidFill>
          <a:ln w="15840">
            <a:solidFill>
              <a:schemeClr val="tx1"/>
            </a:solidFill>
            <a:miter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DBMS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Line 7"/>
          <p:cNvSpPr/>
          <p:nvPr/>
        </p:nvSpPr>
        <p:spPr>
          <a:xfrm flipH="1">
            <a:off x="3859200" y="3763800"/>
            <a:ext cx="4680" cy="189000"/>
          </a:xfrm>
          <a:prstGeom prst="line">
            <a:avLst/>
          </a:prstGeom>
          <a:ln w="475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8"/>
          <p:cNvSpPr/>
          <p:nvPr/>
        </p:nvSpPr>
        <p:spPr>
          <a:xfrm flipV="1">
            <a:off x="1897560" y="3729240"/>
            <a:ext cx="91260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3" name="CustomShape 9"/>
          <p:cNvSpPr/>
          <p:nvPr/>
        </p:nvSpPr>
        <p:spPr>
          <a:xfrm>
            <a:off x="5428800" y="2472480"/>
            <a:ext cx="6347160" cy="2894760"/>
          </a:xfrm>
          <a:prstGeom prst="rect">
            <a:avLst/>
          </a:prstGeom>
          <a:ln w="3816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5510160" y="3382200"/>
            <a:ext cx="1422720" cy="84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1"/>
          <p:cNvSpPr/>
          <p:nvPr/>
        </p:nvSpPr>
        <p:spPr>
          <a:xfrm>
            <a:off x="9461520" y="2777040"/>
            <a:ext cx="2177640" cy="162756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/>
          </a:gradFill>
          <a:ln w="1260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10800"/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Datenbanksystem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Picture 9" descr=""/>
          <p:cNvPicPr/>
          <p:nvPr/>
        </p:nvPicPr>
        <p:blipFill>
          <a:blip r:embed="rId2"/>
          <a:srcRect l="1405" t="0" r="0" b="0"/>
          <a:stretch/>
        </p:blipFill>
        <p:spPr>
          <a:xfrm>
            <a:off x="10161720" y="3746160"/>
            <a:ext cx="785520" cy="589680"/>
          </a:xfrm>
          <a:prstGeom prst="rect">
            <a:avLst/>
          </a:prstGeom>
          <a:ln>
            <a:noFill/>
          </a:ln>
        </p:spPr>
      </p:pic>
      <p:sp>
        <p:nvSpPr>
          <p:cNvPr id="207" name="CustomShape 12"/>
          <p:cNvSpPr/>
          <p:nvPr/>
        </p:nvSpPr>
        <p:spPr>
          <a:xfrm>
            <a:off x="10133280" y="3800880"/>
            <a:ext cx="87732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13"/>
          <p:cNvSpPr/>
          <p:nvPr/>
        </p:nvSpPr>
        <p:spPr>
          <a:xfrm>
            <a:off x="9772560" y="3161880"/>
            <a:ext cx="1598400" cy="366120"/>
          </a:xfrm>
          <a:prstGeom prst="rect">
            <a:avLst/>
          </a:prstGeom>
          <a:solidFill>
            <a:schemeClr val="bg1"/>
          </a:solidFill>
          <a:ln w="15840">
            <a:solidFill>
              <a:schemeClr val="tx1"/>
            </a:solidFill>
            <a:miter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DBMS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Line 14"/>
          <p:cNvSpPr/>
          <p:nvPr/>
        </p:nvSpPr>
        <p:spPr>
          <a:xfrm flipH="1">
            <a:off x="10549800" y="3546720"/>
            <a:ext cx="4680" cy="189000"/>
          </a:xfrm>
          <a:prstGeom prst="line">
            <a:avLst/>
          </a:prstGeom>
          <a:ln w="475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5"/>
          <p:cNvSpPr/>
          <p:nvPr/>
        </p:nvSpPr>
        <p:spPr>
          <a:xfrm flipV="1">
            <a:off x="6750720" y="3715200"/>
            <a:ext cx="92880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1" name="Picture 4" descr=""/>
          <p:cNvPicPr/>
          <p:nvPr/>
        </p:nvPicPr>
        <p:blipFill>
          <a:blip r:embed="rId3"/>
          <a:stretch/>
        </p:blipFill>
        <p:spPr>
          <a:xfrm>
            <a:off x="7176600" y="2472480"/>
            <a:ext cx="1928160" cy="2266920"/>
          </a:xfrm>
          <a:prstGeom prst="rect">
            <a:avLst/>
          </a:prstGeom>
          <a:ln>
            <a:noFill/>
          </a:ln>
        </p:spPr>
      </p:pic>
      <p:sp>
        <p:nvSpPr>
          <p:cNvPr id="212" name="CustomShape 16"/>
          <p:cNvSpPr/>
          <p:nvPr/>
        </p:nvSpPr>
        <p:spPr>
          <a:xfrm>
            <a:off x="7418160" y="4445640"/>
            <a:ext cx="1625760" cy="6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30000"/>
              </a:lnSpc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Applikations-Server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7"/>
          <p:cNvSpPr/>
          <p:nvPr/>
        </p:nvSpPr>
        <p:spPr>
          <a:xfrm flipV="1">
            <a:off x="8597520" y="3698280"/>
            <a:ext cx="92880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4" name="CustomShape 18"/>
          <p:cNvSpPr/>
          <p:nvPr/>
        </p:nvSpPr>
        <p:spPr>
          <a:xfrm>
            <a:off x="661680" y="1795680"/>
            <a:ext cx="431172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2-schichtige Architektur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19"/>
          <p:cNvSpPr/>
          <p:nvPr/>
        </p:nvSpPr>
        <p:spPr>
          <a:xfrm>
            <a:off x="6306120" y="1793160"/>
            <a:ext cx="431172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3-schichtige Architektur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1050120" y="277560"/>
            <a:ext cx="8202600" cy="741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45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Mögliche Szenarien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662480" y="2481840"/>
            <a:ext cx="8715960" cy="2837880"/>
          </a:xfrm>
          <a:prstGeom prst="rect">
            <a:avLst/>
          </a:prstGeom>
          <a:ln w="3816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18" name="CustomShape 3"/>
          <p:cNvSpPr/>
          <p:nvPr/>
        </p:nvSpPr>
        <p:spPr>
          <a:xfrm>
            <a:off x="1908720" y="3339360"/>
            <a:ext cx="1422720" cy="84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7860240" y="2814480"/>
            <a:ext cx="2177640" cy="218736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/>
          </a:gradFill>
          <a:ln w="1260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10800"/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Datenbanksystem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Picture 9" descr=""/>
          <p:cNvPicPr/>
          <p:nvPr/>
        </p:nvPicPr>
        <p:blipFill>
          <a:blip r:embed="rId1"/>
          <a:srcRect l="1405" t="0" r="0" b="0"/>
          <a:stretch/>
        </p:blipFill>
        <p:spPr>
          <a:xfrm>
            <a:off x="8492760" y="3979080"/>
            <a:ext cx="910080" cy="981000"/>
          </a:xfrm>
          <a:prstGeom prst="rect">
            <a:avLst/>
          </a:prstGeom>
          <a:ln>
            <a:noFill/>
          </a:ln>
        </p:spPr>
      </p:pic>
      <p:sp>
        <p:nvSpPr>
          <p:cNvPr id="221" name="CustomShape 5"/>
          <p:cNvSpPr/>
          <p:nvPr/>
        </p:nvSpPr>
        <p:spPr>
          <a:xfrm>
            <a:off x="8507880" y="4250520"/>
            <a:ext cx="87732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8171640" y="3245040"/>
            <a:ext cx="1598400" cy="519120"/>
          </a:xfrm>
          <a:prstGeom prst="rect">
            <a:avLst/>
          </a:prstGeom>
          <a:solidFill>
            <a:schemeClr val="bg1"/>
          </a:solidFill>
          <a:ln w="15840">
            <a:solidFill>
              <a:schemeClr val="tx1"/>
            </a:solidFill>
            <a:miter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DBMS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Line 7"/>
          <p:cNvSpPr/>
          <p:nvPr/>
        </p:nvSpPr>
        <p:spPr>
          <a:xfrm flipH="1">
            <a:off x="8948520" y="3778560"/>
            <a:ext cx="4680" cy="188640"/>
          </a:xfrm>
          <a:prstGeom prst="line">
            <a:avLst/>
          </a:prstGeom>
          <a:ln w="475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 flipV="1">
            <a:off x="3149280" y="3672720"/>
            <a:ext cx="92880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5" name="Picture 4" descr=""/>
          <p:cNvPicPr/>
          <p:nvPr/>
        </p:nvPicPr>
        <p:blipFill>
          <a:blip r:embed="rId2"/>
          <a:stretch/>
        </p:blipFill>
        <p:spPr>
          <a:xfrm>
            <a:off x="3575520" y="2612880"/>
            <a:ext cx="1928160" cy="2266920"/>
          </a:xfrm>
          <a:prstGeom prst="rect">
            <a:avLst/>
          </a:prstGeom>
          <a:ln>
            <a:noFill/>
          </a:ln>
        </p:spPr>
      </p:pic>
      <p:sp>
        <p:nvSpPr>
          <p:cNvPr id="226" name="CustomShape 9"/>
          <p:cNvSpPr/>
          <p:nvPr/>
        </p:nvSpPr>
        <p:spPr>
          <a:xfrm>
            <a:off x="4055400" y="4602240"/>
            <a:ext cx="10958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Webserver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0"/>
          <p:cNvSpPr/>
          <p:nvPr/>
        </p:nvSpPr>
        <p:spPr>
          <a:xfrm flipV="1">
            <a:off x="4973400" y="3655800"/>
            <a:ext cx="92880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8" name="Picture 4" descr=""/>
          <p:cNvPicPr/>
          <p:nvPr/>
        </p:nvPicPr>
        <p:blipFill>
          <a:blip r:embed="rId3"/>
          <a:stretch/>
        </p:blipFill>
        <p:spPr>
          <a:xfrm>
            <a:off x="5392440" y="2612880"/>
            <a:ext cx="1928160" cy="2266920"/>
          </a:xfrm>
          <a:prstGeom prst="rect">
            <a:avLst/>
          </a:prstGeom>
          <a:ln>
            <a:noFill/>
          </a:ln>
        </p:spPr>
      </p:pic>
      <p:sp>
        <p:nvSpPr>
          <p:cNvPr id="229" name="CustomShape 11"/>
          <p:cNvSpPr/>
          <p:nvPr/>
        </p:nvSpPr>
        <p:spPr>
          <a:xfrm>
            <a:off x="5787000" y="4626000"/>
            <a:ext cx="1344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Applikations-Server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2"/>
          <p:cNvSpPr/>
          <p:nvPr/>
        </p:nvSpPr>
        <p:spPr>
          <a:xfrm>
            <a:off x="6559200" y="3651120"/>
            <a:ext cx="134388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1" name="CustomShape 13"/>
          <p:cNvSpPr/>
          <p:nvPr/>
        </p:nvSpPr>
        <p:spPr>
          <a:xfrm>
            <a:off x="3746520" y="1778760"/>
            <a:ext cx="431172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4-schichtige Architektur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099800" y="345240"/>
            <a:ext cx="8202600" cy="741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Wiederholung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1099800" y="1591200"/>
            <a:ext cx="10181160" cy="437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42880" indent="-542520">
              <a:lnSpc>
                <a:spcPct val="13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1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Welche wesentlichen Komponenten umfasst ein Datenbanksystem? Beschreibe diese kurz.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1" lang="en-US" sz="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42880" indent="-542520">
              <a:lnSpc>
                <a:spcPct val="13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1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Nenne drei Vorteile, die der Einsatz eines Datenbanksystems mit sich bringt?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3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42880" indent="-542520">
              <a:lnSpc>
                <a:spcPct val="13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1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Zwischen welchen Datenbankmodellen unterscheidet man?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3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95" dur="indefinite" restart="never" nodeType="tmRoot">
          <p:childTnLst>
            <p:seq>
              <p:cTn id="196" dur="indefinite" nodeType="mainSeq"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64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4480" y="238680"/>
            <a:ext cx="8468280" cy="741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Literatur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65640" y="1337760"/>
            <a:ext cx="10407600" cy="4572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Zugriff über die FH-Onlinebibliothek</a:t>
            </a: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100" spc="-1" strike="noStrike" u="sng">
                <a:solidFill>
                  <a:srgbClr val="0d7cc9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1"/>
              </a:rPr>
              <a:t>http</a:t>
            </a:r>
            <a:r>
              <a:rPr b="0" lang="en-US" sz="2100" spc="-1" strike="noStrike" u="sng">
                <a:solidFill>
                  <a:srgbClr val="0d7cc9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2"/>
              </a:rPr>
              <a:t>://</a:t>
            </a:r>
            <a:r>
              <a:rPr b="0" lang="en-US" sz="2100" spc="-1" strike="noStrike" u="sng">
                <a:solidFill>
                  <a:srgbClr val="0d7cc9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3"/>
              </a:rPr>
              <a:t>bibserv.fh-trier.de:8080/webOPACClient/start.do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42880" indent="-542520">
              <a:lnSpc>
                <a:spcPct val="12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1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Datenbanken und SQL,  Edwin Schicker</a:t>
            </a:r>
            <a:r>
              <a:rPr b="1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Springer Vieweg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42880" indent="-542520">
              <a:lnSpc>
                <a:spcPct val="12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1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Datenbanken für Wirtschaftsinformatiker</a:t>
            </a:r>
            <a:r>
              <a:rPr b="1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1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Sönke Cordts, </a:t>
            </a: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Vieweg + Teubner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7" name="Grafik 3" descr=""/>
          <p:cNvPicPr/>
          <p:nvPr/>
        </p:nvPicPr>
        <p:blipFill>
          <a:blip r:embed="rId4"/>
          <a:stretch/>
        </p:blipFill>
        <p:spPr>
          <a:xfrm>
            <a:off x="8739720" y="2093040"/>
            <a:ext cx="2466000" cy="30621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18" name="Grafik 4" descr=""/>
          <p:cNvPicPr/>
          <p:nvPr/>
        </p:nvPicPr>
        <p:blipFill>
          <a:blip r:embed="rId5"/>
          <a:stretch/>
        </p:blipFill>
        <p:spPr>
          <a:xfrm>
            <a:off x="6995160" y="3009240"/>
            <a:ext cx="2457000" cy="31518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131480" y="352800"/>
            <a:ext cx="8056800" cy="741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131480" y="1383120"/>
            <a:ext cx="10730160" cy="532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92160"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  Warum Datenbanksysteme?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2160"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2160"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  Komponenten eines Datenbanksystems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2.1  Datenbank und Datenbankmanagementsystem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2.2  Aufgaben und Vorteile eines DBMS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2160"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  Verschiedene Datenbankmodelle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3.1  Hierarschich/Netzwerkartig,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relational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objektorientiert, moderne Modelle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2160"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  Szenarien für den Einsatz von Datenbanksystemen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941920" y="2010960"/>
            <a:ext cx="8562240" cy="2262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5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1. Warum </a:t>
            </a:r>
            <a:r>
              <a:rPr b="1" lang="en-US" sz="55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1" lang="en-US" sz="55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Datenbanksystem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2941920" y="4379760"/>
            <a:ext cx="8562240" cy="11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Probleme herkömmlicher Datenhaltung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99800" y="196560"/>
            <a:ext cx="8202600" cy="741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Warum Datenbanksysteme?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84920" y="1242000"/>
            <a:ext cx="9956880" cy="3874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Szenario 1: Unternehmen, das Schreibwaren telefonisch verkauft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1242000" y="1832040"/>
            <a:ext cx="3602880" cy="275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  <a:scene3d>
            <a:camera prst="isometricOffAxis1Top">
              <a:rot lat="17496960" lon="2607440" rev="19110000"/>
            </a:camera>
            <a:lightRig dir="t" rig="balanced"/>
          </a:scene3d>
          <a:sp3d extrusionH="527050" contourW="12700">
            <a:extrusionClr>
              <a:schemeClr val="bg1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1390320" y="3648960"/>
            <a:ext cx="25754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Rechnungswesen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6378840" y="1809720"/>
            <a:ext cx="4033800" cy="275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  <a:scene3d>
            <a:camera prst="isometricOffAxis1Top">
              <a:rot lat="17496960" lon="2607440" rev="19110000"/>
            </a:camera>
            <a:lightRig dir="t" rig="balanced"/>
          </a:scene3d>
          <a:sp3d extrusionH="527050" contourW="12700">
            <a:extrusionClr>
              <a:schemeClr val="bg1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6"/>
          <p:cNvSpPr/>
          <p:nvPr/>
        </p:nvSpPr>
        <p:spPr>
          <a:xfrm>
            <a:off x="6501240" y="3607200"/>
            <a:ext cx="30934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Vertrieb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708840" y="4220640"/>
            <a:ext cx="475452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Aufgabe: </a:t>
            </a:r>
            <a:r>
              <a:rPr b="0" lang="de-DE" sz="18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Rechnungen an Kunden  </a:t>
            </a:r>
            <a:r>
              <a:rPr b="0" lang="de-DE" sz="18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de-DE" sz="18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   schreiben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Daten:</a:t>
            </a:r>
            <a:r>
              <a:rPr b="0" lang="de-DE" sz="18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Pflege aller Kundendaten in </a:t>
            </a:r>
            <a:r>
              <a:rPr b="0" lang="de-DE" sz="18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de-DE" sz="18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Textdatei Kunden.txt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5463720" y="4236480"/>
            <a:ext cx="601200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7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Aufgabe: </a:t>
            </a:r>
            <a:r>
              <a:rPr b="0" lang="de-DE" sz="17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Anschreiben an alle Kunden  - abhängig </a:t>
            </a:r>
            <a:r>
              <a:rPr b="0" lang="de-DE" sz="17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de-DE" sz="17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   von der Anzahl ihrer Bestellungen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7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Daten: </a:t>
            </a:r>
            <a:r>
              <a:rPr b="0" lang="de-DE" sz="17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Umwandlung der Textdatei aus dem </a:t>
            </a:r>
            <a:r>
              <a:rPr b="0" lang="de-DE" sz="17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de-DE" sz="17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Rechnungswesen in eine Excel-Datei  </a:t>
            </a:r>
            <a:r>
              <a:rPr b="0" lang="de-DE" sz="17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de-DE" sz="7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de-DE" sz="17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Ergänzen um die Spalte „Anzahl Bestellungen“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>
            <a:off x="1592640" y="1919520"/>
            <a:ext cx="257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Kunden.txt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2" name="Table 10"/>
          <p:cNvGraphicFramePr/>
          <p:nvPr/>
        </p:nvGraphicFramePr>
        <p:xfrm>
          <a:off x="1538640" y="2328120"/>
          <a:ext cx="2889360" cy="942480"/>
        </p:xfrm>
        <a:graphic>
          <a:graphicData uri="http://schemas.openxmlformats.org/drawingml/2006/table">
            <a:tbl>
              <a:tblPr/>
              <a:tblGrid>
                <a:gridCol w="989640"/>
                <a:gridCol w="879840"/>
                <a:gridCol w="1019880"/>
              </a:tblGrid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Name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Ort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Straße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</a:tr>
              <a:tr h="518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Peter Kiel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Trier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Hauptstr.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18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Lisa Lebe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Koblenz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Nebenstr.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3" name="CustomShape 11"/>
          <p:cNvSpPr/>
          <p:nvPr/>
        </p:nvSpPr>
        <p:spPr>
          <a:xfrm>
            <a:off x="6886800" y="1966320"/>
            <a:ext cx="257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Anschreiben.xlsx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4" name="Table 12"/>
          <p:cNvGraphicFramePr/>
          <p:nvPr/>
        </p:nvGraphicFramePr>
        <p:xfrm>
          <a:off x="6501240" y="2396160"/>
          <a:ext cx="3615840" cy="905760"/>
        </p:xfrm>
        <a:graphic>
          <a:graphicData uri="http://schemas.openxmlformats.org/drawingml/2006/table">
            <a:tbl>
              <a:tblPr/>
              <a:tblGrid>
                <a:gridCol w="1020960"/>
                <a:gridCol w="636840"/>
                <a:gridCol w="1055880"/>
                <a:gridCol w="902160"/>
              </a:tblGrid>
              <a:tr h="518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Name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Ort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Straße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AnzBest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</a:tr>
              <a:tr h="518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Peter Kiel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Trier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Hauptstr.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Lisa Lebe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Konz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Nebenstr.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099800" y="341280"/>
            <a:ext cx="8202600" cy="741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Warum Datenbanksysteme?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99800" y="1486080"/>
            <a:ext cx="10407600" cy="448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25000"/>
              </a:lnSpc>
            </a:pPr>
            <a:r>
              <a:rPr b="1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Welche Probleme ergeben sich unter anderem aus einer Datenhaltung, wie sie in Szenario 1 gezeigt wird?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42880" indent="-542520">
              <a:lnSpc>
                <a:spcPct val="125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 werden an verschiedenen Stellen dezentral gespeichert </a:t>
            </a: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Datenredundanz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42880" indent="-542520">
              <a:lnSpc>
                <a:spcPct val="125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Hoher Abstimmungsaufwand zwischen Vertrieb und Rechnungswesen 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42880" indent="-542520">
              <a:lnSpc>
                <a:spcPct val="125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Trotz Abstimmung können Daten im Vertrieb und Rechnungswesen</a:t>
            </a: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unterschiedlich erfasst werden </a:t>
            </a: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Keine konsistenten Daten (Datenintegrität)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0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81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45" end="3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111320" y="179640"/>
            <a:ext cx="8202600" cy="741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Warum Datenbanksysteme?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04960" y="1062360"/>
            <a:ext cx="9956880" cy="3874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Szenario 2: Unternehmen, das Schreibwaren telefonisch verkauft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242000" y="2917800"/>
            <a:ext cx="3602880" cy="275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  <a:scene3d>
            <a:camera prst="isometricOffAxis1Top">
              <a:rot lat="17496960" lon="2607440" rev="19110000"/>
            </a:camera>
            <a:lightRig dir="t" rig="balanced"/>
          </a:scene3d>
          <a:sp3d extrusionH="527050" contourW="12700">
            <a:extrusionClr>
              <a:schemeClr val="bg1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1390320" y="4734720"/>
            <a:ext cx="25754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Rechnungswesen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6378840" y="2895480"/>
            <a:ext cx="4033800" cy="275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  <a:scene3d>
            <a:camera prst="isometricOffAxis1Top">
              <a:rot lat="17496960" lon="2607440" rev="19110000"/>
            </a:camera>
            <a:lightRig dir="t" rig="balanced"/>
          </a:scene3d>
          <a:sp3d extrusionH="527050" contourW="12700">
            <a:extrusionClr>
              <a:schemeClr val="bg1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6"/>
          <p:cNvSpPr/>
          <p:nvPr/>
        </p:nvSpPr>
        <p:spPr>
          <a:xfrm>
            <a:off x="6501240" y="4692960"/>
            <a:ext cx="30934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Vertrieb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708840" y="5306400"/>
            <a:ext cx="4754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Aufgabe: </a:t>
            </a:r>
            <a:r>
              <a:rPr b="0" lang="de-DE" sz="18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Rechnungen an Kunden  </a:t>
            </a:r>
            <a:r>
              <a:rPr b="0" lang="de-DE" sz="18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de-DE" sz="18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   schreiben</a:t>
            </a:r>
            <a:r>
              <a:rPr b="0" lang="de-DE" sz="18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de-DE" sz="18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de-DE" sz="18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Einzug per Lastschrift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6047640" y="5337360"/>
            <a:ext cx="601200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7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Aufgabe: </a:t>
            </a:r>
            <a:r>
              <a:rPr b="0" lang="de-DE" sz="17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Anschreiben an alle Kunden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5" name="Table 9"/>
          <p:cNvGraphicFramePr/>
          <p:nvPr/>
        </p:nvGraphicFramePr>
        <p:xfrm>
          <a:off x="3600000" y="1756440"/>
          <a:ext cx="4447440" cy="907560"/>
        </p:xfrm>
        <a:graphic>
          <a:graphicData uri="http://schemas.openxmlformats.org/drawingml/2006/table">
            <a:tbl>
              <a:tblPr/>
              <a:tblGrid>
                <a:gridCol w="1256040"/>
                <a:gridCol w="783360"/>
                <a:gridCol w="1298880"/>
                <a:gridCol w="1109160"/>
              </a:tblGrid>
              <a:tr h="518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Name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Ort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Straße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Bankverb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Peter Kiel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Trier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Hauptstr.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Kto: 33…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18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Lisa Lebe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Konz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Nebenstr.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Kto: 123…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6" name="CustomShape 10"/>
          <p:cNvSpPr/>
          <p:nvPr/>
        </p:nvSpPr>
        <p:spPr>
          <a:xfrm>
            <a:off x="3670560" y="2820240"/>
            <a:ext cx="4754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Daten: </a:t>
            </a:r>
            <a:r>
              <a:rPr b="0" lang="de-DE" sz="1800" spc="-1" strike="noStrike">
                <a:solidFill>
                  <a:srgbClr val="3535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Gemeinsame Pflege einer zusammengeführten Datei Kunden.xlsx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 flipV="1">
            <a:off x="2330640" y="2691000"/>
            <a:ext cx="1254960" cy="156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0480">
            <a:solidFill>
              <a:srgbClr val="32323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2"/>
          <p:cNvSpPr/>
          <p:nvPr/>
        </p:nvSpPr>
        <p:spPr>
          <a:xfrm flipH="1" flipV="1">
            <a:off x="7959600" y="2706840"/>
            <a:ext cx="1092600" cy="150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0480">
            <a:solidFill>
              <a:srgbClr val="32323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099800" y="307080"/>
            <a:ext cx="8202600" cy="741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Warum Datenbanksysteme?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997200" y="1247040"/>
            <a:ext cx="10407600" cy="505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Welche Probleme ergeben sich unter anderem aus einer Datenhaltung, wie sie in Szenario 2 gezeigt wird?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42880" indent="-542520">
              <a:lnSpc>
                <a:spcPct val="12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Bei gleichzeitigem Zugriff auf die Daten erfolgt keine Synchronisation</a:t>
            </a: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kein Mehrbenutzerbetrieb und evtl. gegenseitiges Überschreiben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42880" indent="-542520">
              <a:lnSpc>
                <a:spcPct val="12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Datensicherheit: sensible Daten dürfen nicht für alle sichtbar sein</a:t>
            </a: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(Beispiel: Bankverbindung)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42880" indent="-542520">
              <a:lnSpc>
                <a:spcPct val="12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Jede Abteilung benötigt unterschiedliche Daten über den Kunden, die für eine andere Abteilung nicht wichtig sind </a:t>
            </a: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unterschiedliche Sichten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Lösung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42880" indent="-542520">
              <a:lnSpc>
                <a:spcPct val="12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Einsatz eines Datenbanksystems als „Kontrollinstanz“, die den Zugriff auf die Daten regelt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03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39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34" end="4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75" end="4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82" end="5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941920" y="2010960"/>
            <a:ext cx="8562240" cy="2262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5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 Komponenten eines </a:t>
            </a:r>
            <a:r>
              <a:rPr b="1" lang="en-US" sz="55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1" lang="en-US" sz="55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Datenbanksystems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229920" y="4379760"/>
            <a:ext cx="8274240" cy="11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Datenbank und Datenbankmanagementsystem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Application>LibreOffice/5.1.6.2$Linux_X86_64 LibreOffice_project/10m0$Build-2</Application>
  <Words>589</Words>
  <Paragraphs>207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2015-06-20T11:54:00Z</dcterms:created>
  <dc:creator>Markus Pesch</dc:creator>
  <dc:description/>
  <dc:language>de-DE</dc:language>
  <cp:lastModifiedBy/>
  <dcterms:modified xsi:type="dcterms:W3CDTF">2017-09-25T08:15:26Z</dcterms:modified>
  <cp:revision>216</cp:revision>
  <dc:subject>Einführung</dc:subject>
  <dc:title>Datenbanken Vorkurs WS1617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