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6" r:id="rId2"/>
    <p:sldId id="293" r:id="rId3"/>
    <p:sldId id="277" r:id="rId4"/>
    <p:sldId id="312" r:id="rId5"/>
    <p:sldId id="349" r:id="rId6"/>
    <p:sldId id="351" r:id="rId7"/>
    <p:sldId id="352" r:id="rId8"/>
    <p:sldId id="350" r:id="rId9"/>
    <p:sldId id="353" r:id="rId10"/>
    <p:sldId id="354" r:id="rId11"/>
    <p:sldId id="355" r:id="rId12"/>
    <p:sldId id="356" r:id="rId13"/>
    <p:sldId id="365" r:id="rId14"/>
    <p:sldId id="357" r:id="rId15"/>
    <p:sldId id="358" r:id="rId16"/>
    <p:sldId id="359" r:id="rId17"/>
    <p:sldId id="360" r:id="rId18"/>
    <p:sldId id="366" r:id="rId19"/>
    <p:sldId id="367" r:id="rId20"/>
    <p:sldId id="368" r:id="rId21"/>
    <p:sldId id="361" r:id="rId22"/>
    <p:sldId id="363" r:id="rId23"/>
    <p:sldId id="370" r:id="rId24"/>
    <p:sldId id="369" r:id="rId25"/>
    <p:sldId id="372" r:id="rId26"/>
    <p:sldId id="373" r:id="rId27"/>
    <p:sldId id="387" r:id="rId28"/>
    <p:sldId id="375" r:id="rId29"/>
    <p:sldId id="377" r:id="rId30"/>
    <p:sldId id="376" r:id="rId31"/>
    <p:sldId id="364" r:id="rId32"/>
    <p:sldId id="378" r:id="rId33"/>
    <p:sldId id="37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4" autoAdjust="0"/>
    <p:restoredTop sz="87457" autoAdjust="0"/>
  </p:normalViewPr>
  <p:slideViewPr>
    <p:cSldViewPr snapToGrid="0">
      <p:cViewPr varScale="1">
        <p:scale>
          <a:sx n="58" d="100"/>
          <a:sy n="58" d="100"/>
        </p:scale>
        <p:origin x="-72" y="-10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7FECC-87DA-446C-A89A-DCA762730E02}" type="datetimeFigureOut">
              <a:rPr lang="de-DE" smtClean="0"/>
              <a:t>02.09.2016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2028E-ED0D-4315-9028-90F24433F0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291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 auch oft</a:t>
            </a:r>
            <a:r>
              <a:rPr lang="de-DE" baseline="0" dirty="0" smtClean="0"/>
              <a:t> 3 Kategorien – Rechtedefinition, hier in DDL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2028E-ED0D-4315-9028-90F24433F07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581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 auch oft</a:t>
            </a:r>
            <a:r>
              <a:rPr lang="de-DE" baseline="0" dirty="0" smtClean="0"/>
              <a:t> 3 Kategorien – Rechtedefinition, hier in DDL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2028E-ED0D-4315-9028-90F24433F07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488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Ohne </a:t>
            </a:r>
            <a:r>
              <a:rPr lang="de-DE" dirty="0" err="1" smtClean="0"/>
              <a:t>scale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number</a:t>
            </a:r>
            <a:r>
              <a:rPr lang="de-DE" baseline="0" dirty="0" smtClean="0"/>
              <a:t> = integer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2028E-ED0D-4315-9028-90F24433F07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768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Ohne </a:t>
            </a:r>
            <a:r>
              <a:rPr lang="de-DE" dirty="0" err="1" smtClean="0"/>
              <a:t>scale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number</a:t>
            </a:r>
            <a:r>
              <a:rPr lang="de-DE" baseline="0" dirty="0" smtClean="0"/>
              <a:t> </a:t>
            </a:r>
            <a:r>
              <a:rPr lang="de-DE" baseline="0" smtClean="0"/>
              <a:t>= integer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2028E-ED0D-4315-9028-90F24433F07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384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Warum</a:t>
            </a:r>
            <a:r>
              <a:rPr lang="de-DE" baseline="0" dirty="0" smtClean="0"/>
              <a:t> könnte das in der Praxis zu Problemen führen?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2028E-ED0D-4315-9028-90F24433F07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539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Warum</a:t>
            </a:r>
            <a:r>
              <a:rPr lang="de-DE" baseline="0" dirty="0" smtClean="0"/>
              <a:t> könnte das in der Praxis zu Problemen führen?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2028E-ED0D-4315-9028-90F24433F07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724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Warum</a:t>
            </a:r>
            <a:r>
              <a:rPr lang="de-DE" baseline="0" dirty="0" smtClean="0"/>
              <a:t> könnte das in der Praxis zu Problemen führen?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2028E-ED0D-4315-9028-90F24433F07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94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41983" y="2011020"/>
            <a:ext cx="8562629" cy="2262781"/>
          </a:xfrm>
        </p:spPr>
        <p:txBody>
          <a:bodyPr anchor="b">
            <a:noAutofit/>
          </a:bodyPr>
          <a:lstStyle>
            <a:lvl1pPr algn="l">
              <a:defRPr sz="9000" b="1"/>
            </a:lvl1pPr>
          </a:lstStyle>
          <a:p>
            <a:r>
              <a:rPr lang="de-DE" dirty="0" smtClean="0"/>
              <a:t>VIM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1983" y="4379816"/>
            <a:ext cx="8562629" cy="1126283"/>
          </a:xfrm>
        </p:spPr>
        <p:txBody>
          <a:bodyPr anchor="t">
            <a:noAutofit/>
          </a:bodyPr>
          <a:lstStyle>
            <a:lvl1pPr marL="0" indent="0" algn="l">
              <a:buNone/>
              <a:defRPr sz="35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92241" y="5100753"/>
            <a:ext cx="1146283" cy="370396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1067385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030" y="6203925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9930" y="238537"/>
            <a:ext cx="8203086" cy="742122"/>
          </a:xfrm>
        </p:spPr>
        <p:txBody>
          <a:bodyPr>
            <a:noAutofit/>
          </a:bodyPr>
          <a:lstStyle>
            <a:lvl1pPr algn="ctr">
              <a:defRPr sz="4000" b="1"/>
            </a:lvl1pPr>
          </a:lstStyle>
          <a:p>
            <a:r>
              <a:rPr lang="de-DE" dirty="0" smtClean="0"/>
              <a:t>VIM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930" y="1338470"/>
            <a:ext cx="10407964" cy="4572752"/>
          </a:xfrm>
        </p:spPr>
        <p:txBody>
          <a:bodyPr/>
          <a:lstStyle>
            <a:lvl1pPr marL="542925" indent="-542925">
              <a:lnSpc>
                <a:spcPct val="120000"/>
              </a:lnSpc>
              <a:defRPr sz="2100"/>
            </a:lvl1pPr>
            <a:lvl2pPr marL="901700" indent="-450850">
              <a:lnSpc>
                <a:spcPct val="120000"/>
              </a:lnSpc>
              <a:defRPr sz="1900"/>
            </a:lvl2pPr>
            <a:lvl3pPr marL="1338263" indent="-436563">
              <a:lnSpc>
                <a:spcPct val="120000"/>
              </a:lnSpc>
              <a:defRPr sz="1700"/>
            </a:lvl3pPr>
            <a:lvl4pPr marL="1616075" indent="-371475"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8" name="Freeform 11"/>
          <p:cNvSpPr/>
          <p:nvPr userDrawn="1"/>
        </p:nvSpPr>
        <p:spPr bwMode="auto">
          <a:xfrm flipV="1">
            <a:off x="1" y="6189517"/>
            <a:ext cx="1099929" cy="562324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Textfeld 6"/>
          <p:cNvSpPr txBox="1"/>
          <p:nvPr userDrawn="1"/>
        </p:nvSpPr>
        <p:spPr>
          <a:xfrm>
            <a:off x="282470" y="6273947"/>
            <a:ext cx="6410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lang="en-US" sz="1900" b="1" smtClean="0">
                <a:solidFill>
                  <a:schemeClr val="bg1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19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46670" y="624110"/>
            <a:ext cx="995794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6670" y="2133600"/>
            <a:ext cx="9957942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37" name="Picture 3" descr="C:\Biggi\Studium\logo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113" y="85379"/>
            <a:ext cx="2544283" cy="76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Fußzeilenplatzhalter 3"/>
          <p:cNvSpPr txBox="1">
            <a:spLocks/>
          </p:cNvSpPr>
          <p:nvPr userDrawn="1"/>
        </p:nvSpPr>
        <p:spPr>
          <a:xfrm>
            <a:off x="6752481" y="6143809"/>
            <a:ext cx="4755413" cy="582612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4000"/>
              </a:lnSpc>
              <a:defRPr/>
            </a:pPr>
            <a:r>
              <a:rPr lang="de-DE" altLang="de-DE" sz="1400" b="1" dirty="0" smtClean="0"/>
              <a:t>Vorkurs GDB</a:t>
            </a:r>
          </a:p>
          <a:p>
            <a:pPr algn="r">
              <a:lnSpc>
                <a:spcPct val="114000"/>
              </a:lnSpc>
              <a:defRPr/>
            </a:pPr>
            <a:r>
              <a:rPr lang="de-DE" altLang="de-DE" sz="1400" b="0" baseline="0" dirty="0" smtClean="0">
                <a:latin typeface="Arial" charset="0"/>
              </a:rPr>
              <a:t>WS </a:t>
            </a:r>
            <a:r>
              <a:rPr lang="de-DE" altLang="de-DE" sz="1400" b="0" baseline="0" dirty="0" smtClean="0">
                <a:latin typeface="Arial" charset="0"/>
              </a:rPr>
              <a:t>16/17</a:t>
            </a:r>
            <a:endParaRPr lang="de-DE" altLang="de-DE" sz="1400" b="0" baseline="0" dirty="0" smtClean="0">
              <a:latin typeface="Arial" charset="0"/>
            </a:endParaRPr>
          </a:p>
          <a:p>
            <a:pPr algn="r">
              <a:lnSpc>
                <a:spcPct val="114000"/>
              </a:lnSpc>
              <a:defRPr/>
            </a:pPr>
            <a:endParaRPr lang="de-DE" altLang="de-DE" sz="1400" b="0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database/121/SQLRF/toc.htm" TargetMode="External"/><Relationship Id="rId2" Type="http://schemas.openxmlformats.org/officeDocument/2006/relationships/hyperlink" Target="http://docs.oracle.com/database/121/nav/portal_4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database/121/SQLQR/toc.ht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database/121/SQLRF/sql_elements004.htm#SQLRF0021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3700" dirty="0" smtClean="0"/>
              <a:t>Abfragesprache SQL in ORACLE</a:t>
            </a:r>
            <a:endParaRPr lang="de-DE" sz="3700" dirty="0"/>
          </a:p>
        </p:txBody>
      </p:sp>
    </p:spTree>
    <p:extLst>
      <p:ext uri="{BB962C8B-B14F-4D97-AF65-F5344CB8AC3E}">
        <p14:creationId xmlns:p14="http://schemas.microsoft.com/office/powerpoint/2010/main" val="287402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Tabellen anlegen – CREATE TABLE</a:t>
            </a:r>
            <a:endParaRPr lang="de-DE" sz="3600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1009232" y="4156364"/>
            <a:ext cx="10407964" cy="19570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2000" b="1" dirty="0" smtClean="0"/>
              <a:t>HINWEIS</a:t>
            </a:r>
            <a:endParaRPr lang="de-DE" sz="2000" b="1" dirty="0"/>
          </a:p>
          <a:p>
            <a:r>
              <a:rPr lang="de-DE" sz="2000" dirty="0" smtClean="0">
                <a:solidFill>
                  <a:schemeClr val="dk1"/>
                </a:solidFill>
                <a:cs typeface="Courier New" panose="02070309020205020404" pitchFamily="49" charset="0"/>
              </a:rPr>
              <a:t>Tabelle </a:t>
            </a:r>
            <a:r>
              <a:rPr lang="de-DE" sz="2000" dirty="0">
                <a:solidFill>
                  <a:schemeClr val="dk1"/>
                </a:solidFill>
                <a:cs typeface="Courier New" panose="02070309020205020404" pitchFamily="49" charset="0"/>
              </a:rPr>
              <a:t>wird automatisch </a:t>
            </a:r>
            <a:r>
              <a:rPr lang="de-DE" sz="2000" b="1" dirty="0">
                <a:solidFill>
                  <a:schemeClr val="dk1"/>
                </a:solidFill>
                <a:cs typeface="Courier New" panose="02070309020205020404" pitchFamily="49" charset="0"/>
              </a:rPr>
              <a:t>im Schema des angemeldeten Users </a:t>
            </a:r>
            <a:r>
              <a:rPr lang="de-DE" sz="2000" dirty="0" smtClean="0">
                <a:solidFill>
                  <a:schemeClr val="dk1"/>
                </a:solidFill>
                <a:cs typeface="Courier New" panose="02070309020205020404" pitchFamily="49" charset="0"/>
              </a:rPr>
              <a:t>gespeichert</a:t>
            </a:r>
          </a:p>
          <a:p>
            <a:r>
              <a:rPr lang="de-DE" sz="2000" dirty="0" smtClean="0">
                <a:solidFill>
                  <a:schemeClr val="dk1"/>
                </a:solidFill>
                <a:cs typeface="Courier New" panose="02070309020205020404" pitchFamily="49" charset="0"/>
              </a:rPr>
              <a:t>Andere </a:t>
            </a:r>
            <a:r>
              <a:rPr lang="de-DE" sz="2000" dirty="0">
                <a:solidFill>
                  <a:schemeClr val="dk1"/>
                </a:solidFill>
                <a:cs typeface="Courier New" panose="02070309020205020404" pitchFamily="49" charset="0"/>
              </a:rPr>
              <a:t>DB-Nutzer können die Tabelle mit </a:t>
            </a:r>
            <a:r>
              <a:rPr lang="de-DE" sz="2000" b="1" dirty="0" err="1" smtClean="0">
                <a:solidFill>
                  <a:schemeClr val="dk1"/>
                </a:solidFill>
                <a:cs typeface="Courier New" panose="02070309020205020404" pitchFamily="49" charset="0"/>
              </a:rPr>
              <a:t>schemaname.person</a:t>
            </a:r>
            <a:r>
              <a:rPr lang="de-DE" sz="2000" b="1" dirty="0" smtClean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de-DE" sz="2000" dirty="0">
                <a:solidFill>
                  <a:schemeClr val="dk1"/>
                </a:solidFill>
                <a:cs typeface="Courier New" panose="02070309020205020404" pitchFamily="49" charset="0"/>
              </a:rPr>
              <a:t>ansprechen, </a:t>
            </a:r>
            <a:r>
              <a:rPr lang="de-DE" sz="2000" dirty="0" smtClean="0">
                <a:solidFill>
                  <a:schemeClr val="dk1"/>
                </a:solidFill>
                <a:cs typeface="Courier New" panose="02070309020205020404" pitchFamily="49" charset="0"/>
              </a:rPr>
              <a:t> wenn </a:t>
            </a:r>
            <a:r>
              <a:rPr lang="de-DE" sz="2000" dirty="0">
                <a:solidFill>
                  <a:schemeClr val="dk1"/>
                </a:solidFill>
                <a:cs typeface="Courier New" panose="02070309020205020404" pitchFamily="49" charset="0"/>
              </a:rPr>
              <a:t>sie die Berechtigung dazu </a:t>
            </a:r>
            <a:r>
              <a:rPr lang="de-DE" sz="2000" dirty="0" smtClean="0">
                <a:solidFill>
                  <a:schemeClr val="dk1"/>
                </a:solidFill>
                <a:cs typeface="Courier New" panose="02070309020205020404" pitchFamily="49" charset="0"/>
              </a:rPr>
              <a:t>haben </a:t>
            </a:r>
          </a:p>
          <a:p>
            <a:r>
              <a:rPr lang="de-DE" sz="2000" dirty="0" smtClean="0">
                <a:solidFill>
                  <a:schemeClr val="dk1"/>
                </a:solidFill>
                <a:cs typeface="Courier New" panose="02070309020205020404" pitchFamily="49" charset="0"/>
              </a:rPr>
              <a:t>Schemaname entspricht dabei dem Usernamen</a:t>
            </a:r>
            <a:endParaRPr lang="de-DE" sz="2000" dirty="0"/>
          </a:p>
        </p:txBody>
      </p:sp>
      <p:sp>
        <p:nvSpPr>
          <p:cNvPr id="7" name="Rechteck 6"/>
          <p:cNvSpPr/>
          <p:nvPr/>
        </p:nvSpPr>
        <p:spPr>
          <a:xfrm>
            <a:off x="1890597" y="1725408"/>
            <a:ext cx="5614608" cy="2117249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04000" tIns="144000"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nachname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 VARCHAR2(30) NOT NULL,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geburtstag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DATE,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gewicht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NUMBER(4,1)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069777" y="1122201"/>
            <a:ext cx="257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/>
                </a:solidFill>
              </a:rPr>
              <a:t>BEISPIEL</a:t>
            </a:r>
            <a:endParaRPr lang="de-DE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36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95" y="3764187"/>
            <a:ext cx="8953002" cy="209034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SQLPlus</a:t>
            </a:r>
            <a:r>
              <a:rPr lang="de-DE" dirty="0" smtClean="0"/>
              <a:t> DESCRIBE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1338470"/>
            <a:ext cx="10407964" cy="2580387"/>
          </a:xfrm>
        </p:spPr>
        <p:txBody>
          <a:bodyPr/>
          <a:lstStyle/>
          <a:p>
            <a:r>
              <a:rPr lang="de-DE" dirty="0" smtClean="0"/>
              <a:t>Um den Aufbau der angelegten Tabelle abzufragen, </a:t>
            </a:r>
            <a:br>
              <a:rPr lang="de-DE" dirty="0" smtClean="0"/>
            </a:br>
            <a:r>
              <a:rPr lang="de-DE" dirty="0" smtClean="0"/>
              <a:t>kann der </a:t>
            </a:r>
            <a:r>
              <a:rPr lang="de-DE" dirty="0" err="1" smtClean="0"/>
              <a:t>SQLPlus</a:t>
            </a:r>
            <a:r>
              <a:rPr lang="de-DE" dirty="0" smtClean="0"/>
              <a:t>-Befehl </a:t>
            </a:r>
            <a:r>
              <a:rPr lang="de-DE" b="1" dirty="0" smtClean="0"/>
              <a:t>DESCRIBE (DESC) </a:t>
            </a:r>
            <a:r>
              <a:rPr lang="de-DE" dirty="0" smtClean="0"/>
              <a:t>verwendet werden.</a:t>
            </a:r>
          </a:p>
          <a:p>
            <a:endParaRPr lang="de-DE" dirty="0"/>
          </a:p>
          <a:p>
            <a:r>
              <a:rPr lang="de-DE" dirty="0" smtClean="0"/>
              <a:t>Durch den Befehl DESC </a:t>
            </a:r>
            <a:r>
              <a:rPr lang="de-DE" dirty="0" err="1" smtClean="0"/>
              <a:t>person</a:t>
            </a:r>
            <a:r>
              <a:rPr lang="de-DE" dirty="0" smtClean="0"/>
              <a:t> wird z.B. der Aufbau der angelegten Tabelle Person angezeigt</a:t>
            </a:r>
          </a:p>
          <a:p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757549" y="4276668"/>
            <a:ext cx="6828311" cy="1267006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8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7522" y="238537"/>
            <a:ext cx="8495494" cy="742122"/>
          </a:xfrm>
        </p:spPr>
        <p:txBody>
          <a:bodyPr/>
          <a:lstStyle/>
          <a:p>
            <a:r>
              <a:rPr lang="de-DE" sz="3500" dirty="0" smtClean="0"/>
              <a:t>Tabellenstruktur ändern – ALTER TABLE</a:t>
            </a:r>
            <a:endParaRPr lang="de-DE" sz="35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980659"/>
            <a:ext cx="10407964" cy="52420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b="1" dirty="0" err="1" smtClean="0"/>
              <a:t>Attribut</a:t>
            </a:r>
            <a:r>
              <a:rPr lang="en-US" sz="2200" b="1" dirty="0" smtClean="0"/>
              <a:t> (</a:t>
            </a:r>
            <a:r>
              <a:rPr lang="en-US" sz="2200" b="1" dirty="0" err="1" smtClean="0"/>
              <a:t>Spalte</a:t>
            </a:r>
            <a:r>
              <a:rPr lang="en-US" sz="2200" b="1" dirty="0" smtClean="0"/>
              <a:t>) </a:t>
            </a:r>
            <a:r>
              <a:rPr lang="en-US" sz="2200" b="1" dirty="0" err="1" smtClean="0"/>
              <a:t>hinzufügen</a:t>
            </a:r>
            <a:endParaRPr lang="en-US" sz="2200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300" dirty="0" smtClean="0"/>
          </a:p>
          <a:p>
            <a:pPr lvl="0"/>
            <a:r>
              <a:rPr lang="de-DE" sz="1900" dirty="0" smtClean="0"/>
              <a:t>Der Tabelle </a:t>
            </a:r>
            <a:r>
              <a:rPr lang="de-DE" sz="1900" dirty="0" err="1" smtClean="0"/>
              <a:t>person</a:t>
            </a:r>
            <a:r>
              <a:rPr lang="de-DE" sz="1900" dirty="0" smtClean="0"/>
              <a:t> wird eine Spalte </a:t>
            </a:r>
            <a:r>
              <a:rPr lang="de-DE" sz="1900" dirty="0" err="1" smtClean="0"/>
              <a:t>anz_autos</a:t>
            </a:r>
            <a:r>
              <a:rPr lang="de-DE" sz="1900" dirty="0" smtClean="0"/>
              <a:t> hinzugefügt mit dem Datentyp </a:t>
            </a:r>
            <a:r>
              <a:rPr lang="de-DE" sz="1900" dirty="0" err="1" smtClean="0"/>
              <a:t>Number</a:t>
            </a:r>
            <a:r>
              <a:rPr lang="de-DE" sz="1900" dirty="0" smtClean="0"/>
              <a:t> (ganzzahlig, einstellig)</a:t>
            </a:r>
          </a:p>
          <a:p>
            <a:pPr lvl="0"/>
            <a:endParaRPr lang="de-DE" sz="1100" dirty="0" smtClean="0"/>
          </a:p>
          <a:p>
            <a:pPr marL="0" lvl="0" indent="0">
              <a:buNone/>
            </a:pPr>
            <a:r>
              <a:rPr lang="de-DE" sz="2200" b="1" dirty="0" smtClean="0"/>
              <a:t>Datentyp eines Attributs ändern</a:t>
            </a:r>
          </a:p>
          <a:p>
            <a:pPr marL="0" lvl="0" indent="0">
              <a:buNone/>
            </a:pPr>
            <a:endParaRPr lang="de-DE" sz="1900" b="1" dirty="0" smtClean="0"/>
          </a:p>
          <a:p>
            <a:pPr marL="0" lvl="0" indent="0">
              <a:buNone/>
            </a:pPr>
            <a:endParaRPr lang="de-DE" sz="1900" b="1" dirty="0" smtClean="0"/>
          </a:p>
          <a:p>
            <a:pPr marL="0" lvl="0" indent="0">
              <a:buNone/>
            </a:pPr>
            <a:endParaRPr lang="de-DE" sz="1900" b="1" dirty="0" smtClean="0"/>
          </a:p>
          <a:p>
            <a:pPr lvl="0"/>
            <a:r>
              <a:rPr lang="de-DE" sz="1900" dirty="0" smtClean="0"/>
              <a:t>Bei </a:t>
            </a:r>
            <a:r>
              <a:rPr lang="de-DE" sz="1900" dirty="0"/>
              <a:t>der Tabelle </a:t>
            </a:r>
            <a:r>
              <a:rPr lang="de-DE" sz="1900" dirty="0" err="1"/>
              <a:t>person</a:t>
            </a:r>
            <a:r>
              <a:rPr lang="de-DE" sz="1900" dirty="0"/>
              <a:t> wird die Spalte </a:t>
            </a:r>
            <a:r>
              <a:rPr lang="de-DE" sz="1900" dirty="0" err="1"/>
              <a:t>pnr</a:t>
            </a:r>
            <a:r>
              <a:rPr lang="de-DE" sz="1900" dirty="0"/>
              <a:t> für </a:t>
            </a:r>
            <a:r>
              <a:rPr lang="de-DE" sz="1900" dirty="0" err="1" smtClean="0"/>
              <a:t>anz_autos</a:t>
            </a:r>
            <a:r>
              <a:rPr lang="de-DE" sz="1900" dirty="0" smtClean="0"/>
              <a:t> auf NUMBER(2) abgeändert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569965" y="1515046"/>
            <a:ext cx="4937714" cy="1156904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tabellenname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spaltenname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datentyp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spaltenname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datentyp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,…);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6984253" y="1515045"/>
            <a:ext cx="4523642" cy="1156904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anz_autos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NUMBER(1));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569962" y="4397307"/>
            <a:ext cx="4937714" cy="1195970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tabellenname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MODIFY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spaltenname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datentyp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spaltenname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datentyp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,…);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984252" y="4397306"/>
            <a:ext cx="4523642" cy="1195970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MODIFY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anz_autos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NUMBER(2));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2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7522" y="238537"/>
            <a:ext cx="8495494" cy="742122"/>
          </a:xfrm>
        </p:spPr>
        <p:txBody>
          <a:bodyPr/>
          <a:lstStyle/>
          <a:p>
            <a:r>
              <a:rPr lang="de-DE" sz="3500" dirty="0" smtClean="0"/>
              <a:t>Tabellenstruktur ändern – ALTER TABLE</a:t>
            </a:r>
            <a:endParaRPr lang="de-DE" sz="35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1116281"/>
            <a:ext cx="10407964" cy="513014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de-DE" b="1" dirty="0" smtClean="0"/>
              <a:t>Attribute löschen </a:t>
            </a:r>
          </a:p>
          <a:p>
            <a:pPr lvl="0"/>
            <a:endParaRPr lang="de-DE" dirty="0"/>
          </a:p>
          <a:p>
            <a:pPr marL="0" lvl="0" indent="0">
              <a:buNone/>
            </a:pPr>
            <a:endParaRPr lang="de-DE" dirty="0" smtClean="0"/>
          </a:p>
          <a:p>
            <a:pPr marL="0" lvl="0" indent="0">
              <a:buNone/>
            </a:pPr>
            <a:endParaRPr lang="de-DE" dirty="0" smtClean="0"/>
          </a:p>
          <a:p>
            <a:pPr lvl="0"/>
            <a:r>
              <a:rPr lang="de-DE" dirty="0" smtClean="0"/>
              <a:t>Bei </a:t>
            </a:r>
            <a:r>
              <a:rPr lang="de-DE" dirty="0"/>
              <a:t>der Tabelle </a:t>
            </a:r>
            <a:r>
              <a:rPr lang="de-DE" dirty="0" err="1"/>
              <a:t>person</a:t>
            </a:r>
            <a:r>
              <a:rPr lang="de-DE" dirty="0"/>
              <a:t> wird die Spalte </a:t>
            </a:r>
            <a:r>
              <a:rPr lang="de-DE" dirty="0" err="1" smtClean="0"/>
              <a:t>anz_autos</a:t>
            </a:r>
            <a:r>
              <a:rPr lang="de-DE" dirty="0" smtClean="0"/>
              <a:t> gelöscht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sz="500" b="1" dirty="0" smtClean="0"/>
          </a:p>
          <a:p>
            <a:pPr marL="0" indent="0">
              <a:buNone/>
            </a:pPr>
            <a:r>
              <a:rPr lang="de-DE" b="1" dirty="0" smtClean="0"/>
              <a:t>Tabelle umbenennen</a:t>
            </a:r>
            <a:r>
              <a:rPr lang="de-DE" b="1" dirty="0"/>
              <a:t>	</a:t>
            </a:r>
            <a:endParaRPr lang="de-DE" b="1" dirty="0" smtClean="0"/>
          </a:p>
          <a:p>
            <a:pPr marL="0" indent="0">
              <a:buNone/>
            </a:pPr>
            <a:endParaRPr lang="de-DE" b="1" dirty="0"/>
          </a:p>
          <a:p>
            <a:pPr marL="0" lvl="0" indent="0">
              <a:buNone/>
            </a:pPr>
            <a:endParaRPr lang="de-DE" sz="3500" dirty="0"/>
          </a:p>
          <a:p>
            <a:pPr lvl="0"/>
            <a:r>
              <a:rPr lang="de-DE" dirty="0" smtClean="0"/>
              <a:t>Tabelle </a:t>
            </a:r>
            <a:r>
              <a:rPr lang="de-DE" dirty="0" err="1"/>
              <a:t>person</a:t>
            </a:r>
            <a:r>
              <a:rPr lang="de-DE" dirty="0"/>
              <a:t> wird </a:t>
            </a:r>
            <a:r>
              <a:rPr lang="de-DE" dirty="0" smtClean="0"/>
              <a:t>in </a:t>
            </a:r>
            <a:r>
              <a:rPr lang="de-DE" dirty="0" err="1" smtClean="0"/>
              <a:t>mitarbeiter</a:t>
            </a:r>
            <a:r>
              <a:rPr lang="de-DE" dirty="0" smtClean="0"/>
              <a:t> umbenannt</a:t>
            </a:r>
            <a:endParaRPr lang="de-DE" dirty="0"/>
          </a:p>
          <a:p>
            <a:pPr marL="0" indent="0">
              <a:buNone/>
            </a:pPr>
            <a:endParaRPr lang="de-DE" sz="500" b="1" dirty="0"/>
          </a:p>
          <a:p>
            <a:pPr marL="0" indent="0">
              <a:buNone/>
            </a:pPr>
            <a:endParaRPr lang="de-DE" b="1" dirty="0" smtClean="0"/>
          </a:p>
        </p:txBody>
      </p:sp>
      <p:sp>
        <p:nvSpPr>
          <p:cNvPr id="4" name="Rechteck 3"/>
          <p:cNvSpPr/>
          <p:nvPr/>
        </p:nvSpPr>
        <p:spPr>
          <a:xfrm>
            <a:off x="1403711" y="1669424"/>
            <a:ext cx="4937714" cy="1240027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04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tabellenname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spaltenname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spaltenname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,…);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6818001" y="1669423"/>
            <a:ext cx="4321055" cy="1240027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04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anz_autos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403711" y="4446272"/>
            <a:ext cx="4937714" cy="1052004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04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tabellenname_alt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RENAME TO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tabellenname_neu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i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818001" y="4446271"/>
            <a:ext cx="4321055" cy="1052004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04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RENAME TO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mitarbeiter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62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Tabelle löschen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Tabelle löschen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endParaRPr lang="de-DE" b="1" dirty="0" smtClean="0"/>
          </a:p>
          <a:p>
            <a:r>
              <a:rPr lang="de-DE" dirty="0" smtClean="0"/>
              <a:t>Wird </a:t>
            </a:r>
            <a:r>
              <a:rPr lang="de-DE" b="1" dirty="0" err="1" smtClean="0"/>
              <a:t>purge</a:t>
            </a:r>
            <a:r>
              <a:rPr lang="de-DE" b="1" dirty="0" smtClean="0"/>
              <a:t> </a:t>
            </a:r>
            <a:r>
              <a:rPr lang="de-DE" dirty="0" smtClean="0"/>
              <a:t>beim Löschen nicht angegeben, wandert die Tabelle in einen </a:t>
            </a:r>
            <a:r>
              <a:rPr lang="de-DE" b="1" dirty="0" smtClean="0"/>
              <a:t>Papierkorb </a:t>
            </a:r>
            <a:r>
              <a:rPr lang="de-DE" dirty="0" smtClean="0"/>
              <a:t>(Recycle Bin).</a:t>
            </a:r>
          </a:p>
          <a:p>
            <a:r>
              <a:rPr lang="de-DE" dirty="0" smtClean="0"/>
              <a:t>Aus dem Recycle Bin kann sie ggf. </a:t>
            </a:r>
            <a:r>
              <a:rPr lang="de-DE" b="1" dirty="0" smtClean="0"/>
              <a:t>wiederhergestellt </a:t>
            </a:r>
            <a:r>
              <a:rPr lang="de-DE" dirty="0" smtClean="0"/>
              <a:t>werden</a:t>
            </a:r>
            <a:endParaRPr lang="de-DE" dirty="0"/>
          </a:p>
          <a:p>
            <a:r>
              <a:rPr lang="de-DE" dirty="0" smtClean="0"/>
              <a:t>Bei </a:t>
            </a:r>
            <a:r>
              <a:rPr lang="de-DE" b="1" dirty="0" smtClean="0"/>
              <a:t>Angabe von PURGE </a:t>
            </a:r>
            <a:r>
              <a:rPr lang="de-DE" dirty="0" smtClean="0"/>
              <a:t>wird die Tabelle </a:t>
            </a:r>
            <a:r>
              <a:rPr lang="de-DE" b="1" dirty="0" smtClean="0"/>
              <a:t>vollständig gelöscht </a:t>
            </a:r>
            <a:r>
              <a:rPr lang="de-DE" dirty="0" smtClean="0"/>
              <a:t>und befindet sich nicht mehr im Recycle Bin</a:t>
            </a:r>
            <a:endParaRPr lang="de-DE" b="1" dirty="0"/>
          </a:p>
        </p:txBody>
      </p:sp>
      <p:sp>
        <p:nvSpPr>
          <p:cNvPr id="4" name="Rechteck 3"/>
          <p:cNvSpPr/>
          <p:nvPr/>
        </p:nvSpPr>
        <p:spPr>
          <a:xfrm>
            <a:off x="1490109" y="1895055"/>
            <a:ext cx="4467631" cy="1240027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04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 TABLE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tabellenname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(purge);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6488064" y="1895054"/>
            <a:ext cx="4689892" cy="1240027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04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 TABLE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mitarbeiter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3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9930" y="309789"/>
            <a:ext cx="8203086" cy="742122"/>
          </a:xfrm>
        </p:spPr>
        <p:txBody>
          <a:bodyPr/>
          <a:lstStyle/>
          <a:p>
            <a:r>
              <a:rPr lang="de-DE" dirty="0" smtClean="0"/>
              <a:t>Übung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1436914"/>
            <a:ext cx="10407964" cy="447430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de-DE" dirty="0" smtClean="0"/>
              <a:t>Lege eine Tabelle </a:t>
            </a:r>
            <a:r>
              <a:rPr lang="de-DE" dirty="0" err="1" smtClean="0"/>
              <a:t>kaeufer</a:t>
            </a:r>
            <a:r>
              <a:rPr lang="de-DE" dirty="0" smtClean="0"/>
              <a:t> an mit den Attributen </a:t>
            </a:r>
            <a:r>
              <a:rPr lang="de-DE" dirty="0" err="1" smtClean="0"/>
              <a:t>Kundennr</a:t>
            </a:r>
            <a:r>
              <a:rPr lang="de-DE" dirty="0" smtClean="0"/>
              <a:t>, Vorname, Nachname, Erstkaufdatum und Kundenwert (Betrag in Euro). Entscheide selbst, welche Datentypen für die Attribute verwendet werden sollten</a:t>
            </a:r>
            <a:r>
              <a:rPr lang="de-DE" dirty="0"/>
              <a:t>.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Stelle </a:t>
            </a:r>
            <a:r>
              <a:rPr lang="de-DE" dirty="0"/>
              <a:t>sicher, dass Kundennummer, Vorname und Nachname beim Einfügen in die Tabelle immer angegeben werden </a:t>
            </a:r>
            <a:r>
              <a:rPr lang="de-DE" dirty="0" smtClean="0"/>
              <a:t>müssen.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de-DE" dirty="0" smtClean="0"/>
              <a:t>Füge der Tabelle eine Spalte </a:t>
            </a:r>
            <a:r>
              <a:rPr lang="de-DE" dirty="0" err="1" smtClean="0"/>
              <a:t>anz_kinder</a:t>
            </a:r>
            <a:r>
              <a:rPr lang="de-DE" dirty="0" smtClean="0"/>
              <a:t> hinzu.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de-DE" dirty="0" smtClean="0"/>
              <a:t>Lösche die Spalte Kundenwert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de-DE" dirty="0" smtClean="0"/>
              <a:t>Ändere den Datentyp des Vornamen auf VARCHAR2(100)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de-DE" dirty="0" smtClean="0"/>
              <a:t>Ändere den Namen der Tabelle in </a:t>
            </a:r>
            <a:r>
              <a:rPr lang="de-DE" b="1" dirty="0" err="1" smtClean="0"/>
              <a:t>kunde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80470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5500" dirty="0"/>
              <a:t>2</a:t>
            </a:r>
            <a:r>
              <a:rPr lang="de-DE" sz="5500" dirty="0" smtClean="0"/>
              <a:t>. DML-Grundlagen</a:t>
            </a:r>
            <a:endParaRPr lang="de-DE" sz="55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14393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Einfügen von Datensätzen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02413" y="1033154"/>
            <a:ext cx="10930408" cy="5165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Einfügen eines Datensatzes in eine </a:t>
            </a:r>
            <a:r>
              <a:rPr lang="de-DE" b="1" dirty="0" smtClean="0"/>
              <a:t>Tabelle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00" dirty="0"/>
          </a:p>
          <a:p>
            <a:pPr lvl="0"/>
            <a:r>
              <a:rPr lang="de-DE" sz="1800" dirty="0" smtClean="0"/>
              <a:t>In die Tabelle </a:t>
            </a:r>
            <a:r>
              <a:rPr lang="de-DE" sz="1800" dirty="0" err="1" smtClean="0"/>
              <a:t>person</a:t>
            </a:r>
            <a:r>
              <a:rPr lang="de-DE" sz="1800" dirty="0" smtClean="0"/>
              <a:t> wird ein Datensatz (eine Zeile) eingefügt, in der nur Nachname und Gewicht angegeben werden</a:t>
            </a:r>
          </a:p>
          <a:p>
            <a:pPr lvl="0"/>
            <a:endParaRPr lang="de-DE" sz="1800" dirty="0"/>
          </a:p>
          <a:p>
            <a:pPr lvl="0"/>
            <a:endParaRPr lang="de-DE" sz="1800" dirty="0" smtClean="0"/>
          </a:p>
          <a:p>
            <a:r>
              <a:rPr lang="de-DE" sz="1800" dirty="0"/>
              <a:t>Ein fehlende Wert (wie hier bei Geburtstag) wird durch den Platzhalter „NULL“ repräsentiert.</a:t>
            </a:r>
          </a:p>
          <a:p>
            <a:r>
              <a:rPr lang="de-DE" sz="1800" dirty="0"/>
              <a:t>Attributwerte, deren Attribute beim Anlegen der Tabelle als NOT NULL spezifiziert wurden, müssen immer angegeben werden </a:t>
            </a:r>
            <a:br>
              <a:rPr lang="de-DE" sz="1800" dirty="0"/>
            </a:br>
            <a:r>
              <a:rPr lang="de-DE" sz="1800" dirty="0">
                <a:sym typeface="Wingdings" panose="05000000000000000000" pitchFamily="2" charset="2"/>
              </a:rPr>
              <a:t> Sonst Fehlermeldung: Einfügen von NULL nicht möglich</a:t>
            </a:r>
            <a:endParaRPr lang="de-DE" sz="1800" dirty="0"/>
          </a:p>
          <a:p>
            <a:endParaRPr lang="de-DE" sz="1800" dirty="0"/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898800" y="1498173"/>
            <a:ext cx="5169039" cy="1161899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04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tabellenname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spaltennameA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spaltennameB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..)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alues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wertA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wertB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6164226" y="1498173"/>
            <a:ext cx="5568596" cy="1161899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nachname,gewicht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Mustermann',72.5);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907762"/>
              </p:ext>
            </p:extLst>
          </p:nvPr>
        </p:nvGraphicFramePr>
        <p:xfrm>
          <a:off x="1454981" y="3736680"/>
          <a:ext cx="3876041" cy="7654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67168"/>
                <a:gridCol w="1343343"/>
                <a:gridCol w="1065530"/>
              </a:tblGrid>
              <a:tr h="388888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Nachname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Geburtstag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Gewicht</a:t>
                      </a:r>
                      <a:endParaRPr lang="de-DE" sz="1600" b="1" dirty="0"/>
                    </a:p>
                  </a:txBody>
                  <a:tcPr/>
                </a:tc>
              </a:tr>
              <a:tr h="376588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Mustermann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72.5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3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Einfügen von Datensätzen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1163782"/>
            <a:ext cx="9635364" cy="4928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Einfügen eines Datensatzes in eine </a:t>
            </a:r>
            <a:r>
              <a:rPr lang="de-DE" b="1" dirty="0" smtClean="0"/>
              <a:t>Tabelle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00" dirty="0"/>
          </a:p>
          <a:p>
            <a:pPr lvl="0">
              <a:lnSpc>
                <a:spcPct val="130000"/>
              </a:lnSpc>
              <a:spcBef>
                <a:spcPts val="1400"/>
              </a:spcBef>
            </a:pPr>
            <a:r>
              <a:rPr lang="de-DE" sz="1900" dirty="0" smtClean="0"/>
              <a:t>Werden hinter dem Tabellennamen keine Spaltennamen angegeben, muss in VALUES (…) für jede Spalte der Tabelle ein Wert festgelegt werden.</a:t>
            </a:r>
          </a:p>
          <a:p>
            <a:pPr lvl="0">
              <a:lnSpc>
                <a:spcPct val="130000"/>
              </a:lnSpc>
              <a:spcBef>
                <a:spcPts val="1400"/>
              </a:spcBef>
            </a:pPr>
            <a:r>
              <a:rPr lang="de-DE" sz="1900" dirty="0" smtClean="0"/>
              <a:t>Wird in VALUES (..) nicht für jede Tabellenspalte ein Wert angegeben, führt das zu einer Fehlermeldung </a:t>
            </a:r>
            <a:r>
              <a:rPr lang="de-DE" sz="1900" dirty="0" smtClean="0">
                <a:sym typeface="Wingdings" panose="05000000000000000000" pitchFamily="2" charset="2"/>
              </a:rPr>
              <a:t> Anzahl der Werte reicht nicht aus</a:t>
            </a:r>
          </a:p>
          <a:p>
            <a:pPr marL="0" lvl="0" indent="0">
              <a:buNone/>
            </a:pPr>
            <a:endParaRPr lang="de-DE" sz="1800" dirty="0" smtClean="0"/>
          </a:p>
          <a:p>
            <a:pPr marL="0" lvl="0" indent="0">
              <a:buNone/>
            </a:pPr>
            <a:endParaRPr lang="de-DE" b="1" dirty="0" smtClean="0"/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861140" y="1761692"/>
            <a:ext cx="4434654" cy="1240027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04000" tIns="0" rtlCol="0" anchor="ctr"/>
          <a:lstStyle/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tabellenname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alues (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wertA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wertB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wertC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5534584" y="1761692"/>
            <a:ext cx="6212100" cy="1240027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04000" tIns="0" rtlCol="0" anchor="ctr"/>
          <a:lstStyle/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Mustermann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01.01.1980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,70.5 );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59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Einfügen von Datumswerten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29" y="980659"/>
            <a:ext cx="10787271" cy="53370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 smtClean="0"/>
              <a:t>Ein Datum kann beim Einfügen in einfachen Hochkomma angegeben werden.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00" dirty="0" smtClean="0"/>
          </a:p>
          <a:p>
            <a:pPr marL="0" indent="0">
              <a:buNone/>
            </a:pPr>
            <a:endParaRPr lang="en-US" sz="100" dirty="0" smtClean="0"/>
          </a:p>
          <a:p>
            <a:pPr marL="0" indent="0">
              <a:buNone/>
            </a:pPr>
            <a:endParaRPr lang="en-US" sz="100" dirty="0"/>
          </a:p>
          <a:p>
            <a:pPr marL="0" lvl="0" indent="0">
              <a:lnSpc>
                <a:spcPct val="130000"/>
              </a:lnSpc>
              <a:spcBef>
                <a:spcPts val="1400"/>
              </a:spcBef>
              <a:buNone/>
            </a:pPr>
            <a:r>
              <a:rPr lang="de-DE" sz="1900" dirty="0" smtClean="0"/>
              <a:t>Ob Datums-Format richtig erkannt wird, hängt jedoch von </a:t>
            </a:r>
            <a:r>
              <a:rPr lang="de-DE" sz="1900" b="1" dirty="0" smtClean="0"/>
              <a:t>Formateinstellungen</a:t>
            </a:r>
            <a:r>
              <a:rPr lang="de-DE" sz="1900" dirty="0" smtClean="0"/>
              <a:t> </a:t>
            </a:r>
            <a:r>
              <a:rPr lang="de-DE" sz="1900" b="1" dirty="0" smtClean="0"/>
              <a:t>der aktiven Session </a:t>
            </a:r>
            <a:r>
              <a:rPr lang="de-DE" sz="1900" dirty="0" smtClean="0"/>
              <a:t>ab. </a:t>
            </a:r>
            <a:endParaRPr lang="de-DE" dirty="0" smtClean="0"/>
          </a:p>
          <a:p>
            <a:pPr marL="0" lvl="0" indent="0">
              <a:lnSpc>
                <a:spcPct val="130000"/>
              </a:lnSpc>
              <a:spcBef>
                <a:spcPts val="1400"/>
              </a:spcBef>
              <a:buNone/>
            </a:pPr>
            <a:r>
              <a:rPr lang="de-DE" b="1" dirty="0" smtClean="0"/>
              <a:t>Exkurs: Session und Parameter</a:t>
            </a:r>
          </a:p>
          <a:p>
            <a:pPr>
              <a:lnSpc>
                <a:spcPct val="130000"/>
              </a:lnSpc>
              <a:spcBef>
                <a:spcPts val="1400"/>
              </a:spcBef>
            </a:pPr>
            <a:r>
              <a:rPr lang="de-DE" sz="1900" dirty="0" smtClean="0"/>
              <a:t>Meldet sich ein Benutzer an der DB an, wird eine so genannte Session gestartet. Diese endet, wenn der Benutzer sich von der Datenbank abmeldet.</a:t>
            </a:r>
          </a:p>
          <a:p>
            <a:pPr>
              <a:lnSpc>
                <a:spcPct val="130000"/>
              </a:lnSpc>
              <a:spcBef>
                <a:spcPts val="1400"/>
              </a:spcBef>
            </a:pPr>
            <a:r>
              <a:rPr lang="de-DE" sz="1900" dirty="0" smtClean="0"/>
              <a:t>Für jede Session, können bestimmte Parameter (z.B. für Formateinstellungen von Datum und Zahlen) festgelegt werden</a:t>
            </a:r>
            <a:r>
              <a:rPr lang="de-DE" sz="1900" dirty="0"/>
              <a:t>.</a:t>
            </a:r>
            <a:r>
              <a:rPr lang="de-DE" sz="1900" dirty="0" smtClean="0"/>
              <a:t> </a:t>
            </a:r>
            <a:br>
              <a:rPr lang="de-DE" sz="1900" dirty="0" smtClean="0"/>
            </a:br>
            <a:endParaRPr lang="de-DE" sz="1900" dirty="0" smtClean="0"/>
          </a:p>
          <a:p>
            <a:pPr marL="0" indent="0">
              <a:lnSpc>
                <a:spcPct val="130000"/>
              </a:lnSpc>
              <a:spcBef>
                <a:spcPts val="1400"/>
              </a:spcBef>
              <a:buNone/>
            </a:pPr>
            <a:r>
              <a:rPr lang="de-DE" sz="1900" b="1" dirty="0" smtClean="0"/>
              <a:t>	Beispiel Änderung Datumsformat:  </a:t>
            </a:r>
            <a:br>
              <a:rPr lang="de-DE" sz="1900" b="1" dirty="0" smtClean="0"/>
            </a:br>
            <a:r>
              <a:rPr lang="de-DE" sz="1900" b="1" dirty="0" smtClean="0"/>
              <a:t>	</a:t>
            </a:r>
            <a:r>
              <a:rPr lang="de-DE" sz="1900" dirty="0" smtClean="0"/>
              <a:t>ALTER </a:t>
            </a:r>
            <a:r>
              <a:rPr lang="de-DE" sz="1900" dirty="0"/>
              <a:t>SESSION SET NLS_DATE_FORMAT='YYYY.MM.DD';</a:t>
            </a:r>
            <a:endParaRPr lang="de-DE" sz="1900" dirty="0" smtClean="0"/>
          </a:p>
          <a:p>
            <a:pPr marL="0" lvl="0" indent="0">
              <a:buNone/>
            </a:pPr>
            <a:endParaRPr lang="de-DE" sz="1800" dirty="0" smtClean="0"/>
          </a:p>
          <a:p>
            <a:pPr marL="0" lvl="0" indent="0">
              <a:buNone/>
            </a:pPr>
            <a:endParaRPr lang="de-DE" b="1" dirty="0" smtClean="0"/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784191" y="1488562"/>
            <a:ext cx="6212100" cy="720250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04000" tIns="0" rtlCol="0" anchor="ctr"/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INTO person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values 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Mustermann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'01.01.1980'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,70.5);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01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4390" y="238537"/>
            <a:ext cx="8468626" cy="742122"/>
          </a:xfrm>
        </p:spPr>
        <p:txBody>
          <a:bodyPr/>
          <a:lstStyle/>
          <a:p>
            <a:r>
              <a:rPr lang="de-DE" sz="5000" dirty="0" smtClean="0">
                <a:solidFill>
                  <a:srgbClr val="FF0000"/>
                </a:solidFill>
              </a:rPr>
              <a:t>Literatur</a:t>
            </a:r>
            <a:endParaRPr lang="de-DE" sz="5000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65590" y="1337777"/>
            <a:ext cx="10407964" cy="4572752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de-DE" b="1" dirty="0" smtClean="0"/>
              <a:t>Oracle Online-Dokumentation – Database Administration </a:t>
            </a:r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docs.oracle.com/database/121/nav/portal_4.htm</a:t>
            </a:r>
            <a:endParaRPr lang="de-DE" dirty="0" smtClean="0"/>
          </a:p>
          <a:p>
            <a:pPr>
              <a:lnSpc>
                <a:spcPct val="200000"/>
              </a:lnSpc>
            </a:pPr>
            <a:r>
              <a:rPr lang="de-DE" b="1" dirty="0" smtClean="0">
                <a:hlinkClick r:id="rId3"/>
              </a:rPr>
              <a:t>Database SQL Language Reference</a:t>
            </a:r>
            <a:endParaRPr lang="de-DE" b="1" dirty="0" smtClean="0"/>
          </a:p>
          <a:p>
            <a:pPr>
              <a:lnSpc>
                <a:spcPct val="200000"/>
              </a:lnSpc>
            </a:pPr>
            <a:r>
              <a:rPr lang="de-DE" b="1" dirty="0" smtClean="0">
                <a:hlinkClick r:id="rId4"/>
              </a:rPr>
              <a:t>Database </a:t>
            </a:r>
            <a:r>
              <a:rPr lang="de-DE" b="1" dirty="0">
                <a:hlinkClick r:id="rId4"/>
              </a:rPr>
              <a:t>SQL Language </a:t>
            </a:r>
            <a:r>
              <a:rPr lang="de-DE" b="1" dirty="0" smtClean="0">
                <a:hlinkClick r:id="rId4"/>
              </a:rPr>
              <a:t>Quick Reference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820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Einfügen von Datumswerten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29" y="1163781"/>
            <a:ext cx="10347883" cy="5153891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1400"/>
              </a:spcBef>
              <a:buNone/>
            </a:pPr>
            <a:r>
              <a:rPr lang="de-DE" sz="1900" dirty="0" smtClean="0"/>
              <a:t>Um sicherzugehen, dass ein Datum unabhängig von den Formateinstellungen der Session immer richtig erkannt wird, sollte die Funktion </a:t>
            </a:r>
            <a:r>
              <a:rPr lang="de-DE" sz="1900" b="1" dirty="0" err="1" smtClean="0"/>
              <a:t>to_date</a:t>
            </a:r>
            <a:r>
              <a:rPr lang="de-DE" sz="1900" b="1" dirty="0" smtClean="0"/>
              <a:t> </a:t>
            </a:r>
            <a:r>
              <a:rPr lang="de-DE" sz="1900" dirty="0" smtClean="0"/>
              <a:t>verwendet werden.</a:t>
            </a:r>
          </a:p>
          <a:p>
            <a:pPr marL="0" indent="0">
              <a:lnSpc>
                <a:spcPct val="130000"/>
              </a:lnSpc>
              <a:spcBef>
                <a:spcPts val="1400"/>
              </a:spcBef>
              <a:buNone/>
            </a:pPr>
            <a:endParaRPr lang="de-DE" sz="1900" dirty="0" smtClean="0"/>
          </a:p>
          <a:p>
            <a:pPr marL="0" lvl="0" indent="0">
              <a:lnSpc>
                <a:spcPct val="130000"/>
              </a:lnSpc>
              <a:spcBef>
                <a:spcPts val="1400"/>
              </a:spcBef>
              <a:buNone/>
            </a:pPr>
            <a:endParaRPr lang="de-DE" sz="1900" dirty="0" smtClean="0"/>
          </a:p>
          <a:p>
            <a:pPr marL="0" lvl="0" indent="0">
              <a:lnSpc>
                <a:spcPct val="130000"/>
              </a:lnSpc>
              <a:spcBef>
                <a:spcPts val="1400"/>
              </a:spcBef>
              <a:buNone/>
            </a:pPr>
            <a:r>
              <a:rPr lang="de-DE" sz="1900" dirty="0" smtClean="0"/>
              <a:t>Aufbau der Funktion </a:t>
            </a:r>
            <a:r>
              <a:rPr lang="de-DE" sz="1900" dirty="0" err="1" smtClean="0"/>
              <a:t>to_date</a:t>
            </a:r>
            <a:r>
              <a:rPr lang="de-DE" sz="1900" dirty="0" smtClean="0"/>
              <a:t>(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datum', 'format')</a:t>
            </a:r>
            <a:endParaRPr lang="de-DE" sz="1900" dirty="0" smtClean="0"/>
          </a:p>
          <a:p>
            <a:pPr lvl="0">
              <a:lnSpc>
                <a:spcPct val="130000"/>
              </a:lnSpc>
              <a:spcBef>
                <a:spcPts val="1400"/>
              </a:spcBef>
            </a:pPr>
            <a:r>
              <a:rPr lang="de-DE" sz="1900" dirty="0" smtClean="0"/>
              <a:t>An erster Stelle wird das Datum angegeben</a:t>
            </a:r>
          </a:p>
          <a:p>
            <a:pPr lvl="0">
              <a:lnSpc>
                <a:spcPct val="130000"/>
              </a:lnSpc>
              <a:spcBef>
                <a:spcPts val="1400"/>
              </a:spcBef>
            </a:pPr>
            <a:r>
              <a:rPr lang="de-DE" sz="1900" dirty="0" smtClean="0">
                <a:sym typeface="Wingdings" panose="05000000000000000000" pitchFamily="2" charset="2"/>
              </a:rPr>
              <a:t>An zweiter Stelle wird das Format festgelegt, in dem das Datum vorliegt: </a:t>
            </a:r>
            <a:br>
              <a:rPr lang="de-DE" sz="1900" dirty="0" smtClean="0">
                <a:sym typeface="Wingdings" panose="05000000000000000000" pitchFamily="2" charset="2"/>
              </a:rPr>
            </a:br>
            <a:r>
              <a:rPr lang="de-DE" sz="1900" dirty="0" err="1" smtClean="0">
                <a:sym typeface="Wingdings" panose="05000000000000000000" pitchFamily="2" charset="2"/>
              </a:rPr>
              <a:t>dd.mm.yyyy</a:t>
            </a:r>
            <a:r>
              <a:rPr lang="de-DE" sz="1900" dirty="0" smtClean="0">
                <a:sym typeface="Wingdings" panose="05000000000000000000" pitchFamily="2" charset="2"/>
              </a:rPr>
              <a:t> entspricht dem Format des Datums 01.01.1980</a:t>
            </a:r>
          </a:p>
          <a:p>
            <a:pPr lvl="0">
              <a:lnSpc>
                <a:spcPct val="130000"/>
              </a:lnSpc>
              <a:spcBef>
                <a:spcPts val="1400"/>
              </a:spcBef>
            </a:pPr>
            <a:r>
              <a:rPr lang="de-DE" sz="1700" dirty="0" smtClean="0">
                <a:sym typeface="Wingdings" panose="05000000000000000000" pitchFamily="2" charset="2"/>
              </a:rPr>
              <a:t>Weitere Formatmodelle: siehe </a:t>
            </a:r>
            <a:r>
              <a:rPr lang="de-DE" sz="1700" dirty="0" smtClean="0">
                <a:sym typeface="Wingdings" panose="05000000000000000000" pitchFamily="2" charset="2"/>
                <a:hlinkClick r:id="rId3"/>
              </a:rPr>
              <a:t>Oracle-Doku</a:t>
            </a:r>
            <a:endParaRPr lang="de-DE" sz="1800" dirty="0" smtClean="0"/>
          </a:p>
          <a:p>
            <a:pPr marL="0" lvl="0" indent="0">
              <a:buNone/>
            </a:pPr>
            <a:endParaRPr lang="de-DE" b="1" dirty="0" smtClean="0"/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630304" y="2270351"/>
            <a:ext cx="8867481" cy="720250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04000" tIns="0" rtlCol="0" anchor="ctr"/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INTO person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Mustermann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to_date</a:t>
            </a:r>
            <a:r>
              <a:rPr lang="en-US" sz="1700" b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('01.01.1980</a:t>
            </a:r>
            <a:r>
              <a:rPr lang="en-US" sz="17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700" b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sz="1700" b="1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dd.mm.yyyy</a:t>
            </a:r>
            <a:r>
              <a:rPr lang="en-US" sz="17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700" b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,70.5);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5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Filtern und Anzeigen der 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1338470"/>
            <a:ext cx="10407964" cy="4706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Alle Spalten (Attribute) und Zeilen (Datensätze) einer Tabelle anzeigen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sz="1000" dirty="0" smtClean="0"/>
          </a:p>
          <a:p>
            <a:pPr lvl="0">
              <a:lnSpc>
                <a:spcPct val="130000"/>
              </a:lnSpc>
              <a:spcBef>
                <a:spcPts val="1400"/>
              </a:spcBef>
            </a:pPr>
            <a:r>
              <a:rPr lang="de-DE" sz="1800" dirty="0" smtClean="0"/>
              <a:t>Alle Attribute (* = alle ) und alle Datensätze der Tabelle Person anzeigen</a:t>
            </a:r>
          </a:p>
          <a:p>
            <a:pPr marL="0" indent="0">
              <a:buNone/>
            </a:pPr>
            <a:r>
              <a:rPr lang="de-DE" b="1" dirty="0" smtClean="0"/>
              <a:t>Ausgewählte Spalten einer Tabelle anzeigen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sz="1100" dirty="0" smtClean="0"/>
          </a:p>
          <a:p>
            <a:pPr marL="0" indent="0">
              <a:buNone/>
            </a:pPr>
            <a:endParaRPr lang="de-DE" sz="1100" dirty="0"/>
          </a:p>
          <a:p>
            <a:pPr lvl="0">
              <a:lnSpc>
                <a:spcPct val="130000"/>
              </a:lnSpc>
              <a:spcBef>
                <a:spcPts val="1400"/>
              </a:spcBef>
            </a:pPr>
            <a:r>
              <a:rPr lang="de-DE" sz="1800" dirty="0" smtClean="0"/>
              <a:t>Für alle Datensätze in der Tabelle Person Vorname und Nachname anzeigen</a:t>
            </a:r>
            <a:endParaRPr lang="de-DE" sz="1800" dirty="0"/>
          </a:p>
        </p:txBody>
      </p:sp>
      <p:sp>
        <p:nvSpPr>
          <p:cNvPr id="5" name="Rechteck 4"/>
          <p:cNvSpPr/>
          <p:nvPr/>
        </p:nvSpPr>
        <p:spPr>
          <a:xfrm>
            <a:off x="1099929" y="1990059"/>
            <a:ext cx="4937714" cy="1156904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tabellenname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i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510947" y="1990059"/>
            <a:ext cx="4523642" cy="1156904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99929" y="4213763"/>
            <a:ext cx="4937714" cy="1156904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spaltenname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spaltenname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tabellenname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i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510947" y="4213763"/>
            <a:ext cx="4523642" cy="1156904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nachname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geburtstag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44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Filtern und Anzeigen der Daten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Nur Datensätze der Tabelle anzeigen, die bestimmte Bedingungen erfüllen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b="1" dirty="0" smtClean="0"/>
              <a:t>Nur Datensätze mit bestimmten Attributwerten anzeigen</a:t>
            </a:r>
          </a:p>
        </p:txBody>
      </p:sp>
      <p:sp>
        <p:nvSpPr>
          <p:cNvPr id="4" name="Rechteck 3"/>
          <p:cNvSpPr/>
          <p:nvPr/>
        </p:nvSpPr>
        <p:spPr>
          <a:xfrm>
            <a:off x="1099929" y="1990059"/>
            <a:ext cx="4937714" cy="1156904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tabellenname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i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099929" y="3930732"/>
            <a:ext cx="4734985" cy="1156904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person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nachname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Mustermann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6037643" y="3930732"/>
            <a:ext cx="5410169" cy="21495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1400"/>
              </a:spcBef>
            </a:pPr>
            <a:r>
              <a:rPr lang="de-DE" sz="1900" dirty="0" smtClean="0"/>
              <a:t>Alle Datensätze, bei denen Nachname Mustermann ist </a:t>
            </a:r>
            <a:br>
              <a:rPr lang="de-DE" sz="1900" dirty="0" smtClean="0"/>
            </a:br>
            <a:r>
              <a:rPr lang="de-DE" sz="1900" dirty="0" smtClean="0"/>
              <a:t>(Achtung: </a:t>
            </a:r>
            <a:r>
              <a:rPr lang="de-DE" sz="1900" dirty="0" err="1" smtClean="0"/>
              <a:t>case</a:t>
            </a:r>
            <a:r>
              <a:rPr lang="de-DE" sz="1900" dirty="0" smtClean="0"/>
              <a:t>-sensitive)</a:t>
            </a:r>
          </a:p>
          <a:p>
            <a:pPr>
              <a:lnSpc>
                <a:spcPct val="130000"/>
              </a:lnSpc>
              <a:spcBef>
                <a:spcPts val="1400"/>
              </a:spcBef>
            </a:pPr>
            <a:r>
              <a:rPr lang="de-DE" sz="1900" dirty="0" smtClean="0">
                <a:sym typeface="Wingdings" panose="05000000000000000000" pitchFamily="2" charset="2"/>
              </a:rPr>
              <a:t>Alle Datensätze, bei denen Gewicht = 70.5 ist</a:t>
            </a:r>
            <a:endParaRPr lang="de-DE" b="1" dirty="0" smtClean="0"/>
          </a:p>
          <a:p>
            <a:pPr marL="0" indent="0">
              <a:buFont typeface="Wingdings 3" charset="2"/>
              <a:buNone/>
            </a:pPr>
            <a:endParaRPr lang="de-DE" b="1" dirty="0" smtClean="0"/>
          </a:p>
          <a:p>
            <a:pPr marL="0" indent="0">
              <a:buFont typeface="Wingdings 3" charset="2"/>
              <a:buNone/>
            </a:pPr>
            <a:endParaRPr lang="de-DE" b="1" dirty="0" smtClean="0"/>
          </a:p>
          <a:p>
            <a:pPr marL="0" indent="0">
              <a:buFont typeface="Wingdings 3" charset="2"/>
              <a:buNone/>
            </a:pPr>
            <a:endParaRPr lang="de-DE" b="1" dirty="0" smtClean="0"/>
          </a:p>
          <a:p>
            <a:pPr marL="0" indent="0">
              <a:buFont typeface="Wingdings 3" charset="2"/>
              <a:buNone/>
            </a:pP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99929" y="5166111"/>
            <a:ext cx="4734985" cy="1156904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person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gewicht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70.5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6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Filtern und Anzeigen der Daten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9315" y="1235033"/>
            <a:ext cx="10917576" cy="44743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2000" b="1" dirty="0" smtClean="0"/>
              <a:t>Datensätze anzeigen, bei denen Attributwert größer/kleiner/ungleich einem Wert ist 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 smtClean="0"/>
              <a:t>	Weiter </a:t>
            </a:r>
            <a:r>
              <a:rPr lang="de-DE" sz="2000" b="1" dirty="0"/>
              <a:t>Vergleiche: 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smtClean="0"/>
              <a:t>		größer (gleich)/kleiner (gleich): </a:t>
            </a:r>
            <a:r>
              <a:rPr lang="de-DE" sz="2000" dirty="0"/>
              <a:t>&lt;, &gt;, &lt;=, &gt;=</a:t>
            </a:r>
            <a:br>
              <a:rPr lang="de-DE" sz="2000" dirty="0"/>
            </a:br>
            <a:r>
              <a:rPr lang="de-DE" sz="2000" dirty="0" smtClean="0"/>
              <a:t>		ungleich</a:t>
            </a:r>
            <a:r>
              <a:rPr lang="de-DE" sz="2000" dirty="0"/>
              <a:t>:   </a:t>
            </a:r>
            <a:r>
              <a:rPr lang="de-DE" sz="2000" dirty="0" smtClean="0"/>
              <a:t>!=</a:t>
            </a:r>
          </a:p>
          <a:p>
            <a:pPr marL="0" indent="0">
              <a:buNone/>
            </a:pPr>
            <a:endParaRPr lang="de-DE" sz="500" b="1" dirty="0"/>
          </a:p>
          <a:p>
            <a:pPr marL="0" indent="0">
              <a:buNone/>
            </a:pPr>
            <a:r>
              <a:rPr lang="de-DE" sz="2000" b="1" dirty="0" smtClean="0"/>
              <a:t>Datensätze anzeigen, bei denen Attributwert in Liste von Werten ist</a:t>
            </a:r>
            <a:endParaRPr lang="de-DE" sz="2000" b="1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Rechteck 3"/>
          <p:cNvSpPr/>
          <p:nvPr/>
        </p:nvSpPr>
        <p:spPr>
          <a:xfrm>
            <a:off x="1099929" y="1840678"/>
            <a:ext cx="4937714" cy="1156904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gewicht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60;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6495803" y="4595751"/>
            <a:ext cx="4952009" cy="172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1400"/>
              </a:spcBef>
              <a:buNone/>
            </a:pPr>
            <a:endParaRPr lang="de-DE" sz="1000" dirty="0" smtClean="0"/>
          </a:p>
          <a:p>
            <a:pPr>
              <a:lnSpc>
                <a:spcPct val="130000"/>
              </a:lnSpc>
              <a:spcBef>
                <a:spcPts val="1400"/>
              </a:spcBef>
            </a:pPr>
            <a:r>
              <a:rPr lang="de-DE" sz="1900" dirty="0" smtClean="0">
                <a:sym typeface="Wingdings" panose="05000000000000000000" pitchFamily="2" charset="2"/>
              </a:rPr>
              <a:t>Alle Datensätze, bei denen Gewicht 70.5, 80.5 oder 90.5 ist</a:t>
            </a:r>
            <a:endParaRPr lang="de-DE" b="1" dirty="0" smtClean="0"/>
          </a:p>
          <a:p>
            <a:pPr marL="0" indent="0">
              <a:buFont typeface="Wingdings 3" charset="2"/>
              <a:buNone/>
            </a:pPr>
            <a:endParaRPr lang="de-DE" b="1" dirty="0" smtClean="0"/>
          </a:p>
          <a:p>
            <a:pPr marL="0" indent="0">
              <a:buFont typeface="Wingdings 3" charset="2"/>
              <a:buNone/>
            </a:pPr>
            <a:endParaRPr lang="de-DE" b="1" dirty="0" smtClean="0"/>
          </a:p>
          <a:p>
            <a:pPr marL="0" indent="0">
              <a:buFont typeface="Wingdings 3" charset="2"/>
              <a:buNone/>
            </a:pPr>
            <a:endParaRPr lang="de-DE" b="1" dirty="0" smtClean="0"/>
          </a:p>
          <a:p>
            <a:pPr marL="0" indent="0">
              <a:buFont typeface="Wingdings 3" charset="2"/>
              <a:buNone/>
            </a:pP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99929" y="4856602"/>
            <a:ext cx="5307403" cy="1156904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person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gewicht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IN(70.5, 80.5,90.5);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6266722" y="2000057"/>
            <a:ext cx="5410169" cy="997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1400"/>
              </a:spcBef>
            </a:pPr>
            <a:r>
              <a:rPr lang="de-DE" sz="1900" dirty="0" smtClean="0"/>
              <a:t>Alle Datensätze, bei denen das Gewicht größer 60 ist</a:t>
            </a:r>
          </a:p>
        </p:txBody>
      </p:sp>
    </p:spTree>
    <p:extLst>
      <p:ext uri="{BB962C8B-B14F-4D97-AF65-F5344CB8AC3E}">
        <p14:creationId xmlns:p14="http://schemas.microsoft.com/office/powerpoint/2010/main" val="73791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Filtern und Anzeigen der Daten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08732" y="1022961"/>
            <a:ext cx="10407964" cy="215962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700"/>
              </a:spcBef>
              <a:buNone/>
            </a:pPr>
            <a:r>
              <a:rPr lang="de-DE" b="1" dirty="0" smtClean="0"/>
              <a:t>LIKE und Wildcards</a:t>
            </a:r>
          </a:p>
          <a:p>
            <a:pPr marL="0" indent="0">
              <a:lnSpc>
                <a:spcPct val="110000"/>
              </a:lnSpc>
              <a:spcBef>
                <a:spcPts val="700"/>
              </a:spcBef>
              <a:buNone/>
            </a:pPr>
            <a:r>
              <a:rPr lang="de-DE" sz="1800" dirty="0" smtClean="0"/>
              <a:t>Ein Wert kann mit dem LIKE-Operator auch auf ein </a:t>
            </a:r>
            <a:r>
              <a:rPr lang="de-DE" sz="1800" b="1" dirty="0" smtClean="0"/>
              <a:t>bestimmtes Muster </a:t>
            </a:r>
            <a:r>
              <a:rPr lang="de-DE" sz="1800" dirty="0" smtClean="0"/>
              <a:t>überprüft werden.	 </a:t>
            </a:r>
          </a:p>
          <a:p>
            <a:pPr marL="0" indent="0">
              <a:lnSpc>
                <a:spcPct val="110000"/>
              </a:lnSpc>
              <a:spcBef>
                <a:spcPts val="700"/>
              </a:spcBef>
              <a:buNone/>
            </a:pPr>
            <a:r>
              <a:rPr lang="de-DE" sz="1800" dirty="0" smtClean="0"/>
              <a:t>Dazu werden Wildcards (Platzhalter) verwendet</a:t>
            </a:r>
          </a:p>
          <a:p>
            <a:pPr marL="0" indent="0">
              <a:lnSpc>
                <a:spcPct val="110000"/>
              </a:lnSpc>
              <a:spcBef>
                <a:spcPts val="700"/>
              </a:spcBef>
              <a:buNone/>
            </a:pPr>
            <a:r>
              <a:rPr lang="de-DE" sz="1800" dirty="0"/>
              <a:t>	</a:t>
            </a:r>
            <a:r>
              <a:rPr lang="de-DE" sz="1800" dirty="0" smtClean="0"/>
              <a:t>%: kein bis beliebig viele  Zeichen</a:t>
            </a:r>
          </a:p>
          <a:p>
            <a:pPr marL="0" indent="0">
              <a:lnSpc>
                <a:spcPct val="110000"/>
              </a:lnSpc>
              <a:spcBef>
                <a:spcPts val="700"/>
              </a:spcBef>
              <a:buNone/>
            </a:pPr>
            <a:r>
              <a:rPr lang="de-DE" sz="1800" dirty="0" smtClean="0"/>
              <a:t>	_: genau ein Zeichen</a:t>
            </a:r>
            <a:endParaRPr lang="de-DE" sz="1800" dirty="0"/>
          </a:p>
        </p:txBody>
      </p:sp>
      <p:sp>
        <p:nvSpPr>
          <p:cNvPr id="4" name="Rechteck 3"/>
          <p:cNvSpPr/>
          <p:nvPr/>
        </p:nvSpPr>
        <p:spPr>
          <a:xfrm>
            <a:off x="885844" y="3100207"/>
            <a:ext cx="5126870" cy="1156904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nachname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'M%';</a:t>
            </a:r>
          </a:p>
        </p:txBody>
      </p:sp>
      <p:sp>
        <p:nvSpPr>
          <p:cNvPr id="6" name="Rechteck 5"/>
          <p:cNvSpPr/>
          <p:nvPr/>
        </p:nvSpPr>
        <p:spPr>
          <a:xfrm>
            <a:off x="885844" y="4458998"/>
            <a:ext cx="5126871" cy="1156904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nachname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'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M_stermann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6089826" y="2954264"/>
            <a:ext cx="5766427" cy="14487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1400"/>
              </a:spcBef>
            </a:pPr>
            <a:r>
              <a:rPr lang="de-DE" sz="1900" dirty="0" smtClean="0"/>
              <a:t>Alle Datensätze, bei denen der Nachname mit großem M anfängt: </a:t>
            </a:r>
            <a:br>
              <a:rPr lang="de-DE" sz="1900" dirty="0" smtClean="0"/>
            </a:br>
            <a:r>
              <a:rPr lang="de-DE" sz="1900" dirty="0" err="1" smtClean="0"/>
              <a:t>z.B</a:t>
            </a:r>
            <a:r>
              <a:rPr lang="de-DE" sz="1900" dirty="0" smtClean="0"/>
              <a:t>: Meyer, Mueller ….</a:t>
            </a:r>
            <a:br>
              <a:rPr lang="de-DE" sz="1900" dirty="0" smtClean="0"/>
            </a:br>
            <a:r>
              <a:rPr lang="de-DE" sz="1900" i="1" dirty="0" smtClean="0"/>
              <a:t>Nicht: </a:t>
            </a:r>
            <a:r>
              <a:rPr lang="de-DE" sz="1900" i="1" dirty="0" err="1" smtClean="0"/>
              <a:t>meyer</a:t>
            </a:r>
            <a:r>
              <a:rPr lang="de-DE" sz="1900" i="1" dirty="0" smtClean="0"/>
              <a:t>, Schmitt</a:t>
            </a: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6089826" y="4403054"/>
            <a:ext cx="5709266" cy="17911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1400"/>
              </a:spcBef>
            </a:pPr>
            <a:r>
              <a:rPr lang="de-DE" sz="1900" dirty="0" smtClean="0"/>
              <a:t>Alle Datensätze, bei denen Nachname mit großem </a:t>
            </a:r>
            <a:r>
              <a:rPr lang="de-DE" sz="1900" i="1" dirty="0" smtClean="0"/>
              <a:t>M </a:t>
            </a:r>
            <a:r>
              <a:rPr lang="de-DE" sz="1900" dirty="0" smtClean="0"/>
              <a:t>anfängt, dann ein Zeichen und dann </a:t>
            </a:r>
            <a:r>
              <a:rPr lang="de-DE" sz="1900" i="1" dirty="0" err="1" smtClean="0"/>
              <a:t>stermann</a:t>
            </a:r>
            <a:r>
              <a:rPr lang="de-DE" sz="1900" i="1" dirty="0" smtClean="0"/>
              <a:t> </a:t>
            </a:r>
            <a:r>
              <a:rPr lang="de-DE" sz="1900" dirty="0" smtClean="0"/>
              <a:t>folgt: </a:t>
            </a:r>
            <a:br>
              <a:rPr lang="de-DE" sz="1900" dirty="0" smtClean="0"/>
            </a:br>
            <a:r>
              <a:rPr lang="de-DE" sz="1900" dirty="0" err="1" smtClean="0"/>
              <a:t>z.B</a:t>
            </a:r>
            <a:r>
              <a:rPr lang="de-DE" sz="1900" dirty="0" smtClean="0"/>
              <a:t>: Mastermann, Mistermann….</a:t>
            </a:r>
            <a:br>
              <a:rPr lang="de-DE" sz="1900" dirty="0" smtClean="0"/>
            </a:br>
            <a:r>
              <a:rPr lang="de-DE" sz="1900" i="1" dirty="0" smtClean="0"/>
              <a:t>Nicht: Meistermann, mastermann</a:t>
            </a:r>
          </a:p>
        </p:txBody>
      </p:sp>
    </p:spTree>
    <p:extLst>
      <p:ext uri="{BB962C8B-B14F-4D97-AF65-F5344CB8AC3E}">
        <p14:creationId xmlns:p14="http://schemas.microsoft.com/office/powerpoint/2010/main" val="322961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Filtern und Anzeigen der Daten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1159564"/>
            <a:ext cx="10407964" cy="4751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Verknüpfung von Bedingungen</a:t>
            </a:r>
          </a:p>
          <a:p>
            <a:pPr marL="0" indent="0">
              <a:buNone/>
            </a:pPr>
            <a:r>
              <a:rPr lang="de-DE" dirty="0" smtClean="0"/>
              <a:t>Über die Operatoren AND und OR können Bedingungen miteinander verknüpft werden</a:t>
            </a:r>
          </a:p>
        </p:txBody>
      </p:sp>
      <p:sp>
        <p:nvSpPr>
          <p:cNvPr id="6" name="Rechteck 5"/>
          <p:cNvSpPr/>
          <p:nvPr/>
        </p:nvSpPr>
        <p:spPr>
          <a:xfrm>
            <a:off x="1099930" y="2666923"/>
            <a:ext cx="5126870" cy="1448790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i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nachname</a:t>
            </a:r>
            <a:r>
              <a:rPr lang="en-US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LIKE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M%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gewicht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60</a:t>
            </a:r>
            <a:r>
              <a:rPr lang="en-US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6303912" y="2703338"/>
            <a:ext cx="5440784" cy="1448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1400"/>
              </a:spcBef>
            </a:pPr>
            <a:r>
              <a:rPr lang="de-DE" sz="1900" dirty="0" smtClean="0"/>
              <a:t>Alle Datensätze, bei denen der Nachname mit großem M anfängt und das Gewicht ungleich 60 ist</a:t>
            </a:r>
            <a:endParaRPr lang="de-DE" sz="1900" i="1" dirty="0" smtClean="0"/>
          </a:p>
        </p:txBody>
      </p:sp>
      <p:sp>
        <p:nvSpPr>
          <p:cNvPr id="8" name="Rechteck 7"/>
          <p:cNvSpPr/>
          <p:nvPr/>
        </p:nvSpPr>
        <p:spPr>
          <a:xfrm>
            <a:off x="1099930" y="4331033"/>
            <a:ext cx="5126870" cy="1364869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i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ewicht</a:t>
            </a:r>
            <a:r>
              <a:rPr lang="en-US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90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gewicht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50</a:t>
            </a:r>
            <a:r>
              <a:rPr lang="en-US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6303912" y="4488873"/>
            <a:ext cx="5440784" cy="142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1400"/>
              </a:spcBef>
            </a:pPr>
            <a:r>
              <a:rPr lang="de-DE" sz="1900" dirty="0" smtClean="0"/>
              <a:t>Alle Datensätze, bei denen der Gewicht größer 90 oder kleiner 60 ist.</a:t>
            </a:r>
            <a:endParaRPr lang="de-DE" sz="1900" i="1" dirty="0" smtClean="0"/>
          </a:p>
        </p:txBody>
      </p:sp>
    </p:spTree>
    <p:extLst>
      <p:ext uri="{BB962C8B-B14F-4D97-AF65-F5344CB8AC3E}">
        <p14:creationId xmlns:p14="http://schemas.microsoft.com/office/powerpoint/2010/main" val="146278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Filtern und Anzeigen der Daten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980659"/>
            <a:ext cx="10407964" cy="4770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900" b="1" dirty="0" smtClean="0"/>
              <a:t>Negation von Bedingungen</a:t>
            </a:r>
          </a:p>
          <a:p>
            <a:pPr marL="0" indent="0">
              <a:buNone/>
            </a:pPr>
            <a:r>
              <a:rPr lang="de-DE" sz="1900" dirty="0" smtClean="0"/>
              <a:t>Der Operatoren NOT führt dazu, dass alle Datensätze angezeigt werden, bei denen die Bedingung nicht zutrifft.</a:t>
            </a:r>
          </a:p>
          <a:p>
            <a:pPr marL="0" indent="0">
              <a:buNone/>
            </a:pPr>
            <a:endParaRPr lang="de-DE" sz="1900" dirty="0"/>
          </a:p>
          <a:p>
            <a:pPr marL="0" indent="0">
              <a:buNone/>
            </a:pPr>
            <a:endParaRPr lang="de-DE" sz="1900" dirty="0"/>
          </a:p>
          <a:p>
            <a:pPr marL="0" indent="0">
              <a:buNone/>
            </a:pPr>
            <a:endParaRPr lang="de-DE" sz="500" dirty="0" smtClean="0"/>
          </a:p>
          <a:p>
            <a:pPr marL="0" indent="0">
              <a:buNone/>
            </a:pPr>
            <a:r>
              <a:rPr lang="de-DE" sz="1900" b="1" dirty="0" smtClean="0"/>
              <a:t>Filtern von NULL-Werten</a:t>
            </a: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6763794" y="2287793"/>
            <a:ext cx="5402506" cy="1448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1400"/>
              </a:spcBef>
            </a:pPr>
            <a:r>
              <a:rPr lang="de-DE" sz="1900" dirty="0" smtClean="0"/>
              <a:t>Alle Datensätze, bei denen Gewicht </a:t>
            </a:r>
            <a:r>
              <a:rPr lang="de-DE" sz="1900" b="1" dirty="0" smtClean="0"/>
              <a:t>NICHT </a:t>
            </a:r>
            <a:r>
              <a:rPr lang="de-DE" sz="1900" dirty="0" smtClean="0"/>
              <a:t>70.5, 80.5 oder 90.5 ist</a:t>
            </a:r>
            <a:endParaRPr lang="de-DE" sz="1900" i="1" dirty="0" smtClean="0"/>
          </a:p>
        </p:txBody>
      </p:sp>
      <p:sp>
        <p:nvSpPr>
          <p:cNvPr id="10" name="Rechteck 9"/>
          <p:cNvSpPr/>
          <p:nvPr/>
        </p:nvSpPr>
        <p:spPr>
          <a:xfrm>
            <a:off x="1190496" y="2243376"/>
            <a:ext cx="5573298" cy="1040598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person</a:t>
            </a:r>
          </a:p>
          <a:p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gewicht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 IN(70.5, 80.5,90.5);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6763794" y="3898779"/>
            <a:ext cx="5054580" cy="1448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1400"/>
              </a:spcBef>
            </a:pPr>
            <a:r>
              <a:rPr lang="de-DE" sz="1900" dirty="0" smtClean="0"/>
              <a:t>Alle Datensätze, bei denen der Geburtstag NULL ist </a:t>
            </a:r>
            <a:br>
              <a:rPr lang="de-DE" sz="1900" dirty="0" smtClean="0"/>
            </a:br>
            <a:r>
              <a:rPr lang="de-DE" sz="1900" dirty="0" smtClean="0"/>
              <a:t>(hier ist auch IS NOT NULL möglich)</a:t>
            </a:r>
            <a:endParaRPr lang="de-DE" sz="1900" i="1" dirty="0" smtClean="0"/>
          </a:p>
        </p:txBody>
      </p:sp>
      <p:sp>
        <p:nvSpPr>
          <p:cNvPr id="8" name="Rechteck 7"/>
          <p:cNvSpPr/>
          <p:nvPr/>
        </p:nvSpPr>
        <p:spPr>
          <a:xfrm>
            <a:off x="1190496" y="3900253"/>
            <a:ext cx="5573298" cy="1156904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person</a:t>
            </a:r>
          </a:p>
          <a:p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geburtstag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NULL;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1190497" y="5334346"/>
            <a:ext cx="9438174" cy="1448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1400"/>
              </a:spcBef>
              <a:buNone/>
            </a:pPr>
            <a:r>
              <a:rPr lang="de-DE" sz="1900" i="1" dirty="0" smtClean="0"/>
              <a:t>Achtung, da NULL für einen nicht definierten Wert steht, liefern Vergleiche mit NULL niemals TRUE zurück. </a:t>
            </a:r>
            <a:br>
              <a:rPr lang="de-DE" sz="1900" i="1" dirty="0" smtClean="0"/>
            </a:br>
            <a:r>
              <a:rPr lang="de-DE" sz="1900" i="1" dirty="0" smtClean="0"/>
              <a:t>SELECT …. WHERE </a:t>
            </a:r>
            <a:r>
              <a:rPr lang="de-DE" sz="1900" i="1" dirty="0" err="1" smtClean="0"/>
              <a:t>geburtstag</a:t>
            </a:r>
            <a:r>
              <a:rPr lang="de-DE" sz="1900" i="1" dirty="0" smtClean="0"/>
              <a:t> = NULL  </a:t>
            </a:r>
            <a:r>
              <a:rPr lang="de-DE" sz="1900" i="1" dirty="0" smtClean="0">
                <a:sym typeface="Wingdings" panose="05000000000000000000" pitchFamily="2" charset="2"/>
              </a:rPr>
              <a:t> kein Ergebnis</a:t>
            </a:r>
            <a:endParaRPr lang="de-DE" sz="1900" i="1" dirty="0" smtClean="0"/>
          </a:p>
        </p:txBody>
      </p:sp>
    </p:spTree>
    <p:extLst>
      <p:ext uri="{BB962C8B-B14F-4D97-AF65-F5344CB8AC3E}">
        <p14:creationId xmlns:p14="http://schemas.microsoft.com/office/powerpoint/2010/main" val="147177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6" grpId="0"/>
      <p:bldP spid="8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Filtern und Anzeigen der Daten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1338470"/>
            <a:ext cx="10407964" cy="1055734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Um Duplikate (mehrfach vorkommende Werte) zu unterdrücken, kann der </a:t>
            </a:r>
            <a:r>
              <a:rPr lang="de-DE" b="1" dirty="0" smtClean="0"/>
              <a:t>DISTINCT-Befehl </a:t>
            </a:r>
            <a:r>
              <a:rPr lang="de-DE" dirty="0" smtClean="0"/>
              <a:t>verwendet werden	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098795" y="2394204"/>
            <a:ext cx="3781719" cy="1040598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person;</a:t>
            </a: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5279010" y="2394204"/>
            <a:ext cx="5835192" cy="1288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900" dirty="0" smtClean="0"/>
              <a:t>Unterdrückt Wiederholung identischer Datensätze</a:t>
            </a:r>
            <a:endParaRPr lang="de-DE" sz="1900" dirty="0"/>
          </a:p>
        </p:txBody>
      </p:sp>
      <p:sp>
        <p:nvSpPr>
          <p:cNvPr id="6" name="Rechteck 5"/>
          <p:cNvSpPr/>
          <p:nvPr/>
        </p:nvSpPr>
        <p:spPr>
          <a:xfrm>
            <a:off x="1098796" y="4054892"/>
            <a:ext cx="3781719" cy="1040598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nachname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geburtstag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person;</a:t>
            </a: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279011" y="4054892"/>
            <a:ext cx="6372520" cy="1288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900" dirty="0" smtClean="0"/>
              <a:t>Jede vorhandene Kombinat aus Nachname und Geburtstag wird nur einmal angezeigt</a:t>
            </a:r>
            <a:endParaRPr lang="de-DE" sz="1900" dirty="0"/>
          </a:p>
        </p:txBody>
      </p:sp>
    </p:spTree>
    <p:extLst>
      <p:ext uri="{BB962C8B-B14F-4D97-AF65-F5344CB8AC3E}">
        <p14:creationId xmlns:p14="http://schemas.microsoft.com/office/powerpoint/2010/main" val="192512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Ändern von Datensätzen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92986" y="943223"/>
            <a:ext cx="10930408" cy="5165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Ändern der Attributwerte eines/mehrerer Datensätze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err="1" smtClean="0"/>
              <a:t>Ändern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eines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Attributwertes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für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alle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Datensätze</a:t>
            </a:r>
            <a:endParaRPr lang="en-US" sz="1600" b="1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600" b="1" dirty="0" err="1" smtClean="0"/>
              <a:t>Ändern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eines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Attributwertes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für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gezielte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Datensätze</a:t>
            </a:r>
            <a:endParaRPr lang="en-US" sz="1600" b="1" dirty="0" smtClean="0"/>
          </a:p>
          <a:p>
            <a:pPr marL="0" indent="0">
              <a:buNone/>
            </a:pPr>
            <a:endParaRPr lang="en-US" sz="100" b="1" dirty="0"/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234859" y="1406256"/>
            <a:ext cx="9587112" cy="1161899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04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tabellenname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spaltenname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wert,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spaltenname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wert, ….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bedingung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8" name="Rechteck 7"/>
          <p:cNvSpPr/>
          <p:nvPr/>
        </p:nvSpPr>
        <p:spPr>
          <a:xfrm>
            <a:off x="922487" y="4775985"/>
            <a:ext cx="4023756" cy="995645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04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gewicht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60.5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gewicht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70.5;</a:t>
            </a: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5075743" y="3102727"/>
            <a:ext cx="5746228" cy="997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1400"/>
              </a:spcBef>
            </a:pPr>
            <a:r>
              <a:rPr lang="de-DE" sz="1900" dirty="0" smtClean="0"/>
              <a:t>Bei ALLEN Datensätzen in der Tabelle Person wird das Gewicht auf 60.5 und der Nachname auf Meier gesetzt</a:t>
            </a:r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5075743" y="4775985"/>
            <a:ext cx="6472092" cy="164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1400"/>
              </a:spcBef>
            </a:pPr>
            <a:r>
              <a:rPr lang="de-DE" sz="1900" dirty="0" smtClean="0"/>
              <a:t>Bei Datensätzen</a:t>
            </a:r>
            <a:r>
              <a:rPr lang="de-DE" sz="1900" dirty="0"/>
              <a:t> </a:t>
            </a:r>
            <a:r>
              <a:rPr lang="de-DE" sz="1900" dirty="0" smtClean="0"/>
              <a:t>mit Gewicht von 60.5 wird es auf </a:t>
            </a:r>
            <a:r>
              <a:rPr lang="de-DE" sz="1900" dirty="0"/>
              <a:t>7</a:t>
            </a:r>
            <a:r>
              <a:rPr lang="de-DE" sz="1900" dirty="0" smtClean="0"/>
              <a:t>0.5 gesetzt. </a:t>
            </a:r>
            <a:br>
              <a:rPr lang="de-DE" sz="1900" dirty="0" smtClean="0"/>
            </a:br>
            <a:endParaRPr lang="de-DE" sz="1900" dirty="0" smtClean="0"/>
          </a:p>
        </p:txBody>
      </p:sp>
      <p:sp>
        <p:nvSpPr>
          <p:cNvPr id="12" name="Rechteck 11"/>
          <p:cNvSpPr/>
          <p:nvPr/>
        </p:nvSpPr>
        <p:spPr>
          <a:xfrm>
            <a:off x="922487" y="3104607"/>
            <a:ext cx="4023756" cy="995645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04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gewicht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60.5,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nachname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‘Meier’;</a:t>
            </a:r>
          </a:p>
        </p:txBody>
      </p:sp>
    </p:spTree>
    <p:extLst>
      <p:ext uri="{BB962C8B-B14F-4D97-AF65-F5344CB8AC3E}">
        <p14:creationId xmlns:p14="http://schemas.microsoft.com/office/powerpoint/2010/main" val="50478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Ändern von Datensätzen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02413" y="1033154"/>
            <a:ext cx="10930408" cy="5165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/>
              <a:t>Neuen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Attributwert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aus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altem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berechnen</a:t>
            </a:r>
            <a:endParaRPr lang="en-US" sz="2000" b="1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de-DE" sz="2000" b="1" dirty="0" smtClean="0"/>
          </a:p>
          <a:p>
            <a:pPr marL="0" indent="0">
              <a:buNone/>
            </a:pPr>
            <a:endParaRPr lang="de-DE" sz="2000" b="1" dirty="0" smtClean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9" name="Rechteck 8"/>
          <p:cNvSpPr/>
          <p:nvPr/>
        </p:nvSpPr>
        <p:spPr>
          <a:xfrm>
            <a:off x="1241332" y="1761896"/>
            <a:ext cx="4835812" cy="995645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04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gewicht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gewicht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1.05;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873686" y="3059283"/>
            <a:ext cx="9374322" cy="13529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1400"/>
              </a:spcBef>
            </a:pPr>
            <a:r>
              <a:rPr lang="de-DE" sz="1900" dirty="0" smtClean="0"/>
              <a:t>Das Gewicht wird in allen Datensätzen um 5% erhöht</a:t>
            </a:r>
          </a:p>
          <a:p>
            <a:pPr>
              <a:lnSpc>
                <a:spcPct val="130000"/>
              </a:lnSpc>
              <a:spcBef>
                <a:spcPts val="1400"/>
              </a:spcBef>
            </a:pPr>
            <a:r>
              <a:rPr lang="de-DE" sz="1900" dirty="0" smtClean="0"/>
              <a:t>Hier können auch andere arithmetische Operatoren ( + - / )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43296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31570" y="257587"/>
            <a:ext cx="8057146" cy="742122"/>
          </a:xfrm>
        </p:spPr>
        <p:txBody>
          <a:bodyPr/>
          <a:lstStyle/>
          <a:p>
            <a:r>
              <a:rPr lang="de-DE" sz="5000" dirty="0" smtClean="0"/>
              <a:t>AGENDA</a:t>
            </a:r>
            <a:endParaRPr lang="de-DE" sz="5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31570" y="1461155"/>
            <a:ext cx="10730654" cy="5248256"/>
          </a:xfrm>
        </p:spPr>
        <p:txBody>
          <a:bodyPr>
            <a:normAutofit/>
          </a:bodyPr>
          <a:lstStyle/>
          <a:p>
            <a:pPr marL="549275" indent="-457200">
              <a:lnSpc>
                <a:spcPct val="150000"/>
              </a:lnSpc>
              <a:buAutoNum type="arabicPlain"/>
            </a:pPr>
            <a:r>
              <a:rPr lang="de-DE" sz="2000" b="1" dirty="0" smtClean="0"/>
              <a:t>Structured Query Language (SQL)</a:t>
            </a:r>
            <a:br>
              <a:rPr lang="de-DE" sz="2000" b="1" dirty="0" smtClean="0"/>
            </a:br>
            <a:endParaRPr lang="de-DE" sz="1000" b="1" dirty="0" smtClean="0"/>
          </a:p>
          <a:p>
            <a:pPr marL="549275" indent="-457200">
              <a:lnSpc>
                <a:spcPct val="150000"/>
              </a:lnSpc>
              <a:buAutoNum type="arabicPlain"/>
            </a:pPr>
            <a:r>
              <a:rPr lang="de-DE" sz="2000" b="1" dirty="0" smtClean="0"/>
              <a:t>DDL und DML Grundlagen</a:t>
            </a:r>
            <a:r>
              <a:rPr lang="de-DE" sz="800" b="1" dirty="0" smtClean="0"/>
              <a:t/>
            </a:r>
            <a:br>
              <a:rPr lang="de-DE" sz="800" b="1" dirty="0" smtClean="0"/>
            </a:br>
            <a:r>
              <a:rPr lang="de-DE" sz="800" b="1" dirty="0" smtClean="0"/>
              <a:t>  </a:t>
            </a:r>
            <a:r>
              <a:rPr lang="de-DE" sz="2000" b="1" dirty="0" smtClean="0"/>
              <a:t>	</a:t>
            </a:r>
            <a:r>
              <a:rPr lang="de-DE" sz="1800" dirty="0" smtClean="0"/>
              <a:t>2.1  </a:t>
            </a:r>
            <a:r>
              <a:rPr lang="de-DE" sz="1800" dirty="0"/>
              <a:t>Tabellen anlegen, ändern, </a:t>
            </a:r>
            <a:r>
              <a:rPr lang="de-DE" sz="1800" dirty="0" smtClean="0"/>
              <a:t>löschen</a:t>
            </a:r>
            <a:br>
              <a:rPr lang="de-DE" sz="1800" dirty="0" smtClean="0"/>
            </a:br>
            <a:r>
              <a:rPr lang="de-DE" sz="1800" dirty="0" smtClean="0"/>
              <a:t>	2.2  </a:t>
            </a:r>
            <a:r>
              <a:rPr lang="de-DE" sz="1800" dirty="0"/>
              <a:t>Daten anzeigen, </a:t>
            </a:r>
            <a:r>
              <a:rPr lang="de-DE" sz="1800" dirty="0" smtClean="0"/>
              <a:t>einfügen, ändern und löschen</a:t>
            </a:r>
          </a:p>
        </p:txBody>
      </p:sp>
    </p:spTree>
    <p:extLst>
      <p:ext uri="{BB962C8B-B14F-4D97-AF65-F5344CB8AC3E}">
        <p14:creationId xmlns:p14="http://schemas.microsoft.com/office/powerpoint/2010/main" val="142890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Löschen von Datensätzen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02413" y="1033154"/>
            <a:ext cx="10930408" cy="5165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Löschen eines/mehrerer Datensätze aus einer Tabelle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1600" b="1" dirty="0" err="1" smtClean="0"/>
              <a:t>Löschen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aller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Datensätze</a:t>
            </a: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err="1" smtClean="0"/>
              <a:t>Löschen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ausgewählter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Datensätze</a:t>
            </a:r>
            <a:endParaRPr lang="en-US" sz="1600" b="1" dirty="0" smtClean="0"/>
          </a:p>
          <a:p>
            <a:pPr marL="0" indent="0">
              <a:buNone/>
            </a:pPr>
            <a:endParaRPr lang="en-US" sz="100" b="1" dirty="0"/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55360" y="1581628"/>
            <a:ext cx="9587112" cy="1161899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04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tabellenname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bedingung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Rechteck 6"/>
          <p:cNvSpPr/>
          <p:nvPr/>
        </p:nvSpPr>
        <p:spPr>
          <a:xfrm>
            <a:off x="1177717" y="3350724"/>
            <a:ext cx="4023756" cy="995645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04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FROM person;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177717" y="5009050"/>
            <a:ext cx="4023756" cy="995645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04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FROM person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nachname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IN ('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Meyer</a:t>
            </a:r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'Schuster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5452815" y="3350724"/>
            <a:ext cx="5746228" cy="997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1400"/>
              </a:spcBef>
            </a:pPr>
            <a:r>
              <a:rPr lang="de-DE" sz="1900" dirty="0" smtClean="0"/>
              <a:t>Löscht alle Datensätze aus der Tabelle Person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5452815" y="4960304"/>
            <a:ext cx="5746228" cy="997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1400"/>
              </a:spcBef>
            </a:pPr>
            <a:r>
              <a:rPr lang="de-DE" sz="1900" dirty="0" smtClean="0"/>
              <a:t>Löscht alle Datensätze aus der Tabelle Person, deren Nachname nicht Meyer oder Schuster ist</a:t>
            </a:r>
          </a:p>
        </p:txBody>
      </p:sp>
    </p:spTree>
    <p:extLst>
      <p:ext uri="{BB962C8B-B14F-4D97-AF65-F5344CB8AC3E}">
        <p14:creationId xmlns:p14="http://schemas.microsoft.com/office/powerpoint/2010/main" val="243183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 – Beispielschema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0119" y="1591294"/>
            <a:ext cx="10797775" cy="43199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smtClean="0"/>
              <a:t>Für die nächsten Übungsaufgaben werden die Tabellen </a:t>
            </a:r>
            <a:r>
              <a:rPr lang="de-DE" dirty="0" err="1" smtClean="0"/>
              <a:t>emp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dirty="0" err="1" smtClean="0"/>
              <a:t>dept</a:t>
            </a:r>
            <a:r>
              <a:rPr lang="de-DE" dirty="0" smtClean="0"/>
              <a:t> verwendet. Diese wurden bei Ausführung des Vorlesungs-SQL-Skriptes im eigenen Schema angelegt.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/>
              <a:t> 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285350"/>
              </p:ext>
            </p:extLst>
          </p:nvPr>
        </p:nvGraphicFramePr>
        <p:xfrm>
          <a:off x="1840595" y="2883383"/>
          <a:ext cx="7667572" cy="114206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90256"/>
                <a:gridCol w="1008668"/>
                <a:gridCol w="851218"/>
                <a:gridCol w="763571"/>
                <a:gridCol w="1251268"/>
                <a:gridCol w="586105"/>
                <a:gridCol w="1058243"/>
                <a:gridCol w="1058243"/>
              </a:tblGrid>
              <a:tr h="388888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EMPNO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ENAME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JOB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MGR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HIREDATE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SAL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COMM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DEPTNO</a:t>
                      </a:r>
                      <a:endParaRPr lang="de-DE" sz="1600" b="1" dirty="0"/>
                    </a:p>
                  </a:txBody>
                  <a:tcPr/>
                </a:tc>
              </a:tr>
              <a:tr h="376588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7369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CLERK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7902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17.12.1980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800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NULL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6588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…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….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427870"/>
              </p:ext>
            </p:extLst>
          </p:nvPr>
        </p:nvGraphicFramePr>
        <p:xfrm>
          <a:off x="6717629" y="4855390"/>
          <a:ext cx="3250566" cy="114206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09968"/>
                <a:gridCol w="1260793"/>
                <a:gridCol w="979805"/>
              </a:tblGrid>
              <a:tr h="388888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DEPTNO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DNAME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LOC</a:t>
                      </a:r>
                      <a:endParaRPr lang="de-DE" sz="1600" b="1" dirty="0"/>
                    </a:p>
                  </a:txBody>
                  <a:tcPr/>
                </a:tc>
              </a:tr>
              <a:tr h="376588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20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DALLAS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6588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…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Gerade Verbindung mit Pfeil 8"/>
          <p:cNvCxnSpPr/>
          <p:nvPr/>
        </p:nvCxnSpPr>
        <p:spPr>
          <a:xfrm flipH="1">
            <a:off x="7585336" y="3704229"/>
            <a:ext cx="1206631" cy="115116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7055034" y="4476961"/>
            <a:ext cx="257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DEPT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386503" y="2514051"/>
            <a:ext cx="257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EMP</a:t>
            </a:r>
            <a:endParaRPr lang="de-DE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20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9930" y="159879"/>
            <a:ext cx="8203086" cy="742122"/>
          </a:xfrm>
        </p:spPr>
        <p:txBody>
          <a:bodyPr/>
          <a:lstStyle/>
          <a:p>
            <a:r>
              <a:rPr lang="de-DE" sz="4500" dirty="0" smtClean="0"/>
              <a:t>Übung</a:t>
            </a:r>
            <a:endParaRPr lang="de-DE" sz="45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5449" y="1096555"/>
            <a:ext cx="10642655" cy="52824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800" dirty="0" smtClean="0"/>
              <a:t>Löse </a:t>
            </a:r>
            <a:r>
              <a:rPr lang="de-DE" sz="1800" dirty="0"/>
              <a:t>die Aufgaben </a:t>
            </a:r>
            <a:r>
              <a:rPr lang="de-DE" sz="1800" dirty="0" smtClean="0"/>
              <a:t>1, 2 und 3 mit </a:t>
            </a:r>
            <a:r>
              <a:rPr lang="de-DE" sz="1800" dirty="0"/>
              <a:t>den vorgestellten Wildcards. Achte darauf, ob </a:t>
            </a:r>
            <a:r>
              <a:rPr lang="de-DE" sz="1800" dirty="0" smtClean="0"/>
              <a:t>die </a:t>
            </a:r>
            <a:r>
              <a:rPr lang="de-DE" sz="1800" dirty="0"/>
              <a:t>Namen in der Tabelle </a:t>
            </a:r>
            <a:r>
              <a:rPr lang="de-DE" sz="1800" dirty="0" err="1"/>
              <a:t>emp</a:t>
            </a:r>
            <a:r>
              <a:rPr lang="de-DE" sz="1800" dirty="0"/>
              <a:t> groß oder klein geschrieben werden</a:t>
            </a:r>
            <a:r>
              <a:rPr lang="de-DE" sz="1800" dirty="0" smtClean="0"/>
              <a:t>.  (Case-</a:t>
            </a:r>
            <a:r>
              <a:rPr lang="de-DE" sz="1800" dirty="0" err="1" smtClean="0"/>
              <a:t>Sensitivity</a:t>
            </a:r>
            <a:r>
              <a:rPr lang="de-DE" sz="1800" dirty="0" smtClean="0"/>
              <a:t>)</a:t>
            </a:r>
          </a:p>
          <a:p>
            <a:pPr marL="0" indent="0">
              <a:buNone/>
            </a:pPr>
            <a:r>
              <a:rPr lang="de-DE" sz="1800" dirty="0" smtClean="0"/>
              <a:t>1. 	Zeige Namen und Job aller Mitarbeiter an, deren Name ein a beinhaltet.</a:t>
            </a:r>
          </a:p>
          <a:p>
            <a:pPr marL="0" indent="0">
              <a:buNone/>
            </a:pPr>
            <a:r>
              <a:rPr lang="de-DE" sz="1800" dirty="0" smtClean="0"/>
              <a:t>2. 	Zeige </a:t>
            </a:r>
            <a:r>
              <a:rPr lang="de-DE" sz="1800" dirty="0"/>
              <a:t>N</a:t>
            </a:r>
            <a:r>
              <a:rPr lang="de-DE" sz="1800" dirty="0" smtClean="0"/>
              <a:t>ame </a:t>
            </a:r>
            <a:r>
              <a:rPr lang="de-DE" sz="1800" dirty="0"/>
              <a:t>und </a:t>
            </a:r>
            <a:r>
              <a:rPr lang="de-DE" sz="1800" dirty="0" smtClean="0"/>
              <a:t>Einstellungsdatum aller Mitarbeiter an, deren Name mit ‚er‘ endet.</a:t>
            </a:r>
          </a:p>
          <a:p>
            <a:pPr marL="0" indent="0">
              <a:buNone/>
            </a:pPr>
            <a:r>
              <a:rPr lang="de-DE" sz="1800" dirty="0" smtClean="0"/>
              <a:t>3. 	Zeige Mitarbeiternummer und Namen aller Mitarbeiter an, deren Name mit A beginnt und  </a:t>
            </a:r>
            <a:br>
              <a:rPr lang="de-DE" sz="1800" dirty="0" smtClean="0"/>
            </a:br>
            <a:r>
              <a:rPr lang="de-DE" sz="1800" dirty="0" smtClean="0"/>
              <a:t>       genau 5 Zeichen lang ist.</a:t>
            </a:r>
          </a:p>
          <a:p>
            <a:pPr marL="0" indent="0">
              <a:buNone/>
            </a:pPr>
            <a:r>
              <a:rPr lang="de-DE" sz="1800" dirty="0"/>
              <a:t>4</a:t>
            </a:r>
            <a:r>
              <a:rPr lang="de-DE" sz="1800" dirty="0" smtClean="0"/>
              <a:t>. 	Zeige alle Informationen für die Mitarbeiter an, deren Einkommen höher als </a:t>
            </a:r>
            <a:r>
              <a:rPr lang="de-DE" sz="1800" dirty="0"/>
              <a:t>2</a:t>
            </a:r>
            <a:r>
              <a:rPr lang="de-DE" sz="1800" dirty="0" smtClean="0"/>
              <a:t>.000 ist.</a:t>
            </a:r>
          </a:p>
          <a:p>
            <a:pPr marL="0" indent="0">
              <a:buNone/>
            </a:pPr>
            <a:r>
              <a:rPr lang="de-DE" sz="1800" dirty="0"/>
              <a:t>5</a:t>
            </a:r>
            <a:r>
              <a:rPr lang="de-DE" sz="1800" dirty="0" smtClean="0"/>
              <a:t>. 	Zeige </a:t>
            </a:r>
            <a:r>
              <a:rPr lang="de-DE" sz="1800" dirty="0"/>
              <a:t>alle Informationen für die </a:t>
            </a:r>
            <a:r>
              <a:rPr lang="de-DE" sz="1800" dirty="0" smtClean="0"/>
              <a:t>Mitarbeiter an, deren Job Clerk oder Manager ist.</a:t>
            </a:r>
          </a:p>
          <a:p>
            <a:pPr marL="0" indent="0">
              <a:buNone/>
            </a:pPr>
            <a:r>
              <a:rPr lang="de-DE" sz="1800" dirty="0"/>
              <a:t>6</a:t>
            </a:r>
            <a:r>
              <a:rPr lang="de-DE" sz="1800" dirty="0" smtClean="0"/>
              <a:t>. 	Zeige </a:t>
            </a:r>
            <a:r>
              <a:rPr lang="de-DE" sz="1800" dirty="0"/>
              <a:t>alle Informationen für die </a:t>
            </a:r>
            <a:r>
              <a:rPr lang="de-DE" sz="1800" dirty="0" smtClean="0"/>
              <a:t>Mitarbeiter an, bei denen</a:t>
            </a:r>
            <a:br>
              <a:rPr lang="de-DE" sz="1800" dirty="0" smtClean="0"/>
            </a:br>
            <a:r>
              <a:rPr lang="de-DE" sz="1800" dirty="0" smtClean="0"/>
              <a:t>		a) </a:t>
            </a:r>
            <a:r>
              <a:rPr lang="de-DE" sz="1800" dirty="0" err="1" smtClean="0"/>
              <a:t>Comm</a:t>
            </a:r>
            <a:r>
              <a:rPr lang="de-DE" sz="1800" dirty="0" smtClean="0"/>
              <a:t> NULL ist.</a:t>
            </a:r>
            <a:br>
              <a:rPr lang="de-DE" sz="1800" dirty="0" smtClean="0"/>
            </a:br>
            <a:r>
              <a:rPr lang="de-DE" sz="1800" dirty="0" smtClean="0"/>
              <a:t>		b) </a:t>
            </a:r>
            <a:r>
              <a:rPr lang="de-DE" sz="1800" dirty="0" err="1" smtClean="0"/>
              <a:t>Comm</a:t>
            </a:r>
            <a:r>
              <a:rPr lang="de-DE" sz="1800" dirty="0" smtClean="0"/>
              <a:t> nicht NULL ist.</a:t>
            </a:r>
          </a:p>
          <a:p>
            <a:pPr marL="0" indent="0">
              <a:buNone/>
            </a:pPr>
            <a:r>
              <a:rPr lang="de-DE" sz="1800" dirty="0"/>
              <a:t>7</a:t>
            </a:r>
            <a:r>
              <a:rPr lang="de-DE" sz="1800" dirty="0" smtClean="0"/>
              <a:t>. 	Zeige alle Mitarbeiter an, deren Einkommen kleiner als 1000 oder größer als 3000 ist.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52213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83620" y="1140542"/>
            <a:ext cx="10407964" cy="502428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/>
              <a:t>8</a:t>
            </a:r>
            <a:r>
              <a:rPr lang="de-DE" dirty="0" smtClean="0"/>
              <a:t>. 	Erzeuge </a:t>
            </a:r>
            <a:r>
              <a:rPr lang="de-DE" dirty="0"/>
              <a:t>mit Hilfe eines SQL-Befehls folgenden </a:t>
            </a:r>
            <a:r>
              <a:rPr lang="de-DE" dirty="0" smtClean="0"/>
              <a:t>Output:</a:t>
            </a:r>
            <a:endParaRPr lang="de-DE" dirty="0"/>
          </a:p>
          <a:p>
            <a:pPr marL="795338" lvl="2" indent="0">
              <a:spcBef>
                <a:spcPts val="100"/>
              </a:spcBef>
              <a:buNone/>
            </a:pPr>
            <a:r>
              <a:rPr lang="de-DE" sz="600" dirty="0"/>
              <a:t/>
            </a:r>
            <a:br>
              <a:rPr lang="de-DE" sz="600" dirty="0"/>
            </a:br>
            <a:r>
              <a:rPr lang="de-DE" dirty="0"/>
              <a:t>JOB</a:t>
            </a:r>
          </a:p>
          <a:p>
            <a:pPr marL="795338" lvl="2" indent="0">
              <a:spcBef>
                <a:spcPts val="100"/>
              </a:spcBef>
              <a:buNone/>
            </a:pPr>
            <a:r>
              <a:rPr lang="de-DE" dirty="0"/>
              <a:t>---------</a:t>
            </a:r>
          </a:p>
          <a:p>
            <a:pPr marL="795338" lvl="2" indent="0">
              <a:spcBef>
                <a:spcPts val="100"/>
              </a:spcBef>
              <a:buNone/>
            </a:pPr>
            <a:r>
              <a:rPr lang="de-DE" dirty="0"/>
              <a:t>CLERK</a:t>
            </a:r>
          </a:p>
          <a:p>
            <a:pPr marL="795338" lvl="2" indent="0">
              <a:spcBef>
                <a:spcPts val="100"/>
              </a:spcBef>
              <a:buNone/>
            </a:pPr>
            <a:r>
              <a:rPr lang="de-DE" dirty="0"/>
              <a:t>SALESMAN</a:t>
            </a:r>
          </a:p>
          <a:p>
            <a:pPr marL="795338" lvl="2" indent="0">
              <a:spcBef>
                <a:spcPts val="100"/>
              </a:spcBef>
              <a:buNone/>
            </a:pPr>
            <a:r>
              <a:rPr lang="de-DE" dirty="0"/>
              <a:t>PRESIDENT</a:t>
            </a:r>
          </a:p>
          <a:p>
            <a:pPr marL="795338" lvl="2" indent="0">
              <a:spcBef>
                <a:spcPts val="100"/>
              </a:spcBef>
              <a:buNone/>
            </a:pPr>
            <a:r>
              <a:rPr lang="de-DE" dirty="0"/>
              <a:t>MANAGER</a:t>
            </a:r>
          </a:p>
          <a:p>
            <a:pPr marL="795338" lvl="2" indent="0">
              <a:spcBef>
                <a:spcPts val="100"/>
              </a:spcBef>
              <a:buNone/>
            </a:pPr>
            <a:r>
              <a:rPr lang="de-DE" dirty="0" smtClean="0"/>
              <a:t>ANALYST</a:t>
            </a:r>
            <a:br>
              <a:rPr lang="de-DE" dirty="0" smtClean="0"/>
            </a:br>
            <a:endParaRPr lang="de-DE" sz="600" dirty="0" smtClean="0"/>
          </a:p>
          <a:p>
            <a:pPr marL="0" indent="0">
              <a:buNone/>
            </a:pPr>
            <a:r>
              <a:rPr lang="de-DE" dirty="0"/>
              <a:t>9</a:t>
            </a:r>
            <a:r>
              <a:rPr lang="de-DE" dirty="0" smtClean="0"/>
              <a:t>. 	Erhöhe das Einkommen aller Mitarbeiter, deren </a:t>
            </a:r>
            <a:r>
              <a:rPr lang="de-DE" dirty="0" err="1" smtClean="0"/>
              <a:t>Comm</a:t>
            </a:r>
            <a:r>
              <a:rPr lang="de-DE" dirty="0" smtClean="0"/>
              <a:t> NULL ist, um 300.</a:t>
            </a:r>
          </a:p>
          <a:p>
            <a:pPr marL="0" indent="0">
              <a:buNone/>
            </a:pPr>
            <a:r>
              <a:rPr lang="de-DE" dirty="0" smtClean="0"/>
              <a:t>10. 	Setze das Einkommen des Mitarbeiters mit Mitarbeiternummer 7876 auf 2500 und </a:t>
            </a:r>
            <a:r>
              <a:rPr lang="de-DE" dirty="0" err="1" smtClean="0"/>
              <a:t>Comm</a:t>
            </a:r>
            <a:r>
              <a:rPr lang="de-DE" dirty="0" smtClean="0"/>
              <a:t> auf 500.</a:t>
            </a:r>
          </a:p>
          <a:p>
            <a:pPr marL="0" indent="0">
              <a:buNone/>
            </a:pPr>
            <a:r>
              <a:rPr lang="de-DE" dirty="0" smtClean="0"/>
              <a:t>11.	Füge einen neuen Mitarbeiter ein mit: </a:t>
            </a:r>
            <a:br>
              <a:rPr lang="de-DE" dirty="0" smtClean="0"/>
            </a:br>
            <a:r>
              <a:rPr lang="de-DE" dirty="0" smtClean="0"/>
              <a:t>	- </a:t>
            </a:r>
            <a:r>
              <a:rPr lang="de-DE" dirty="0" err="1" smtClean="0"/>
              <a:t>Empno</a:t>
            </a:r>
            <a:r>
              <a:rPr lang="de-DE" dirty="0" smtClean="0"/>
              <a:t> 1234, Name Mueller</a:t>
            </a:r>
            <a:br>
              <a:rPr lang="de-DE" dirty="0" smtClean="0"/>
            </a:br>
            <a:r>
              <a:rPr lang="de-DE" dirty="0" smtClean="0"/>
              <a:t>	- Job CLERK</a:t>
            </a:r>
            <a:br>
              <a:rPr lang="de-DE" dirty="0" smtClean="0"/>
            </a:br>
            <a:r>
              <a:rPr lang="de-DE" dirty="0" smtClean="0"/>
              <a:t>	- Manager mit Mitarbeiternummer 7839</a:t>
            </a:r>
            <a:br>
              <a:rPr lang="de-DE" dirty="0" smtClean="0"/>
            </a:br>
            <a:r>
              <a:rPr lang="de-DE" dirty="0" smtClean="0"/>
              <a:t>	- Einstellungsdatum heute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smtClean="0">
                <a:latin typeface="+mj-lt"/>
                <a:cs typeface="Courier New" panose="02070309020205020404" pitchFamily="49" charset="0"/>
              </a:rPr>
              <a:t>- </a:t>
            </a:r>
            <a:r>
              <a:rPr lang="de-DE" dirty="0">
                <a:latin typeface="+mj-lt"/>
                <a:cs typeface="Courier New" panose="02070309020205020404" pitchFamily="49" charset="0"/>
              </a:rPr>
              <a:t>Einkommen von 3000 (keine Provision (</a:t>
            </a:r>
            <a:r>
              <a:rPr lang="de-DE" dirty="0" err="1">
                <a:latin typeface="+mj-lt"/>
                <a:cs typeface="Courier New" panose="02070309020205020404" pitchFamily="49" charset="0"/>
              </a:rPr>
              <a:t>comm</a:t>
            </a:r>
            <a:r>
              <a:rPr lang="de-DE" dirty="0">
                <a:latin typeface="+mj-lt"/>
                <a:cs typeface="Courier New" panose="02070309020205020404" pitchFamily="49" charset="0"/>
              </a:rPr>
              <a:t>))</a:t>
            </a:r>
            <a:br>
              <a:rPr lang="de-DE" dirty="0">
                <a:latin typeface="+mj-lt"/>
                <a:cs typeface="Courier New" panose="02070309020205020404" pitchFamily="49" charset="0"/>
              </a:rPr>
            </a:br>
            <a:r>
              <a:rPr lang="de-DE" dirty="0" smtClean="0">
                <a:latin typeface="+mj-lt"/>
              </a:rPr>
              <a:t>	</a:t>
            </a:r>
            <a:r>
              <a:rPr lang="de-DE" dirty="0" smtClean="0"/>
              <a:t>- Abteilung Accounting (finde hier die entsprechende DEPTNO heraus)</a:t>
            </a:r>
          </a:p>
          <a:p>
            <a:pPr marL="0" indent="0">
              <a:buNone/>
            </a:pPr>
            <a:r>
              <a:rPr lang="de-DE" dirty="0" smtClean="0"/>
              <a:t>12.	Lösche den Mitarbeiter mit EMPNO 1234 aus der Tabelle </a:t>
            </a:r>
            <a:r>
              <a:rPr lang="de-DE" dirty="0" err="1" smtClean="0"/>
              <a:t>emp</a:t>
            </a:r>
            <a:r>
              <a:rPr lang="de-DE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16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5500" dirty="0" smtClean="0"/>
              <a:t>1. Structured Query   </a:t>
            </a:r>
            <a:br>
              <a:rPr lang="de-DE" sz="5500" dirty="0" smtClean="0"/>
            </a:br>
            <a:r>
              <a:rPr lang="de-DE" sz="5500" dirty="0" smtClean="0"/>
              <a:t>    Language</a:t>
            </a:r>
            <a:endParaRPr lang="de-DE" sz="55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61205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SQL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3230" y="1041767"/>
            <a:ext cx="10407964" cy="2268664"/>
          </a:xfrm>
        </p:spPr>
        <p:txBody>
          <a:bodyPr>
            <a:normAutofit lnSpcReduction="10000"/>
          </a:bodyPr>
          <a:lstStyle/>
          <a:p>
            <a:r>
              <a:rPr lang="de-DE" b="1" dirty="0" smtClean="0"/>
              <a:t>SQL - Structured Query Language </a:t>
            </a:r>
          </a:p>
          <a:p>
            <a:r>
              <a:rPr lang="de-DE" b="1" dirty="0" smtClean="0"/>
              <a:t>Standardisierte </a:t>
            </a:r>
            <a:r>
              <a:rPr lang="de-DE" dirty="0" smtClean="0"/>
              <a:t>Abfragesprache</a:t>
            </a:r>
          </a:p>
          <a:p>
            <a:r>
              <a:rPr lang="de-DE" dirty="0" smtClean="0"/>
              <a:t>ermöglicht Zugriff auf Daten in </a:t>
            </a:r>
            <a:r>
              <a:rPr lang="de-DE" b="1" dirty="0" smtClean="0"/>
              <a:t>relationalen </a:t>
            </a:r>
            <a:r>
              <a:rPr lang="de-DE" dirty="0" smtClean="0"/>
              <a:t>Datenbanksystemen</a:t>
            </a:r>
          </a:p>
          <a:p>
            <a:r>
              <a:rPr lang="de-DE" dirty="0" smtClean="0"/>
              <a:t>Trotz Standardisierung haben die meisten RDBMS </a:t>
            </a:r>
            <a:r>
              <a:rPr lang="de-DE" b="1" dirty="0" smtClean="0"/>
              <a:t>eigenen „SQL-Dialekt“,  </a:t>
            </a:r>
            <a:r>
              <a:rPr lang="de-DE" dirty="0" smtClean="0"/>
              <a:t>der geringfügig vom Standard abweicht</a:t>
            </a:r>
          </a:p>
        </p:txBody>
      </p:sp>
      <p:sp>
        <p:nvSpPr>
          <p:cNvPr id="5" name="laptop"/>
          <p:cNvSpPr>
            <a:spLocks noEditPoints="1" noChangeArrowheads="1"/>
          </p:cNvSpPr>
          <p:nvPr/>
        </p:nvSpPr>
        <p:spPr bwMode="auto">
          <a:xfrm>
            <a:off x="1873102" y="4081493"/>
            <a:ext cx="2134760" cy="12402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Client</a:t>
            </a:r>
            <a:endParaRPr kumimoji="0" lang="de-DE" altLang="de-DE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6661209" y="3802269"/>
            <a:ext cx="2562802" cy="2303610"/>
          </a:xfrm>
          <a:prstGeom prst="rect">
            <a:avLst/>
          </a:prstGeom>
          <a:gradFill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</a:gradFill>
          <a:ln w="12700" cap="rnd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 vert="horz" wrap="square" lIns="91440" tIns="1080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Datenbanksystem</a:t>
            </a: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/>
          <a:stretch>
            <a:fillRect/>
          </a:stretch>
        </p:blipFill>
        <p:spPr bwMode="auto">
          <a:xfrm>
            <a:off x="7483994" y="4966706"/>
            <a:ext cx="910273" cy="981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7499051" y="5238414"/>
            <a:ext cx="8777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500" b="1" dirty="0" smtClean="0"/>
              <a:t>DB</a:t>
            </a:r>
            <a:endParaRPr lang="de-DE" sz="2500" b="1" dirty="0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6929499" y="4232785"/>
            <a:ext cx="2026222" cy="519647"/>
          </a:xfrm>
          <a:prstGeom prst="rect">
            <a:avLst/>
          </a:prstGeom>
          <a:solidFill>
            <a:schemeClr val="bg1"/>
          </a:solidFill>
          <a:ln w="15875" cap="rnd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algn="ctr">
              <a:defRPr/>
            </a:pPr>
            <a:endParaRPr lang="de-DE" altLang="de-DE" sz="500" b="1" dirty="0" smtClean="0">
              <a:latin typeface="Calibri" pitchFamily="34" charset="0"/>
              <a:cs typeface="+mn-cs"/>
            </a:endParaRPr>
          </a:p>
          <a:p>
            <a:pPr algn="ctr">
              <a:defRPr/>
            </a:pPr>
            <a:r>
              <a:rPr lang="de-DE" altLang="de-DE" b="1" dirty="0" smtClean="0">
                <a:latin typeface="Calibri" pitchFamily="34" charset="0"/>
                <a:cs typeface="+mn-cs"/>
              </a:rPr>
              <a:t>RDBMS</a:t>
            </a:r>
            <a:endParaRPr lang="de-DE" altLang="de-DE" b="1" dirty="0">
              <a:latin typeface="Calibri" pitchFamily="34" charset="0"/>
              <a:cs typeface="+mn-cs"/>
            </a:endParaRPr>
          </a:p>
        </p:txBody>
      </p:sp>
      <p:cxnSp>
        <p:nvCxnSpPr>
          <p:cNvPr id="10" name="Gerader Verbinder 9"/>
          <p:cNvCxnSpPr/>
          <p:nvPr/>
        </p:nvCxnSpPr>
        <p:spPr>
          <a:xfrm flipH="1">
            <a:off x="7939131" y="4777740"/>
            <a:ext cx="4719" cy="188966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5" idx="3"/>
            <a:endCxn id="9" idx="1"/>
          </p:cNvCxnSpPr>
          <p:nvPr/>
        </p:nvCxnSpPr>
        <p:spPr>
          <a:xfrm flipV="1">
            <a:off x="3684387" y="4492609"/>
            <a:ext cx="3245112" cy="73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817163" y="3972654"/>
            <a:ext cx="257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Abfragesprache SQL</a:t>
            </a:r>
            <a:endParaRPr lang="de-DE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7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SQL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1066800"/>
            <a:ext cx="10407964" cy="506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SQL-Befehle lassen sich in zwei Kategorien einteilen</a:t>
            </a:r>
          </a:p>
          <a:p>
            <a:r>
              <a:rPr lang="de-DE" b="1" dirty="0" smtClean="0"/>
              <a:t>Data Definition Language (DDL)</a:t>
            </a:r>
          </a:p>
          <a:p>
            <a:pPr lvl="1"/>
            <a:r>
              <a:rPr lang="de-DE" dirty="0" smtClean="0"/>
              <a:t>Diese Befehle definieren Daten	</a:t>
            </a:r>
          </a:p>
          <a:p>
            <a:pPr lvl="1"/>
            <a:r>
              <a:rPr lang="de-DE" dirty="0" smtClean="0"/>
              <a:t>Darunter fällt das </a:t>
            </a:r>
            <a:r>
              <a:rPr lang="de-DE" b="1" dirty="0" smtClean="0"/>
              <a:t>Anlegen, Löschen, Ändern von Tabellen</a:t>
            </a:r>
          </a:p>
          <a:p>
            <a:pPr lvl="1"/>
            <a:r>
              <a:rPr lang="de-DE" dirty="0"/>
              <a:t>die </a:t>
            </a:r>
            <a:r>
              <a:rPr lang="de-DE" b="1" dirty="0"/>
              <a:t>Vergabe von Berechtigungen</a:t>
            </a:r>
            <a:br>
              <a:rPr lang="de-DE" b="1" dirty="0"/>
            </a:br>
            <a:r>
              <a:rPr lang="de-DE" i="1" dirty="0"/>
              <a:t>z.B.: Welcher User darf auf welche Tabelle </a:t>
            </a:r>
            <a:r>
              <a:rPr lang="de-DE" i="1" dirty="0" smtClean="0"/>
              <a:t>zugreifen</a:t>
            </a:r>
            <a:endParaRPr lang="de-DE" b="1" dirty="0" smtClean="0"/>
          </a:p>
          <a:p>
            <a:pPr lvl="1"/>
            <a:endParaRPr lang="de-DE" sz="500" b="1" dirty="0"/>
          </a:p>
          <a:p>
            <a:r>
              <a:rPr lang="de-DE" b="1" dirty="0" smtClean="0"/>
              <a:t>Data Manipulation Language (DML)</a:t>
            </a:r>
          </a:p>
          <a:p>
            <a:pPr lvl="1"/>
            <a:r>
              <a:rPr lang="de-DE" dirty="0" smtClean="0"/>
              <a:t>Diese Befehle manipulieren Daten</a:t>
            </a:r>
          </a:p>
          <a:p>
            <a:pPr lvl="1"/>
            <a:r>
              <a:rPr lang="de-DE" dirty="0" smtClean="0"/>
              <a:t>Darunter fällt </a:t>
            </a:r>
          </a:p>
          <a:p>
            <a:pPr lvl="2"/>
            <a:r>
              <a:rPr lang="de-DE" b="1" dirty="0" smtClean="0"/>
              <a:t>Einfügen, Löschen, Ändern von Daten </a:t>
            </a:r>
            <a:r>
              <a:rPr lang="de-DE" dirty="0" smtClean="0"/>
              <a:t>in den Tabellen</a:t>
            </a:r>
          </a:p>
        </p:txBody>
      </p:sp>
    </p:spTree>
    <p:extLst>
      <p:ext uri="{BB962C8B-B14F-4D97-AF65-F5344CB8AC3E}">
        <p14:creationId xmlns:p14="http://schemas.microsoft.com/office/powerpoint/2010/main" val="28701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5500" dirty="0"/>
              <a:t>2</a:t>
            </a:r>
            <a:r>
              <a:rPr lang="de-DE" sz="5500" dirty="0" smtClean="0"/>
              <a:t>. DDL Grundlagen</a:t>
            </a:r>
            <a:endParaRPr lang="de-DE" sz="55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3200" dirty="0" smtClean="0"/>
              <a:t>Tabellen anlegen, ändern und löschen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38428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Datentypen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66579" y="1496291"/>
            <a:ext cx="10606295" cy="4386356"/>
          </a:xfrm>
        </p:spPr>
        <p:txBody>
          <a:bodyPr>
            <a:normAutofit/>
          </a:bodyPr>
          <a:lstStyle/>
          <a:p>
            <a:r>
              <a:rPr lang="de-DE" dirty="0" smtClean="0"/>
              <a:t>In einer Tabelle wird jeder Spalte (Attribut) ein eigener Datentyp zugeordnet</a:t>
            </a:r>
          </a:p>
          <a:p>
            <a:r>
              <a:rPr lang="de-DE" dirty="0" smtClean="0"/>
              <a:t>Trotz Datentypen-Standard unterscheiden sich Datentypen von RDBMS zu RDBMS. </a:t>
            </a:r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r>
              <a:rPr lang="de-DE" b="1" dirty="0" smtClean="0"/>
              <a:t>Wichtigste Datentypen in Oracle</a:t>
            </a:r>
          </a:p>
          <a:p>
            <a:r>
              <a:rPr lang="de-DE" sz="1900" dirty="0" smtClean="0"/>
              <a:t>VARCHAR2(n) : 	Text der Länge n. </a:t>
            </a:r>
          </a:p>
          <a:p>
            <a:r>
              <a:rPr lang="de-DE" sz="1900" dirty="0" smtClean="0"/>
              <a:t>NUMBER(</a:t>
            </a:r>
            <a:r>
              <a:rPr lang="de-DE" sz="1900" dirty="0" err="1" smtClean="0"/>
              <a:t>n,p</a:t>
            </a:r>
            <a:r>
              <a:rPr lang="de-DE" sz="1900" dirty="0" smtClean="0"/>
              <a:t>)   :	Dezimalzahl mit insgesamt n Stellen, davon p Nachkommastellen</a:t>
            </a:r>
            <a:endParaRPr lang="de-DE" dirty="0" smtClean="0"/>
          </a:p>
          <a:p>
            <a:r>
              <a:rPr lang="de-DE" sz="1900" dirty="0" smtClean="0"/>
              <a:t>DATE			:	Datum inklusive Uhrzeit (Stunde, Minute, Sekunde)</a:t>
            </a:r>
            <a:br>
              <a:rPr lang="de-DE" sz="1900" dirty="0" smtClean="0"/>
            </a:br>
            <a:endParaRPr lang="de-DE" sz="1900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828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Tabellen anlegen</a:t>
            </a:r>
            <a:endParaRPr lang="de-DE" dirty="0"/>
          </a:p>
        </p:txBody>
      </p:sp>
      <p:sp>
        <p:nvSpPr>
          <p:cNvPr id="14" name="Inhaltsplatzhalter 8"/>
          <p:cNvSpPr>
            <a:spLocks noGrp="1"/>
          </p:cNvSpPr>
          <p:nvPr>
            <p:ph idx="1"/>
          </p:nvPr>
        </p:nvSpPr>
        <p:spPr>
          <a:xfrm>
            <a:off x="5756439" y="3884956"/>
            <a:ext cx="6180178" cy="2313778"/>
          </a:xfrm>
        </p:spPr>
        <p:txBody>
          <a:bodyPr>
            <a:normAutofit fontScale="92500"/>
          </a:bodyPr>
          <a:lstStyle/>
          <a:p>
            <a:r>
              <a:rPr lang="de-DE" sz="2000" dirty="0" smtClean="0">
                <a:solidFill>
                  <a:schemeClr val="dk1"/>
                </a:solidFill>
                <a:cs typeface="Courier New" panose="02070309020205020404" pitchFamily="49" charset="0"/>
              </a:rPr>
              <a:t>Es wird eine Tabelle PERSON angelegt mit den Spalten Nachname, Geburtstag und Gewicht</a:t>
            </a:r>
          </a:p>
          <a:p>
            <a:r>
              <a:rPr lang="de-DE" sz="2000" b="1" dirty="0" smtClean="0">
                <a:solidFill>
                  <a:schemeClr val="dk1"/>
                </a:solidFill>
                <a:cs typeface="Courier New" panose="02070309020205020404" pitchFamily="49" charset="0"/>
              </a:rPr>
              <a:t>NOT NULL:</a:t>
            </a:r>
            <a:r>
              <a:rPr lang="de-DE" sz="2000" dirty="0" smtClean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br>
              <a:rPr lang="de-DE" sz="2000" dirty="0" smtClean="0">
                <a:solidFill>
                  <a:schemeClr val="dk1"/>
                </a:solidFill>
                <a:cs typeface="Courier New" panose="02070309020205020404" pitchFamily="49" charset="0"/>
              </a:rPr>
            </a:br>
            <a:r>
              <a:rPr lang="de-DE" sz="2000" dirty="0" smtClean="0">
                <a:solidFill>
                  <a:schemeClr val="dk1"/>
                </a:solidFill>
                <a:cs typeface="Courier New" panose="02070309020205020404" pitchFamily="49" charset="0"/>
              </a:rPr>
              <a:t>Beim Einfügen von Daten in die Tabelle muss bei Nachname ein Wert angegeben werden, bei Geburtstag und Gewicht nicht</a:t>
            </a:r>
            <a:endParaRPr lang="de-DE" sz="2000" dirty="0"/>
          </a:p>
        </p:txBody>
      </p:sp>
      <p:sp>
        <p:nvSpPr>
          <p:cNvPr id="5" name="Rechteck 4"/>
          <p:cNvSpPr/>
          <p:nvPr/>
        </p:nvSpPr>
        <p:spPr>
          <a:xfrm>
            <a:off x="492907" y="1392371"/>
            <a:ext cx="5385378" cy="2117249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04000" tIns="144000"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tabellenname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spaltenname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datentyp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spaltenname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datentyp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spaltenname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datentyp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… 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213214" y="1392372"/>
            <a:ext cx="5385378" cy="2117249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04000" tIns="144000"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nachname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VARCHAR2(30)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geburtstag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DATE,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gewicht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NUMBER(4,1)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563068" y="859984"/>
            <a:ext cx="257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/>
                </a:solidFill>
              </a:rPr>
              <a:t>SYNTAX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558650" y="859984"/>
            <a:ext cx="257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/>
                </a:solidFill>
              </a:rPr>
              <a:t>BEISPIEL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599931"/>
              </p:ext>
            </p:extLst>
          </p:nvPr>
        </p:nvGraphicFramePr>
        <p:xfrm>
          <a:off x="900512" y="3977756"/>
          <a:ext cx="4201804" cy="151865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97330"/>
                <a:gridCol w="1530994"/>
                <a:gridCol w="1173480"/>
              </a:tblGrid>
              <a:tr h="388888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Nachname</a:t>
                      </a:r>
                      <a:endParaRPr lang="de-DE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dirty="0" smtClean="0"/>
                        <a:t>Geburtstag</a:t>
                      </a:r>
                      <a:endParaRPr lang="de-DE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dirty="0" smtClean="0"/>
                        <a:t>Gewicht</a:t>
                      </a:r>
                      <a:endParaRPr lang="de-DE" sz="1800" b="1" dirty="0"/>
                    </a:p>
                  </a:txBody>
                  <a:tcPr/>
                </a:tc>
              </a:tr>
              <a:tr h="376588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6588"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6588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Gerade Verbindung mit Pfeil 14"/>
          <p:cNvCxnSpPr/>
          <p:nvPr/>
        </p:nvCxnSpPr>
        <p:spPr>
          <a:xfrm flipH="1">
            <a:off x="4762005" y="3379160"/>
            <a:ext cx="1796286" cy="1011592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36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7" grpId="0" animBg="1"/>
      <p:bldP spid="11" grpId="0"/>
    </p:bldLst>
  </p:timing>
</p:sld>
</file>

<file path=ppt/theme/theme1.xml><?xml version="1.0" encoding="utf-8"?>
<a:theme xmlns:a="http://schemas.openxmlformats.org/drawingml/2006/main" name="Fetzen">
  <a:themeElements>
    <a:clrScheme name="Benutzerdefiniert 6">
      <a:dk1>
        <a:sysClr val="windowText" lastClr="000000"/>
      </a:dk1>
      <a:lt1>
        <a:srgbClr val="F2F2F2"/>
      </a:lt1>
      <a:dk2>
        <a:srgbClr val="2E5369"/>
      </a:dk2>
      <a:lt2>
        <a:srgbClr val="F2F2F2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1577</Words>
  <Application>Microsoft Office PowerPoint</Application>
  <PresentationFormat>Benutzerdefiniert</PresentationFormat>
  <Paragraphs>443</Paragraphs>
  <Slides>33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4" baseType="lpstr">
      <vt:lpstr>Fetzen</vt:lpstr>
      <vt:lpstr>Einführung</vt:lpstr>
      <vt:lpstr>Literatur</vt:lpstr>
      <vt:lpstr>AGENDA</vt:lpstr>
      <vt:lpstr>1. Structured Query        Language</vt:lpstr>
      <vt:lpstr>SQL</vt:lpstr>
      <vt:lpstr>SQL</vt:lpstr>
      <vt:lpstr>2. DDL Grundlagen</vt:lpstr>
      <vt:lpstr>Datentypen</vt:lpstr>
      <vt:lpstr>Tabellen anlegen</vt:lpstr>
      <vt:lpstr>Tabellen anlegen – CREATE TABLE</vt:lpstr>
      <vt:lpstr>SQLPlus DESCRIBE</vt:lpstr>
      <vt:lpstr>Tabellenstruktur ändern – ALTER TABLE</vt:lpstr>
      <vt:lpstr>Tabellenstruktur ändern – ALTER TABLE</vt:lpstr>
      <vt:lpstr>Tabelle löschen</vt:lpstr>
      <vt:lpstr>Übung</vt:lpstr>
      <vt:lpstr>2. DML-Grundlagen</vt:lpstr>
      <vt:lpstr>Einfügen von Datensätzen</vt:lpstr>
      <vt:lpstr>Einfügen von Datensätzen</vt:lpstr>
      <vt:lpstr>Einfügen von Datumswerten</vt:lpstr>
      <vt:lpstr>Einfügen von Datumswerten</vt:lpstr>
      <vt:lpstr>Filtern und Anzeigen der Daten</vt:lpstr>
      <vt:lpstr>Filtern und Anzeigen der Daten </vt:lpstr>
      <vt:lpstr>Filtern und Anzeigen der Daten </vt:lpstr>
      <vt:lpstr>Filtern und Anzeigen der Daten </vt:lpstr>
      <vt:lpstr>Filtern und Anzeigen der Daten </vt:lpstr>
      <vt:lpstr>Filtern und Anzeigen der Daten </vt:lpstr>
      <vt:lpstr>Filtern und Anzeigen der Daten</vt:lpstr>
      <vt:lpstr>Ändern von Datensätzen</vt:lpstr>
      <vt:lpstr>Ändern von Datensätzen</vt:lpstr>
      <vt:lpstr>Löschen von Datensätzen</vt:lpstr>
      <vt:lpstr>Übung – Beispielschema </vt:lpstr>
      <vt:lpstr>Übung</vt:lpstr>
      <vt:lpstr>Übung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Datenbanken Vorkurs WS1617</dc:title>
  <dc:subject>Einführung SQL</dc:subject>
  <dc:creator>Markus Pesch</dc:creator>
  <cp:lastModifiedBy>Markus Pesch</cp:lastModifiedBy>
  <cp:revision>374</cp:revision>
  <dcterms:created xsi:type="dcterms:W3CDTF">2015-06-20T11:54:00Z</dcterms:created>
  <dcterms:modified xsi:type="dcterms:W3CDTF">2016-09-02T09:14:01Z</dcterms:modified>
</cp:coreProperties>
</file>