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98" r:id="rId2"/>
    <p:sldId id="289" r:id="rId3"/>
    <p:sldId id="310" r:id="rId4"/>
    <p:sldId id="296" r:id="rId5"/>
    <p:sldId id="294" r:id="rId6"/>
    <p:sldId id="304" r:id="rId7"/>
    <p:sldId id="295" r:id="rId8"/>
    <p:sldId id="300" r:id="rId9"/>
    <p:sldId id="302" r:id="rId10"/>
    <p:sldId id="303" r:id="rId11"/>
    <p:sldId id="306" r:id="rId12"/>
    <p:sldId id="311" r:id="rId13"/>
    <p:sldId id="326" r:id="rId14"/>
    <p:sldId id="318" r:id="rId15"/>
    <p:sldId id="328" r:id="rId16"/>
    <p:sldId id="329" r:id="rId17"/>
    <p:sldId id="333" r:id="rId18"/>
    <p:sldId id="331" r:id="rId19"/>
    <p:sldId id="335" r:id="rId20"/>
    <p:sldId id="336" r:id="rId21"/>
    <p:sldId id="337" r:id="rId22"/>
    <p:sldId id="338" r:id="rId23"/>
    <p:sldId id="339" r:id="rId24"/>
    <p:sldId id="340" r:id="rId25"/>
    <p:sldId id="342" r:id="rId26"/>
    <p:sldId id="343" r:id="rId27"/>
    <p:sldId id="344" r:id="rId28"/>
    <p:sldId id="345" r:id="rId29"/>
    <p:sldId id="319" r:id="rId30"/>
    <p:sldId id="321" r:id="rId31"/>
    <p:sldId id="320" r:id="rId32"/>
    <p:sldId id="325" r:id="rId33"/>
    <p:sldId id="323" r:id="rId34"/>
    <p:sldId id="32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81243" autoAdjust="0"/>
  </p:normalViewPr>
  <p:slideViewPr>
    <p:cSldViewPr snapToGrid="0">
      <p:cViewPr varScale="1">
        <p:scale>
          <a:sx n="57" d="100"/>
          <a:sy n="57" d="100"/>
        </p:scale>
        <p:origin x="-84" y="-14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02.09.2016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hier kein zusammengesetzter</a:t>
            </a:r>
            <a:r>
              <a:rPr lang="de-DE" baseline="0" dirty="0" smtClean="0"/>
              <a:t> Primärschlüssel (Vorname, Nachname)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Wenn man dann versucht, einen weiteren Satz mit </a:t>
            </a:r>
            <a:r>
              <a:rPr lang="de-DE" baseline="0" dirty="0" err="1" smtClean="0"/>
              <a:t>Pnr</a:t>
            </a:r>
            <a:r>
              <a:rPr lang="de-DE" baseline="0" dirty="0" smtClean="0"/>
              <a:t> 100 einzufügen, Fehlermeldung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28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ist doppelte </a:t>
            </a:r>
            <a:r>
              <a:rPr lang="de-DE" dirty="0" err="1" smtClean="0"/>
              <a:t>datenhaltun</a:t>
            </a:r>
            <a:r>
              <a:rPr lang="de-DE" dirty="0" smtClean="0"/>
              <a:t> problematisch – bei </a:t>
            </a:r>
            <a:r>
              <a:rPr lang="de-DE" dirty="0" err="1" smtClean="0"/>
              <a:t>änderungen</a:t>
            </a:r>
            <a:r>
              <a:rPr lang="de-DE" dirty="0" smtClean="0"/>
              <a:t> </a:t>
            </a:r>
          </a:p>
          <a:p>
            <a:r>
              <a:rPr lang="de-DE" dirty="0" smtClean="0"/>
              <a:t>Warum hier kein zusammengesetzter</a:t>
            </a:r>
            <a:r>
              <a:rPr lang="de-DE" baseline="0" dirty="0" smtClean="0"/>
              <a:t> Primärschlüssel (Vorname, Nachname)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</a:t>
            </a:r>
            <a:r>
              <a:rPr lang="de-DE" baseline="0" dirty="0" smtClean="0"/>
              <a:t> kleinen Datenbanken manuelle Überprüfung aber bei großen nahezu unmöglich, alle Beziehungen zu überblicken und zu berücksichtigen.</a:t>
            </a:r>
          </a:p>
          <a:p>
            <a:r>
              <a:rPr lang="de-DE" baseline="0" dirty="0" smtClean="0"/>
              <a:t>Deswegen Fremdschlüssel zur automatisierten Überprüfung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08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</a:t>
            </a:r>
            <a:r>
              <a:rPr lang="de-DE" baseline="0" dirty="0" smtClean="0"/>
              <a:t> kleinen Datenbanken manuelle Überprüfung aber bei großen nahezu unmöglich, alle Beziehungen zu überblicken und zu berücksichtigen.</a:t>
            </a:r>
          </a:p>
          <a:p>
            <a:r>
              <a:rPr lang="de-DE" baseline="0" dirty="0" smtClean="0"/>
              <a:t>Deswegen Fremdschlüssel zur automatisierten Überprüfung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9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 bei Änderung, da Anpassung</a:t>
            </a:r>
            <a:r>
              <a:rPr lang="de-DE" baseline="0" dirty="0" smtClean="0"/>
              <a:t> an </a:t>
            </a:r>
            <a:r>
              <a:rPr lang="de-DE" baseline="0" smtClean="0"/>
              <a:t>mehreren Stellen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83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Vorkurs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16/17</a:t>
            </a: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41983" y="1736700"/>
            <a:ext cx="8562629" cy="2262781"/>
          </a:xfrm>
        </p:spPr>
        <p:txBody>
          <a:bodyPr/>
          <a:lstStyle/>
          <a:p>
            <a:r>
              <a:rPr lang="de-DE" dirty="0" smtClean="0"/>
              <a:t>RDBMS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41983" y="4196936"/>
            <a:ext cx="8562629" cy="1126283"/>
          </a:xfrm>
        </p:spPr>
        <p:txBody>
          <a:bodyPr/>
          <a:lstStyle/>
          <a:p>
            <a:r>
              <a:rPr lang="de-DE" sz="3700" dirty="0" smtClean="0"/>
              <a:t>Relationale Datenbankmanagement-Systeme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38714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2930" y="238537"/>
            <a:ext cx="8720086" cy="742122"/>
          </a:xfrm>
        </p:spPr>
        <p:txBody>
          <a:bodyPr/>
          <a:lstStyle/>
          <a:p>
            <a:r>
              <a:rPr lang="de-DE" sz="3000" dirty="0" smtClean="0"/>
              <a:t>Das relationale Modell – Der Fremdschlüssel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1060" y="980659"/>
            <a:ext cx="10627376" cy="5614451"/>
          </a:xfrm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de-DE" sz="1700" dirty="0" smtClean="0"/>
              <a:t>Für PNR-Spalte </a:t>
            </a:r>
            <a:r>
              <a:rPr lang="de-DE" sz="1700" dirty="0"/>
              <a:t>der Adress-Tabelle wird </a:t>
            </a:r>
            <a:r>
              <a:rPr lang="de-DE" sz="1700" dirty="0" smtClean="0"/>
              <a:t>Fremdschlüssel </a:t>
            </a:r>
            <a:r>
              <a:rPr lang="de-DE" sz="1700" dirty="0"/>
              <a:t>angelegt, der </a:t>
            </a:r>
            <a:r>
              <a:rPr lang="de-DE" sz="1700" dirty="0" smtClean="0"/>
              <a:t>Primärschlüssel-Spalte PNR der </a:t>
            </a:r>
            <a:r>
              <a:rPr lang="de-DE" sz="1700" dirty="0"/>
              <a:t>Person-Tabelle referenziert.</a:t>
            </a:r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endParaRPr lang="de-DE" sz="1800" b="1" dirty="0" smtClean="0"/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endParaRPr lang="de-DE" sz="1800" b="1" dirty="0" smtClean="0"/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endParaRPr lang="de-DE" sz="1800" b="1" dirty="0" smtClean="0"/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endParaRPr lang="de-DE" sz="1800" b="1" dirty="0" smtClean="0"/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endParaRPr lang="de-DE" sz="2200" b="1" dirty="0" smtClean="0"/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de-DE" sz="1700" b="1" dirty="0" smtClean="0"/>
              <a:t>Was passiert, wenn in Adress-Tabelle Datensatz eingefügt wird mit:  </a:t>
            </a:r>
            <a:r>
              <a:rPr lang="de-DE" sz="1700" dirty="0" smtClean="0"/>
              <a:t>PNR 20, ANR 1, Bonn, Hauptstr.</a:t>
            </a:r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de-DE" sz="1700" dirty="0" smtClean="0">
                <a:sym typeface="Wingdings" panose="05000000000000000000" pitchFamily="2" charset="2"/>
              </a:rPr>
              <a:t>	 Datensatz kann nicht eingefügt werden, da die PNR in der Tabelle Person nicht existiert</a:t>
            </a:r>
            <a:endParaRPr lang="de-DE" sz="1700" dirty="0" smtClean="0"/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endParaRPr lang="de-DE" sz="500" b="1" dirty="0" smtClean="0"/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de-DE" sz="1700" b="1" dirty="0" smtClean="0"/>
              <a:t>Was passiert, wenn in aus der Person-Tabelle der Satz mit PNR 100 gelöscht wird?</a:t>
            </a:r>
            <a:br>
              <a:rPr lang="de-DE" sz="1700" b="1" dirty="0" smtClean="0"/>
            </a:br>
            <a:r>
              <a:rPr lang="de-DE" sz="1700" b="1" dirty="0" smtClean="0"/>
              <a:t>	</a:t>
            </a:r>
            <a:r>
              <a:rPr lang="de-DE" sz="1700" dirty="0" smtClean="0">
                <a:sym typeface="Wingdings" panose="05000000000000000000" pitchFamily="2" charset="2"/>
              </a:rPr>
              <a:t> abhängig vom Datenbanksystem und Angabe bei </a:t>
            </a:r>
            <a:r>
              <a:rPr lang="de-DE" sz="1700" dirty="0" err="1" smtClean="0">
                <a:sym typeface="Wingdings" panose="05000000000000000000" pitchFamily="2" charset="2"/>
              </a:rPr>
              <a:t>Foreign</a:t>
            </a:r>
            <a:r>
              <a:rPr lang="de-DE" sz="1700" dirty="0" smtClean="0">
                <a:sym typeface="Wingdings" panose="05000000000000000000" pitchFamily="2" charset="2"/>
              </a:rPr>
              <a:t>-Key Definition: </a:t>
            </a:r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de-DE" sz="1700" dirty="0">
                <a:sym typeface="Wingdings" panose="05000000000000000000" pitchFamily="2" charset="2"/>
              </a:rPr>
              <a:t>	</a:t>
            </a:r>
            <a:r>
              <a:rPr lang="de-DE" sz="1700" dirty="0" smtClean="0">
                <a:sym typeface="Wingdings" panose="05000000000000000000" pitchFamily="2" charset="2"/>
              </a:rPr>
              <a:t>	Adressdatensätze mit PNR 100 werden gelöscht</a:t>
            </a:r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de-DE" sz="1700" dirty="0">
                <a:sym typeface="Wingdings" panose="05000000000000000000" pitchFamily="2" charset="2"/>
              </a:rPr>
              <a:t>	</a:t>
            </a:r>
            <a:r>
              <a:rPr lang="de-DE" sz="1700" dirty="0" smtClean="0">
                <a:sym typeface="Wingdings" panose="05000000000000000000" pitchFamily="2" charset="2"/>
              </a:rPr>
              <a:t>	Löschvorgang wird nicht durchgeführt wegen Referenz</a:t>
            </a:r>
          </a:p>
          <a:p>
            <a:pPr marL="0" indent="0">
              <a:lnSpc>
                <a:spcPct val="105000"/>
              </a:lnSpc>
              <a:spcBef>
                <a:spcPts val="800"/>
              </a:spcBef>
              <a:buNone/>
            </a:pPr>
            <a:r>
              <a:rPr lang="de-DE" sz="1700" dirty="0">
                <a:sym typeface="Wingdings" panose="05000000000000000000" pitchFamily="2" charset="2"/>
              </a:rPr>
              <a:t>	</a:t>
            </a:r>
            <a:r>
              <a:rPr lang="de-DE" sz="1700" dirty="0" smtClean="0">
                <a:sym typeface="Wingdings" panose="05000000000000000000" pitchFamily="2" charset="2"/>
              </a:rPr>
              <a:t>	In Adress-Tabelle wird bei den ersten zwei Datensätzen die PNR auf NULL gesetzt</a:t>
            </a:r>
            <a:endParaRPr lang="de-DE" sz="1700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04870"/>
              </p:ext>
            </p:extLst>
          </p:nvPr>
        </p:nvGraphicFramePr>
        <p:xfrm>
          <a:off x="926235" y="2055027"/>
          <a:ext cx="5953953" cy="960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8694"/>
                <a:gridCol w="1092518"/>
                <a:gridCol w="1279843"/>
                <a:gridCol w="1560830"/>
                <a:gridCol w="1302068"/>
              </a:tblGrid>
              <a:tr h="319726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PNR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Vorname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Nachname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Geburtsdatum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Geschle</a:t>
                      </a:r>
                      <a:r>
                        <a:rPr lang="de-DE" sz="1500" baseline="0" dirty="0" smtClean="0"/>
                        <a:t>cht</a:t>
                      </a:r>
                      <a:endParaRPr lang="de-DE" sz="1500" b="1" dirty="0"/>
                    </a:p>
                  </a:txBody>
                  <a:tcPr/>
                </a:tc>
              </a:tr>
              <a:tr h="318064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Peter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Kiel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01.01.1980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err="1" smtClean="0"/>
                        <a:t>maennlich</a:t>
                      </a:r>
                      <a:endParaRPr lang="de-DE" sz="1500" b="0" dirty="0"/>
                    </a:p>
                  </a:txBody>
                  <a:tcPr/>
                </a:tc>
              </a:tr>
              <a:tr h="308524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Lisa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Lebe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02.02.1970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Weiblich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17297"/>
              </p:ext>
            </p:extLst>
          </p:nvPr>
        </p:nvGraphicFramePr>
        <p:xfrm>
          <a:off x="7778701" y="1911401"/>
          <a:ext cx="3308033" cy="12870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5630"/>
                <a:gridCol w="630555"/>
                <a:gridCol w="962343"/>
                <a:gridCol w="1119505"/>
              </a:tblGrid>
              <a:tr h="324307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PNR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ANR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Ort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Strasse</a:t>
                      </a:r>
                      <a:endParaRPr lang="de-DE" sz="1500" b="1" dirty="0"/>
                    </a:p>
                  </a:txBody>
                  <a:tcPr/>
                </a:tc>
              </a:tr>
              <a:tr h="322622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Trier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Nebenstr.</a:t>
                      </a:r>
                      <a:endParaRPr lang="de-DE" sz="1500" b="0" dirty="0"/>
                    </a:p>
                  </a:txBody>
                  <a:tcPr/>
                </a:tc>
              </a:tr>
              <a:tr h="312945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2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Koblenz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Hauptstr.</a:t>
                      </a:r>
                      <a:endParaRPr lang="de-DE" sz="1500" b="0" dirty="0"/>
                    </a:p>
                  </a:txBody>
                  <a:tcPr/>
                </a:tc>
              </a:tr>
              <a:tr h="312945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3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Wittlich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Kirchstr.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926235" y="2021809"/>
            <a:ext cx="753975" cy="126700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703820" y="1858341"/>
            <a:ext cx="742950" cy="138751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588775" y="3165090"/>
            <a:ext cx="1825372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REFERENZIERT</a:t>
            </a:r>
            <a:endParaRPr lang="de-DE" sz="1800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" name="Gewinkelte Verbindung 19"/>
          <p:cNvCxnSpPr/>
          <p:nvPr/>
        </p:nvCxnSpPr>
        <p:spPr>
          <a:xfrm rot="10800000">
            <a:off x="1680210" y="3131768"/>
            <a:ext cx="6023610" cy="66643"/>
          </a:xfrm>
          <a:prstGeom prst="bentConnector3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"/>
          <p:cNvSpPr txBox="1">
            <a:spLocks/>
          </p:cNvSpPr>
          <p:nvPr/>
        </p:nvSpPr>
        <p:spPr>
          <a:xfrm>
            <a:off x="7292310" y="1549644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Fremdschlüssel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624533" y="1692304"/>
            <a:ext cx="2140407" cy="3960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spc="-1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Primärschlüssel</a:t>
            </a:r>
            <a:endParaRPr lang="de-DE" sz="16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735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18003"/>
            <a:ext cx="8203086" cy="742122"/>
          </a:xfrm>
        </p:spPr>
        <p:txBody>
          <a:bodyPr/>
          <a:lstStyle/>
          <a:p>
            <a:r>
              <a:rPr lang="de-DE" dirty="0" smtClean="0"/>
              <a:t>Übungsaufgaben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860125"/>
            <a:ext cx="10407964" cy="5659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In einer Datenbank liegen folgende Tabellen vor: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2700" dirty="0" smtClean="0"/>
          </a:p>
          <a:p>
            <a:pPr marL="0" indent="0">
              <a:buNone/>
            </a:pPr>
            <a:endParaRPr lang="de-DE" sz="3200" dirty="0" smtClean="0"/>
          </a:p>
          <a:p>
            <a:pPr marL="457200" indent="-457200">
              <a:buAutoNum type="arabicPeriod"/>
            </a:pPr>
            <a:r>
              <a:rPr lang="de-DE" dirty="0" smtClean="0"/>
              <a:t>Für welche Spalten der Tabellen Fahrzeug, Fahrt und Fahrer sollten Primärschlüssel angelegt werden?</a:t>
            </a:r>
          </a:p>
          <a:p>
            <a:pPr marL="457200" indent="-457200">
              <a:buAutoNum type="arabicPeriod"/>
            </a:pPr>
            <a:r>
              <a:rPr lang="de-DE" dirty="0" smtClean="0"/>
              <a:t>Für welche Spalte welcher Tabelle sollte ein Fremdschlüssel angelegt werden? Welche Spalte welcher Tabelle referenziert der Fremdschlüssel?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31776"/>
              </p:ext>
            </p:extLst>
          </p:nvPr>
        </p:nvGraphicFramePr>
        <p:xfrm>
          <a:off x="6975923" y="1777994"/>
          <a:ext cx="4420871" cy="108044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65555"/>
                <a:gridCol w="935355"/>
                <a:gridCol w="1009968"/>
                <a:gridCol w="1209993"/>
              </a:tblGrid>
              <a:tr h="365045"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FahrzeugID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Baujahr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Gewicht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Sitzplaetze</a:t>
                      </a:r>
                      <a:endParaRPr lang="de-DE" sz="1500" b="0" dirty="0"/>
                    </a:p>
                  </a:txBody>
                  <a:tcPr/>
                </a:tc>
              </a:tr>
              <a:tr h="363148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2005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3000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40</a:t>
                      </a:r>
                      <a:endParaRPr lang="de-DE" sz="1500" b="0" dirty="0"/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2003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4000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45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11452"/>
              </p:ext>
            </p:extLst>
          </p:nvPr>
        </p:nvGraphicFramePr>
        <p:xfrm>
          <a:off x="3675867" y="3290140"/>
          <a:ext cx="4874946" cy="10354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981393"/>
                <a:gridCol w="1232218"/>
                <a:gridCol w="935355"/>
                <a:gridCol w="762050"/>
              </a:tblGrid>
              <a:tr h="195468"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fahrtID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fahrerID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fahrzeugID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Abfahrt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Zielort</a:t>
                      </a:r>
                      <a:endParaRPr lang="de-DE" sz="1500" b="1" dirty="0"/>
                    </a:p>
                  </a:txBody>
                  <a:tcPr/>
                </a:tc>
              </a:tr>
              <a:tr h="363148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01.01.16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Berlin</a:t>
                      </a:r>
                      <a:endParaRPr lang="de-DE" sz="1500" b="0" dirty="0"/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1002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2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01.11.15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Köln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3714"/>
              </p:ext>
            </p:extLst>
          </p:nvPr>
        </p:nvGraphicFramePr>
        <p:xfrm>
          <a:off x="826394" y="1786909"/>
          <a:ext cx="5330509" cy="10354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930"/>
                <a:gridCol w="1092518"/>
                <a:gridCol w="1387793"/>
                <a:gridCol w="1886268"/>
              </a:tblGrid>
              <a:tr h="195468"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fahrerID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Vorname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Nachname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Einstellungsdatum</a:t>
                      </a:r>
                      <a:endParaRPr lang="de-DE" sz="1500" b="1" dirty="0"/>
                    </a:p>
                  </a:txBody>
                  <a:tcPr/>
                </a:tc>
              </a:tr>
              <a:tr h="363148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Max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Mustermann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01.08.2012</a:t>
                      </a:r>
                      <a:endParaRPr lang="de-DE" sz="1500" b="0" dirty="0"/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2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Sarah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Mueller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15.02.2008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8000451" y="1375582"/>
            <a:ext cx="212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Fahrzeug</a:t>
            </a:r>
            <a:endParaRPr lang="de-DE" sz="20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4946502" y="2907434"/>
            <a:ext cx="212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Fahrt</a:t>
            </a:r>
            <a:endParaRPr lang="de-DE" sz="2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2205137" y="1427199"/>
            <a:ext cx="212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Fahrer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220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41983" y="1736700"/>
            <a:ext cx="8562629" cy="2262781"/>
          </a:xfrm>
        </p:spPr>
        <p:txBody>
          <a:bodyPr/>
          <a:lstStyle/>
          <a:p>
            <a:r>
              <a:rPr lang="de-DE" sz="6000" dirty="0" smtClean="0"/>
              <a:t>Normalisierung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41983" y="4196936"/>
            <a:ext cx="8562629" cy="1126283"/>
          </a:xfrm>
        </p:spPr>
        <p:txBody>
          <a:bodyPr/>
          <a:lstStyle/>
          <a:p>
            <a:r>
              <a:rPr lang="de-DE" sz="3700" dirty="0" smtClean="0"/>
              <a:t>Erste, zweite und dritte Normalform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16618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5248" y="1169344"/>
            <a:ext cx="10407964" cy="4572752"/>
          </a:xfrm>
        </p:spPr>
        <p:txBody>
          <a:bodyPr/>
          <a:lstStyle/>
          <a:p>
            <a:r>
              <a:rPr lang="de-DE" dirty="0" smtClean="0"/>
              <a:t>Ziel beim Entwurf einer Datenbank ist es, Daten so auf Tabellen zu verteilen, dass Datenredundanz vermieden wird.</a:t>
            </a:r>
            <a:endParaRPr lang="de-DE" dirty="0"/>
          </a:p>
          <a:p>
            <a:endParaRPr lang="de-DE" sz="500" dirty="0" smtClean="0"/>
          </a:p>
          <a:p>
            <a:pPr marL="0" indent="0">
              <a:buNone/>
            </a:pPr>
            <a:r>
              <a:rPr lang="de-DE" b="1" dirty="0" smtClean="0"/>
              <a:t>Redundanzfreie Datenspeicherung: </a:t>
            </a:r>
            <a:br>
              <a:rPr lang="de-DE" b="1" dirty="0" smtClean="0"/>
            </a:br>
            <a:r>
              <a:rPr lang="de-DE" dirty="0" smtClean="0"/>
              <a:t>kein Teil des Datenbestandes kann weggelassen werden, ohne dass dabei Informationen verloren gehen.</a:t>
            </a:r>
          </a:p>
          <a:p>
            <a:pPr marL="0" indent="0">
              <a:buNone/>
            </a:pPr>
            <a:endParaRPr lang="de-DE" sz="800" dirty="0" smtClean="0"/>
          </a:p>
          <a:p>
            <a:pPr marL="0" indent="0">
              <a:buNone/>
            </a:pPr>
            <a:r>
              <a:rPr lang="de-DE" b="1" dirty="0" smtClean="0"/>
              <a:t>Beispiel </a:t>
            </a:r>
            <a:r>
              <a:rPr lang="de-DE" b="1" dirty="0"/>
              <a:t>für </a:t>
            </a:r>
            <a:r>
              <a:rPr lang="de-DE" b="1" dirty="0" smtClean="0"/>
              <a:t>redundante Speicherung:</a:t>
            </a:r>
            <a:endParaRPr lang="de-DE" b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28920"/>
              </p:ext>
            </p:extLst>
          </p:nvPr>
        </p:nvGraphicFramePr>
        <p:xfrm>
          <a:off x="1099930" y="4445495"/>
          <a:ext cx="9998600" cy="148528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20311"/>
                <a:gridCol w="1223010"/>
                <a:gridCol w="1428750"/>
                <a:gridCol w="1746037"/>
                <a:gridCol w="1799178"/>
                <a:gridCol w="1490657"/>
                <a:gridCol w="1490657"/>
              </a:tblGrid>
              <a:tr h="417626"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PNR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Vorname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Nachname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Geburtsdatum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Geschle</a:t>
                      </a:r>
                      <a:r>
                        <a:rPr lang="de-DE" sz="1700" baseline="0" dirty="0" smtClean="0"/>
                        <a:t>cht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Ort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err="1" smtClean="0"/>
                        <a:t>Strasse</a:t>
                      </a:r>
                      <a:endParaRPr lang="de-DE" sz="1700" b="1" dirty="0"/>
                    </a:p>
                  </a:txBody>
                  <a:tcPr/>
                </a:tc>
              </a:tr>
              <a:tr h="363148"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Peter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Kiel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01.01.1980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maennlich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Trier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Nebenstr.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Peter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Kiel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01.01.1980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maennlich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Koblenz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Hauptstr.</a:t>
                      </a:r>
                      <a:endParaRPr lang="de-DE" sz="17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101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Lisa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Lebe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02.02.1970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Weiblich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Wittlich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Kirchstr.</a:t>
                      </a:r>
                      <a:endParaRPr lang="de-DE" sz="17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5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1360" y="1169344"/>
            <a:ext cx="10871200" cy="457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Normalisierung: </a:t>
            </a:r>
            <a:endParaRPr lang="de-DE" dirty="0" smtClean="0"/>
          </a:p>
          <a:p>
            <a:r>
              <a:rPr lang="de-DE" sz="1900" dirty="0"/>
              <a:t>Attribute werden so auf Tabellen aufgeteilt, dass </a:t>
            </a:r>
            <a:r>
              <a:rPr lang="de-DE" sz="1900" b="1" dirty="0"/>
              <a:t>keine vermeidbaren Redundanzen </a:t>
            </a:r>
            <a:r>
              <a:rPr lang="de-DE" sz="1900" dirty="0"/>
              <a:t>mehr vorliegen. </a:t>
            </a:r>
            <a:endParaRPr lang="de-DE" sz="1900" dirty="0" smtClean="0"/>
          </a:p>
          <a:p>
            <a:pPr marL="0" indent="0">
              <a:buNone/>
            </a:pPr>
            <a:r>
              <a:rPr lang="de-DE" b="1" dirty="0" smtClean="0"/>
              <a:t>Normalformen</a:t>
            </a:r>
            <a:r>
              <a:rPr lang="de-DE" b="1" dirty="0"/>
              <a:t>:</a:t>
            </a:r>
          </a:p>
          <a:p>
            <a:r>
              <a:rPr lang="de-DE" sz="1900" dirty="0" smtClean="0"/>
              <a:t>Im Rahmen der Normalisierung wird Datensammlung schrittweise in die Normalformen 1. bis 5. gebracht: (4. </a:t>
            </a:r>
            <a:r>
              <a:rPr lang="de-DE" sz="1900" dirty="0" err="1" smtClean="0"/>
              <a:t>bzw</a:t>
            </a:r>
            <a:r>
              <a:rPr lang="de-DE" sz="1900" dirty="0" smtClean="0"/>
              <a:t> 5. Normalform in Praxis eher unüblich)</a:t>
            </a:r>
          </a:p>
          <a:p>
            <a:r>
              <a:rPr lang="de-DE" sz="1900" dirty="0" smtClean="0"/>
              <a:t>diese bauen aufeinander auf: Datenschema in der 3. Normalform ist gleichzeitig immer in der 1. und 2. Normalform</a:t>
            </a:r>
          </a:p>
          <a:p>
            <a:r>
              <a:rPr lang="de-DE" sz="1900" dirty="0" smtClean="0"/>
              <a:t>1. Normalform ist dabei am schwächsten normalisiert, 5. Normalform ist am stärksten normalisiert</a:t>
            </a:r>
          </a:p>
        </p:txBody>
      </p:sp>
    </p:spTree>
    <p:extLst>
      <p:ext uri="{BB962C8B-B14F-4D97-AF65-F5344CB8AC3E}">
        <p14:creationId xmlns:p14="http://schemas.microsoft.com/office/powerpoint/2010/main" val="9817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Normalisierung - Ausgangslage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3760" y="1097280"/>
            <a:ext cx="10634134" cy="5394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b="1" dirty="0"/>
              <a:t>Beispiel: </a:t>
            </a:r>
            <a:r>
              <a:rPr lang="de-DE" sz="2000" dirty="0"/>
              <a:t>Ein Onlineshop verkauft Drucker und Zubehör. 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Alle Daten befinden sich in einer Tabelle</a:t>
            </a:r>
          </a:p>
          <a:p>
            <a:r>
              <a:rPr lang="de-DE" sz="2000" dirty="0" smtClean="0"/>
              <a:t>Bestellt ein Kunde mehrere Artikel, wird für jeden bestellten Artikel ein Datensatz angelegt mit:</a:t>
            </a:r>
          </a:p>
          <a:p>
            <a:pPr lvl="1"/>
            <a:r>
              <a:rPr lang="de-DE" dirty="0" smtClean="0"/>
              <a:t>Datum der Bestellung</a:t>
            </a:r>
          </a:p>
          <a:p>
            <a:pPr lvl="1"/>
            <a:r>
              <a:rPr lang="de-DE" dirty="0" smtClean="0"/>
              <a:t>Kundennummer, Name und Adresse des Bestellers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smtClean="0"/>
              <a:t>(ein Kunde hat hier immer genau 1 Adresse)</a:t>
            </a:r>
          </a:p>
          <a:p>
            <a:pPr lvl="1"/>
            <a:r>
              <a:rPr lang="de-DE" dirty="0" smtClean="0"/>
              <a:t>Artikel, die bestellte Anzahl und die Artikelkategorie/-</a:t>
            </a:r>
            <a:r>
              <a:rPr lang="de-DE" dirty="0" err="1" smtClean="0"/>
              <a:t>kategorienummer</a:t>
            </a:r>
            <a:endParaRPr lang="de-DE" dirty="0" smtClean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39312"/>
              </p:ext>
            </p:extLst>
          </p:nvPr>
        </p:nvGraphicFramePr>
        <p:xfrm>
          <a:off x="1390834" y="1769778"/>
          <a:ext cx="9001739" cy="15423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6252"/>
                <a:gridCol w="1064046"/>
                <a:gridCol w="1143502"/>
                <a:gridCol w="640827"/>
                <a:gridCol w="1010536"/>
                <a:gridCol w="644072"/>
                <a:gridCol w="979736"/>
                <a:gridCol w="828993"/>
                <a:gridCol w="1159717"/>
                <a:gridCol w="884058"/>
              </a:tblGrid>
              <a:tr h="394953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KNR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Straße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Ort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Datum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ANR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Artikel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KatNR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Kategorie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Anzahl</a:t>
                      </a:r>
                      <a:endParaRPr lang="de-DE" sz="1600" b="1" dirty="0"/>
                    </a:p>
                  </a:txBody>
                  <a:tcPr/>
                </a:tc>
              </a:tr>
              <a:tr h="382462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r>
                        <a:rPr lang="de-DE" sz="1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2462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 Kiel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2462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 Lebe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7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214787"/>
            <a:ext cx="8203086" cy="742122"/>
          </a:xfrm>
        </p:spPr>
        <p:txBody>
          <a:bodyPr/>
          <a:lstStyle/>
          <a:p>
            <a:r>
              <a:rPr lang="de-DE" sz="3500" dirty="0" smtClean="0"/>
              <a:t>Normalisierung – 1. Normalform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8221" y="1223222"/>
            <a:ext cx="10889673" cy="468800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500"/>
              </a:spcBef>
              <a:buNone/>
            </a:pPr>
            <a:endParaRPr lang="de-DE" sz="1700" dirty="0" smtClean="0"/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de-DE" sz="1800" b="1" dirty="0" smtClean="0"/>
              <a:t>Wert eines Attributs darf nicht aus mehreren Werten zusammengesetzt werden</a:t>
            </a: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de-DE" sz="1800" dirty="0" smtClean="0"/>
              <a:t>Es kann ein eindeutiger Primärschlüssel bestimmt werden</a:t>
            </a:r>
          </a:p>
          <a:p>
            <a:pPr marL="0" indent="0">
              <a:lnSpc>
                <a:spcPct val="114000"/>
              </a:lnSpc>
              <a:buNone/>
            </a:pPr>
            <a:endParaRPr lang="de-DE" sz="300" b="1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800" dirty="0" smtClean="0"/>
              <a:t>Name beinhaltet zusammengesetzte Werte – Vorname und Nachname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43148" y="5177484"/>
            <a:ext cx="212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1. Normalform</a:t>
            </a:r>
            <a:endParaRPr lang="de-DE" sz="2000" b="1" dirty="0"/>
          </a:p>
        </p:txBody>
      </p:sp>
      <p:sp>
        <p:nvSpPr>
          <p:cNvPr id="7" name="Rechteck 6"/>
          <p:cNvSpPr/>
          <p:nvPr/>
        </p:nvSpPr>
        <p:spPr>
          <a:xfrm>
            <a:off x="4287440" y="3351629"/>
            <a:ext cx="1080445" cy="1321359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8370" y="3825205"/>
            <a:ext cx="212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/>
              <a:t>unnormalisiert</a:t>
            </a:r>
            <a:endParaRPr lang="de-DE" sz="2000" b="1" dirty="0"/>
          </a:p>
        </p:txBody>
      </p:sp>
      <p:sp>
        <p:nvSpPr>
          <p:cNvPr id="9" name="Pfeil nach rechts 8"/>
          <p:cNvSpPr/>
          <p:nvPr/>
        </p:nvSpPr>
        <p:spPr>
          <a:xfrm>
            <a:off x="2673598" y="3760626"/>
            <a:ext cx="792480" cy="52926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404866" y="5125161"/>
            <a:ext cx="792480" cy="529269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738633" y="4770593"/>
            <a:ext cx="2180186" cy="1416288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2432"/>
              </p:ext>
            </p:extLst>
          </p:nvPr>
        </p:nvGraphicFramePr>
        <p:xfrm>
          <a:off x="3738633" y="3397732"/>
          <a:ext cx="8177517" cy="122915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6580"/>
                <a:gridCol w="986155"/>
                <a:gridCol w="1056005"/>
                <a:gridCol w="595630"/>
                <a:gridCol w="921068"/>
                <a:gridCol w="598805"/>
                <a:gridCol w="775169"/>
                <a:gridCol w="775169"/>
                <a:gridCol w="1073468"/>
                <a:gridCol w="819468"/>
              </a:tblGrid>
              <a:tr h="3147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KNR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Name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Straße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Ort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Datum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KatNR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Anzahl</a:t>
                      </a:r>
                      <a:endParaRPr lang="de-DE" sz="1400" b="1" dirty="0"/>
                    </a:p>
                  </a:txBody>
                  <a:tcPr/>
                </a:tc>
              </a:tr>
              <a:tr h="273697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r>
                        <a:rPr lang="de-DE" sz="14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9246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 Kiel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9246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 Lebe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36071"/>
              </p:ext>
            </p:extLst>
          </p:nvPr>
        </p:nvGraphicFramePr>
        <p:xfrm>
          <a:off x="3197346" y="4867804"/>
          <a:ext cx="8854446" cy="123169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2949"/>
                <a:gridCol w="957486"/>
                <a:gridCol w="1093846"/>
                <a:gridCol w="999004"/>
                <a:gridCol w="550557"/>
                <a:gridCol w="918827"/>
                <a:gridCol w="553493"/>
                <a:gridCol w="758382"/>
                <a:gridCol w="735759"/>
                <a:gridCol w="993400"/>
                <a:gridCol w="760743"/>
              </a:tblGrid>
              <a:tr h="303940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KNR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Vorname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Nachname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Straße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Ort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Datum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ANR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Artikel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KatNR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Kategorie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Anzahl</a:t>
                      </a:r>
                      <a:endParaRPr lang="de-DE" sz="1300" b="1" dirty="0"/>
                    </a:p>
                  </a:txBody>
                  <a:tcPr/>
                </a:tc>
              </a:tr>
              <a:tr h="347774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9995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59995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Abgerundetes Rechteck 13"/>
          <p:cNvSpPr/>
          <p:nvPr/>
        </p:nvSpPr>
        <p:spPr>
          <a:xfrm>
            <a:off x="618221" y="928861"/>
            <a:ext cx="10889673" cy="544101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24000" tIns="46800" rtlCol="0" anchor="ctr"/>
          <a:lstStyle/>
          <a:p>
            <a:pPr>
              <a:spcBef>
                <a:spcPts val="300"/>
              </a:spcBef>
            </a:pPr>
            <a:r>
              <a:rPr lang="de-DE" sz="2000" dirty="0">
                <a:solidFill>
                  <a:schemeClr val="tx1"/>
                </a:solidFill>
              </a:rPr>
              <a:t>Eine Relation ist in der </a:t>
            </a:r>
            <a:r>
              <a:rPr lang="de-DE" sz="2000" b="1" dirty="0">
                <a:solidFill>
                  <a:schemeClr val="tx1"/>
                </a:solidFill>
              </a:rPr>
              <a:t>ersten Normalform</a:t>
            </a:r>
            <a:r>
              <a:rPr lang="de-DE" sz="2000" dirty="0">
                <a:solidFill>
                  <a:schemeClr val="tx1"/>
                </a:solidFill>
              </a:rPr>
              <a:t>, wenn alle Attributwerte atomar sind</a:t>
            </a:r>
            <a:endParaRPr lang="de-DE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Normalisierung – 1. Normalform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093" y="1063787"/>
            <a:ext cx="10573174" cy="5360764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de-DE" sz="2200" b="1" dirty="0" smtClean="0"/>
              <a:t>Es kann ein eindeutiger Primärschlüssel bestimmt werden</a:t>
            </a:r>
          </a:p>
          <a:p>
            <a:pPr>
              <a:lnSpc>
                <a:spcPct val="114000"/>
              </a:lnSpc>
            </a:pPr>
            <a:r>
              <a:rPr lang="de-DE" sz="1800" dirty="0" smtClean="0"/>
              <a:t>Eindeutiger Primärschlüssel muss hier aus mehreren Attributen zusammengesetzt werden.</a:t>
            </a:r>
          </a:p>
          <a:p>
            <a:pPr>
              <a:lnSpc>
                <a:spcPct val="114000"/>
              </a:lnSpc>
            </a:pPr>
            <a:endParaRPr lang="de-DE" sz="1700" dirty="0"/>
          </a:p>
          <a:p>
            <a:pPr>
              <a:lnSpc>
                <a:spcPct val="114000"/>
              </a:lnSpc>
            </a:pPr>
            <a:endParaRPr lang="de-DE" sz="1700" dirty="0" smtClean="0"/>
          </a:p>
          <a:p>
            <a:pPr>
              <a:lnSpc>
                <a:spcPct val="114000"/>
              </a:lnSpc>
            </a:pPr>
            <a:endParaRPr lang="de-DE" sz="1700" dirty="0"/>
          </a:p>
          <a:p>
            <a:pPr>
              <a:lnSpc>
                <a:spcPct val="114000"/>
              </a:lnSpc>
            </a:pPr>
            <a:endParaRPr lang="de-DE" sz="1700" dirty="0" smtClean="0"/>
          </a:p>
          <a:p>
            <a:pPr>
              <a:lnSpc>
                <a:spcPct val="114000"/>
              </a:lnSpc>
            </a:pPr>
            <a:endParaRPr lang="de-DE" sz="1700" dirty="0"/>
          </a:p>
          <a:p>
            <a:pPr marL="0" indent="0">
              <a:lnSpc>
                <a:spcPct val="114000"/>
              </a:lnSpc>
              <a:buNone/>
            </a:pPr>
            <a:endParaRPr lang="de-DE" sz="1000" dirty="0"/>
          </a:p>
          <a:p>
            <a:pPr marL="0" indent="0">
              <a:lnSpc>
                <a:spcPct val="114000"/>
              </a:lnSpc>
              <a:buNone/>
            </a:pPr>
            <a:endParaRPr lang="de-DE" sz="2000" b="1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de-DE" sz="2000" b="1" dirty="0" smtClean="0"/>
              <a:t>Warum kann bei dieser Zusammenstellung ein Kunde einen Artikel an einem Tag nicht mehrmals bestellen? </a:t>
            </a:r>
          </a:p>
        </p:txBody>
      </p:sp>
      <p:sp>
        <p:nvSpPr>
          <p:cNvPr id="14" name="Rechteck 13"/>
          <p:cNvSpPr/>
          <p:nvPr/>
        </p:nvSpPr>
        <p:spPr>
          <a:xfrm>
            <a:off x="591780" y="2079094"/>
            <a:ext cx="714615" cy="1553934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5828429" y="2062760"/>
            <a:ext cx="1086642" cy="1547283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915071" y="2062760"/>
            <a:ext cx="695308" cy="1547283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888664" y="4075831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Primärschlüsselattribute</a:t>
            </a:r>
            <a:endParaRPr lang="de-DE" sz="20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349604" y="3633029"/>
            <a:ext cx="668666" cy="51060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6" idx="2"/>
          </p:cNvCxnSpPr>
          <p:nvPr/>
        </p:nvCxnSpPr>
        <p:spPr>
          <a:xfrm flipV="1">
            <a:off x="5058032" y="3610043"/>
            <a:ext cx="2204693" cy="60773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4883926" y="3617984"/>
            <a:ext cx="885981" cy="52564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95335"/>
              </p:ext>
            </p:extLst>
          </p:nvPr>
        </p:nvGraphicFramePr>
        <p:xfrm>
          <a:off x="634314" y="2155573"/>
          <a:ext cx="11011705" cy="13792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58609"/>
                <a:gridCol w="1224994"/>
                <a:gridCol w="1450722"/>
                <a:gridCol w="1251947"/>
                <a:gridCol w="653081"/>
                <a:gridCol w="1029860"/>
                <a:gridCol w="656387"/>
                <a:gridCol w="998470"/>
                <a:gridCol w="844844"/>
                <a:gridCol w="1273846"/>
                <a:gridCol w="968945"/>
              </a:tblGrid>
              <a:tr h="373443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KNR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Vorname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Nachname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Straße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Ort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Datum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ANR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Artikel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KatNR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Kategorie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Anzahl</a:t>
                      </a:r>
                      <a:endParaRPr lang="de-DE" sz="1600" b="1" dirty="0"/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6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1805" y="167022"/>
            <a:ext cx="8203086" cy="742122"/>
          </a:xfrm>
        </p:spPr>
        <p:txBody>
          <a:bodyPr/>
          <a:lstStyle/>
          <a:p>
            <a:r>
              <a:rPr lang="de-DE" dirty="0" smtClean="0"/>
              <a:t>Normalisierung – 2. Normalform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8983" y="1401288"/>
            <a:ext cx="10573174" cy="482138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endParaRPr lang="de-DE" sz="2000" dirty="0" smtClean="0"/>
          </a:p>
          <a:p>
            <a:pPr marL="0" indent="0">
              <a:lnSpc>
                <a:spcPct val="125000"/>
              </a:lnSpc>
              <a:buNone/>
            </a:pPr>
            <a:endParaRPr lang="de-DE" sz="2000" b="1" dirty="0"/>
          </a:p>
          <a:p>
            <a:pPr marL="0" indent="0">
              <a:lnSpc>
                <a:spcPct val="125000"/>
              </a:lnSpc>
              <a:buNone/>
            </a:pPr>
            <a:r>
              <a:rPr lang="de-DE" sz="2000" b="1" dirty="0" smtClean="0"/>
              <a:t>Begriffserklärungen</a:t>
            </a:r>
            <a:endParaRPr lang="de-DE" sz="20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de-DE" sz="1900" b="1" dirty="0">
                <a:sym typeface="Wingdings" panose="05000000000000000000" pitchFamily="2" charset="2"/>
              </a:rPr>
              <a:t>Schlüsselattribute</a:t>
            </a:r>
            <a:br>
              <a:rPr lang="de-DE" sz="1900" b="1" dirty="0">
                <a:sym typeface="Wingdings" panose="05000000000000000000" pitchFamily="2" charset="2"/>
              </a:rPr>
            </a:br>
            <a:r>
              <a:rPr lang="de-DE" sz="1900" dirty="0">
                <a:sym typeface="Wingdings" panose="05000000000000000000" pitchFamily="2" charset="2"/>
              </a:rPr>
              <a:t>Alle Attribute, die Teil des Primärschlüssels sind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de-DE" sz="1900" b="1" dirty="0">
                <a:sym typeface="Wingdings" panose="05000000000000000000" pitchFamily="2" charset="2"/>
              </a:rPr>
              <a:t>Nichtschlüsselattribute</a:t>
            </a:r>
            <a:r>
              <a:rPr lang="de-DE" sz="1900" dirty="0">
                <a:sym typeface="Wingdings" panose="05000000000000000000" pitchFamily="2" charset="2"/>
              </a:rPr>
              <a:t/>
            </a:r>
            <a:br>
              <a:rPr lang="de-DE" sz="1900" dirty="0">
                <a:sym typeface="Wingdings" panose="05000000000000000000" pitchFamily="2" charset="2"/>
              </a:rPr>
            </a:br>
            <a:r>
              <a:rPr lang="de-DE" sz="1900" dirty="0">
                <a:sym typeface="Wingdings" panose="05000000000000000000" pitchFamily="2" charset="2"/>
              </a:rPr>
              <a:t>Alle Attribute, die nicht Teil des Primärschlüssels </a:t>
            </a:r>
            <a:r>
              <a:rPr lang="de-DE" sz="1900" dirty="0" smtClean="0">
                <a:sym typeface="Wingdings" panose="05000000000000000000" pitchFamily="2" charset="2"/>
              </a:rPr>
              <a:t>sind</a:t>
            </a:r>
            <a:endParaRPr lang="de-DE" sz="19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25000"/>
              </a:lnSpc>
              <a:buFont typeface="Wingdings 3" charset="2"/>
              <a:buAutoNum type="arabicPeriod"/>
            </a:pPr>
            <a:r>
              <a:rPr lang="de-DE" sz="1900" b="1" dirty="0" smtClean="0">
                <a:sym typeface="Wingdings" panose="05000000000000000000" pitchFamily="2" charset="2"/>
              </a:rPr>
              <a:t>voll funktionale abhängig</a:t>
            </a:r>
            <a:br>
              <a:rPr lang="de-DE" sz="1900" b="1" dirty="0" smtClean="0">
                <a:sym typeface="Wingdings" panose="05000000000000000000" pitchFamily="2" charset="2"/>
              </a:rPr>
            </a:br>
            <a:r>
              <a:rPr lang="de-DE" sz="1900" dirty="0">
                <a:sym typeface="Wingdings" panose="05000000000000000000" pitchFamily="2" charset="2"/>
              </a:rPr>
              <a:t>Ein Nichtschlüssel-Attribut ist abhängig von allen Primärschlüssel-Attributen und nicht nur von einer Teilmenge des </a:t>
            </a:r>
            <a:r>
              <a:rPr lang="de-DE" sz="1900" dirty="0" smtClean="0">
                <a:sym typeface="Wingdings" panose="05000000000000000000" pitchFamily="2" charset="2"/>
              </a:rPr>
              <a:t>Primärschlüssels</a:t>
            </a:r>
            <a:br>
              <a:rPr lang="de-DE" sz="1900" dirty="0" smtClean="0">
                <a:sym typeface="Wingdings" panose="05000000000000000000" pitchFamily="2" charset="2"/>
              </a:rPr>
            </a:br>
            <a:r>
              <a:rPr lang="de-DE" sz="1200" b="1" dirty="0" smtClean="0">
                <a:sym typeface="Wingdings" panose="05000000000000000000" pitchFamily="2" charset="2"/>
              </a:rPr>
              <a:t/>
            </a:r>
            <a:br>
              <a:rPr lang="de-DE" sz="1200" b="1" dirty="0" smtClean="0">
                <a:sym typeface="Wingdings" panose="05000000000000000000" pitchFamily="2" charset="2"/>
              </a:rPr>
            </a:br>
            <a:r>
              <a:rPr lang="de-DE" sz="1900" dirty="0" smtClean="0">
                <a:sym typeface="Wingdings" panose="05000000000000000000" pitchFamily="2" charset="2"/>
              </a:rPr>
              <a:t>Wert eines Nichtschlüssel-Attributs kann nur eindeutig bestimmt werden, wenn alle Attributwerte des zusammengesetzten Primärschlüssels bekannt sind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52484" y="1139767"/>
            <a:ext cx="10889673" cy="90245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24000" tIns="46800" rtlCol="0" anchor="ctr"/>
          <a:lstStyle/>
          <a:p>
            <a:pPr>
              <a:lnSpc>
                <a:spcPct val="125000"/>
              </a:lnSpc>
            </a:pPr>
            <a:r>
              <a:rPr lang="de-DE" sz="2000" dirty="0">
                <a:solidFill>
                  <a:schemeClr val="tx1"/>
                </a:solidFill>
              </a:rPr>
              <a:t>Eine Relation ist </a:t>
            </a:r>
            <a:r>
              <a:rPr lang="de-DE" sz="2000" b="1" dirty="0">
                <a:solidFill>
                  <a:schemeClr val="tx1"/>
                </a:solidFill>
              </a:rPr>
              <a:t>in der zweiten Normalform</a:t>
            </a:r>
            <a:r>
              <a:rPr lang="de-DE" sz="2000" dirty="0">
                <a:solidFill>
                  <a:schemeClr val="tx1"/>
                </a:solidFill>
              </a:rPr>
              <a:t>, wenn jedes Nichtschlüsselattribut vom Schlüsselattribut (Primärschlüssel) </a:t>
            </a:r>
            <a:r>
              <a:rPr lang="de-DE" sz="2000" b="1" dirty="0">
                <a:solidFill>
                  <a:schemeClr val="tx1"/>
                </a:solidFill>
              </a:rPr>
              <a:t>voll funktional </a:t>
            </a:r>
            <a:r>
              <a:rPr lang="de-DE" sz="2000" dirty="0">
                <a:solidFill>
                  <a:schemeClr val="tx1"/>
                </a:solidFill>
              </a:rPr>
              <a:t>abhängig ist.</a:t>
            </a:r>
          </a:p>
        </p:txBody>
      </p:sp>
    </p:spTree>
    <p:extLst>
      <p:ext uri="{BB962C8B-B14F-4D97-AF65-F5344CB8AC3E}">
        <p14:creationId xmlns:p14="http://schemas.microsoft.com/office/powerpoint/2010/main" val="5286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2429" y="149472"/>
            <a:ext cx="8203086" cy="742122"/>
          </a:xfrm>
        </p:spPr>
        <p:txBody>
          <a:bodyPr/>
          <a:lstStyle/>
          <a:p>
            <a:r>
              <a:rPr lang="de-DE" sz="3300" dirty="0" smtClean="0"/>
              <a:t>Normalisierung – 2. Normalform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6590" y="1004408"/>
            <a:ext cx="10786226" cy="5598271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e-DE" sz="2000" b="1" dirty="0" smtClean="0"/>
              <a:t>Sind alle Nichtschlüsselattribute voll funktional abhängig vom Primärschlüssel?</a:t>
            </a:r>
          </a:p>
          <a:p>
            <a:pPr>
              <a:spcBef>
                <a:spcPts val="300"/>
              </a:spcBef>
            </a:pPr>
            <a:endParaRPr lang="de-DE" sz="1700" dirty="0"/>
          </a:p>
          <a:p>
            <a:pPr>
              <a:spcBef>
                <a:spcPts val="300"/>
              </a:spcBef>
            </a:pPr>
            <a:endParaRPr lang="de-DE" sz="1700" dirty="0" smtClean="0"/>
          </a:p>
          <a:p>
            <a:pPr marL="0" indent="0">
              <a:spcBef>
                <a:spcPts val="300"/>
              </a:spcBef>
              <a:buNone/>
            </a:pPr>
            <a:endParaRPr lang="de-DE" sz="1700" dirty="0" smtClean="0"/>
          </a:p>
          <a:p>
            <a:pPr marL="0" indent="0">
              <a:spcBef>
                <a:spcPts val="300"/>
              </a:spcBef>
              <a:buNone/>
            </a:pPr>
            <a:endParaRPr lang="de-DE" sz="1700" dirty="0" smtClean="0"/>
          </a:p>
          <a:p>
            <a:pPr marL="0" indent="0">
              <a:spcBef>
                <a:spcPts val="300"/>
              </a:spcBef>
              <a:buNone/>
            </a:pPr>
            <a:endParaRPr lang="de-DE" sz="17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de-DE" sz="1900" b="1" dirty="0" smtClean="0"/>
              <a:t>Vorname, Nachname, Straße und Ort:</a:t>
            </a:r>
          </a:p>
          <a:p>
            <a:pPr>
              <a:spcBef>
                <a:spcPts val="300"/>
              </a:spcBef>
            </a:pPr>
            <a:r>
              <a:rPr lang="de-DE" sz="1800" dirty="0" smtClean="0"/>
              <a:t>Um Namen und Adressdaten des Kunden herauszufinden, muss nur KNR bekannt sein</a:t>
            </a:r>
          </a:p>
          <a:p>
            <a:pPr>
              <a:spcBef>
                <a:spcPts val="300"/>
              </a:spcBef>
            </a:pPr>
            <a:r>
              <a:rPr lang="de-DE" sz="1800" dirty="0" smtClean="0"/>
              <a:t>Datum der Bestellung und Artikelnummer sind für diese Attribute nicht wichtig</a:t>
            </a:r>
          </a:p>
          <a:p>
            <a:pPr>
              <a:spcBef>
                <a:spcPts val="300"/>
              </a:spcBef>
            </a:pPr>
            <a:r>
              <a:rPr lang="de-DE" sz="1800" b="1" dirty="0" smtClean="0"/>
              <a:t>Attribute sind nur abhängig von KNR  </a:t>
            </a:r>
            <a:r>
              <a:rPr lang="de-DE" sz="1800" b="1" dirty="0" smtClean="0">
                <a:sym typeface="Wingdings" panose="05000000000000000000" pitchFamily="2" charset="2"/>
              </a:rPr>
              <a:t> nicht voll funktional abhängig</a:t>
            </a:r>
          </a:p>
          <a:p>
            <a:pPr>
              <a:spcBef>
                <a:spcPts val="300"/>
              </a:spcBef>
            </a:pPr>
            <a:endParaRPr lang="de-DE" sz="1500" dirty="0"/>
          </a:p>
          <a:p>
            <a:pPr marL="0" indent="0">
              <a:spcBef>
                <a:spcPts val="300"/>
              </a:spcBef>
              <a:buNone/>
            </a:pPr>
            <a:r>
              <a:rPr lang="de-DE" sz="1900" b="1" dirty="0" smtClean="0"/>
              <a:t>Artikel und Kategorie</a:t>
            </a:r>
          </a:p>
          <a:p>
            <a:pPr>
              <a:spcBef>
                <a:spcPts val="300"/>
              </a:spcBef>
            </a:pPr>
            <a:r>
              <a:rPr lang="de-DE" sz="1800" dirty="0" smtClean="0"/>
              <a:t>Um Artikelnamen und Kategorie herauszufinden, muss nur die ANR bekannt sein</a:t>
            </a:r>
          </a:p>
          <a:p>
            <a:pPr>
              <a:spcBef>
                <a:spcPts val="300"/>
              </a:spcBef>
            </a:pPr>
            <a:r>
              <a:rPr lang="de-DE" sz="1800" b="1" dirty="0" smtClean="0"/>
              <a:t>Attribute sind nur abhängig von ANR </a:t>
            </a:r>
            <a:r>
              <a:rPr lang="de-DE" sz="1800" b="1" dirty="0" smtClean="0">
                <a:sym typeface="Wingdings" panose="05000000000000000000" pitchFamily="2" charset="2"/>
              </a:rPr>
              <a:t> nicht voll funktional abhängig</a:t>
            </a:r>
          </a:p>
          <a:p>
            <a:pPr marL="0" indent="0">
              <a:spcBef>
                <a:spcPts val="300"/>
              </a:spcBef>
              <a:buNone/>
            </a:pPr>
            <a:endParaRPr lang="de-DE" sz="800" b="1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2834"/>
              </p:ext>
            </p:extLst>
          </p:nvPr>
        </p:nvGraphicFramePr>
        <p:xfrm>
          <a:off x="756590" y="1605671"/>
          <a:ext cx="10789776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3730"/>
                <a:gridCol w="1150084"/>
                <a:gridCol w="1356043"/>
                <a:gridCol w="1235964"/>
                <a:gridCol w="692644"/>
                <a:gridCol w="1092247"/>
                <a:gridCol w="696151"/>
                <a:gridCol w="870268"/>
                <a:gridCol w="896025"/>
                <a:gridCol w="1253490"/>
                <a:gridCol w="913130"/>
              </a:tblGrid>
              <a:tr h="325526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KNR</a:t>
                      </a:r>
                      <a:endParaRPr lang="de-DE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Vorname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Nachname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Straße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Ort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Datum</a:t>
                      </a:r>
                      <a:endParaRPr lang="de-DE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ANR</a:t>
                      </a:r>
                      <a:endParaRPr lang="de-DE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Artikel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 smtClean="0"/>
                        <a:t>KatNR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Kategorie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Anzahl</a:t>
                      </a:r>
                      <a:endParaRPr lang="de-DE" sz="1600" b="1" dirty="0"/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5790" y="238536"/>
            <a:ext cx="8697226" cy="1099933"/>
          </a:xfrm>
        </p:spPr>
        <p:txBody>
          <a:bodyPr/>
          <a:lstStyle/>
          <a:p>
            <a:r>
              <a:rPr lang="de-DE" sz="5000" dirty="0" smtClean="0"/>
              <a:t>AGENDA</a:t>
            </a:r>
            <a:endParaRPr lang="de-DE" sz="5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1.  Das relationale Datenbankmodell</a:t>
            </a:r>
          </a:p>
          <a:p>
            <a:pPr marL="450850" lvl="1" indent="0">
              <a:buNone/>
            </a:pPr>
            <a:r>
              <a:rPr lang="de-DE" dirty="0" smtClean="0"/>
              <a:t>1.1  Tabellen, Attribute und Tupel</a:t>
            </a:r>
          </a:p>
          <a:p>
            <a:pPr marL="450850" lvl="1" indent="0">
              <a:buNone/>
            </a:pPr>
            <a:r>
              <a:rPr lang="de-DE" dirty="0" smtClean="0"/>
              <a:t>1.2  Beziehungen zwischen Tabellen</a:t>
            </a:r>
          </a:p>
          <a:p>
            <a:pPr marL="450850" lvl="1" indent="0">
              <a:buNone/>
            </a:pPr>
            <a:r>
              <a:rPr lang="de-DE" dirty="0" smtClean="0"/>
              <a:t>1.3  Primärschlüssel</a:t>
            </a:r>
          </a:p>
          <a:p>
            <a:pPr marL="450850" lvl="1" indent="0">
              <a:buNone/>
            </a:pPr>
            <a:r>
              <a:rPr lang="de-DE" dirty="0" smtClean="0"/>
              <a:t>1.4  Fremdschlüssel</a:t>
            </a:r>
            <a:br>
              <a:rPr lang="de-DE" dirty="0" smtClean="0"/>
            </a:br>
            <a:endParaRPr lang="de-DE" sz="500" dirty="0" smtClean="0"/>
          </a:p>
          <a:p>
            <a:pPr marL="0" indent="0">
              <a:buNone/>
            </a:pPr>
            <a:r>
              <a:rPr lang="de-DE" b="1" dirty="0" smtClean="0"/>
              <a:t>2.  Normalformen</a:t>
            </a:r>
          </a:p>
          <a:p>
            <a:pPr marL="0" indent="0">
              <a:buNone/>
            </a:pPr>
            <a:endParaRPr lang="de-DE" sz="500" b="1" dirty="0" smtClean="0"/>
          </a:p>
          <a:p>
            <a:pPr marL="0" indent="0">
              <a:buNone/>
            </a:pPr>
            <a:r>
              <a:rPr lang="de-DE" b="1" dirty="0" smtClean="0"/>
              <a:t>3.  Beispiele bekannte relationale Datenbank-Systeme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165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2429" y="149472"/>
            <a:ext cx="8203086" cy="742122"/>
          </a:xfrm>
        </p:spPr>
        <p:txBody>
          <a:bodyPr/>
          <a:lstStyle/>
          <a:p>
            <a:r>
              <a:rPr lang="de-DE" sz="3300" dirty="0" smtClean="0"/>
              <a:t>Normalisierung – 2. Normalform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6590" y="1004408"/>
            <a:ext cx="10786226" cy="5598271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e-DE" sz="2000" b="1" dirty="0" smtClean="0"/>
              <a:t>Sind alle Nichtschlüsselattribute voll funktional abhängig vom Primärschlüssel?</a:t>
            </a:r>
          </a:p>
          <a:p>
            <a:pPr>
              <a:spcBef>
                <a:spcPts val="300"/>
              </a:spcBef>
            </a:pPr>
            <a:endParaRPr lang="de-DE" sz="1700" dirty="0"/>
          </a:p>
          <a:p>
            <a:pPr>
              <a:spcBef>
                <a:spcPts val="300"/>
              </a:spcBef>
            </a:pPr>
            <a:endParaRPr lang="de-DE" sz="1700" dirty="0" smtClean="0"/>
          </a:p>
          <a:p>
            <a:pPr marL="0" indent="0">
              <a:spcBef>
                <a:spcPts val="300"/>
              </a:spcBef>
              <a:buNone/>
            </a:pPr>
            <a:endParaRPr lang="de-DE" sz="1700" dirty="0" smtClean="0"/>
          </a:p>
          <a:p>
            <a:pPr marL="0" indent="0">
              <a:spcBef>
                <a:spcPts val="300"/>
              </a:spcBef>
              <a:buNone/>
            </a:pPr>
            <a:endParaRPr lang="de-DE" sz="1700" dirty="0" smtClean="0"/>
          </a:p>
          <a:p>
            <a:pPr marL="0" indent="0">
              <a:spcBef>
                <a:spcPts val="300"/>
              </a:spcBef>
              <a:buNone/>
            </a:pPr>
            <a:endParaRPr lang="de-DE" sz="1700" dirty="0" smtClean="0"/>
          </a:p>
          <a:p>
            <a:pPr marL="0" indent="0">
              <a:spcBef>
                <a:spcPts val="300"/>
              </a:spcBef>
              <a:buNone/>
            </a:pPr>
            <a:endParaRPr lang="de-DE" sz="1000" dirty="0" smtClean="0"/>
          </a:p>
          <a:p>
            <a:pPr marL="0" indent="0">
              <a:lnSpc>
                <a:spcPct val="125000"/>
              </a:lnSpc>
              <a:spcBef>
                <a:spcPts val="300"/>
              </a:spcBef>
              <a:buNone/>
            </a:pPr>
            <a:r>
              <a:rPr lang="de-DE" b="1" dirty="0"/>
              <a:t>Anzahl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de-DE" sz="1800" dirty="0"/>
              <a:t>Um die Anzahl der Artikel herauszufinden, die ein Kunde an einem Tag bestellt hat, müssen sowohl KNR, ANR als auch Datum bekannt sein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de-DE" sz="1800" b="1" dirty="0"/>
              <a:t>Menge ist abhängig von allen Schlüsselattributen (KNR, ANR, Datum) 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r>
              <a:rPr lang="de-DE" sz="1800" b="1" dirty="0" smtClean="0">
                <a:sym typeface="Wingdings" panose="05000000000000000000" pitchFamily="2" charset="2"/>
              </a:rPr>
              <a:t> damit </a:t>
            </a:r>
            <a:r>
              <a:rPr lang="de-DE" sz="1800" b="1" dirty="0" smtClean="0"/>
              <a:t>voll </a:t>
            </a:r>
            <a:r>
              <a:rPr lang="de-DE" sz="1800" b="1" dirty="0"/>
              <a:t>funktional abhängig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24562"/>
              </p:ext>
            </p:extLst>
          </p:nvPr>
        </p:nvGraphicFramePr>
        <p:xfrm>
          <a:off x="756590" y="1605671"/>
          <a:ext cx="10789776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3730"/>
                <a:gridCol w="1150084"/>
                <a:gridCol w="1356043"/>
                <a:gridCol w="1235964"/>
                <a:gridCol w="692644"/>
                <a:gridCol w="1092247"/>
                <a:gridCol w="696151"/>
                <a:gridCol w="870268"/>
                <a:gridCol w="896025"/>
                <a:gridCol w="1253490"/>
                <a:gridCol w="913130"/>
              </a:tblGrid>
              <a:tr h="325526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KNR</a:t>
                      </a:r>
                      <a:endParaRPr lang="de-DE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Vorname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Nachname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Straße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Ort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Datum</a:t>
                      </a:r>
                      <a:endParaRPr lang="de-DE" sz="16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ANR</a:t>
                      </a:r>
                      <a:endParaRPr lang="de-DE" sz="16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Artikel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 smtClean="0"/>
                        <a:t>KatNR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Kategorie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Anzahl</a:t>
                      </a:r>
                      <a:endParaRPr lang="de-DE" sz="1600" b="1" dirty="0"/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3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2429" y="149472"/>
            <a:ext cx="8203086" cy="742122"/>
          </a:xfrm>
        </p:spPr>
        <p:txBody>
          <a:bodyPr/>
          <a:lstStyle/>
          <a:p>
            <a:r>
              <a:rPr lang="de-DE" sz="3300" dirty="0" smtClean="0"/>
              <a:t>Normalisierung – 2. Normalform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3142" y="876366"/>
            <a:ext cx="10786226" cy="571108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endParaRPr lang="de-DE" sz="1900" b="1" dirty="0" smtClean="0"/>
          </a:p>
          <a:p>
            <a:pPr>
              <a:spcBef>
                <a:spcPts val="300"/>
              </a:spcBef>
            </a:pPr>
            <a:endParaRPr lang="de-DE" sz="1900" b="1" dirty="0"/>
          </a:p>
          <a:p>
            <a:pPr>
              <a:spcBef>
                <a:spcPts val="300"/>
              </a:spcBef>
            </a:pPr>
            <a:endParaRPr lang="de-DE" sz="1900" b="1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de-DE" sz="1900" b="1" dirty="0" smtClean="0"/>
              <a:t>1.  Vorname</a:t>
            </a:r>
            <a:r>
              <a:rPr lang="de-DE" sz="1900" b="1" dirty="0"/>
              <a:t>, Nachname, Straße und Ort</a:t>
            </a:r>
            <a:r>
              <a:rPr lang="de-DE" sz="1900" b="1" dirty="0" smtClean="0"/>
              <a:t>:</a:t>
            </a:r>
            <a:endParaRPr lang="de-DE" sz="1900" b="1" dirty="0"/>
          </a:p>
          <a:p>
            <a:pPr lvl="1">
              <a:lnSpc>
                <a:spcPct val="125000"/>
              </a:lnSpc>
              <a:spcBef>
                <a:spcPts val="300"/>
              </a:spcBef>
            </a:pPr>
            <a:r>
              <a:rPr lang="de-DE" sz="1800" dirty="0" smtClean="0"/>
              <a:t>Abhängig von Kundennummer </a:t>
            </a:r>
            <a:r>
              <a:rPr lang="de-DE" sz="1800" dirty="0" smtClean="0">
                <a:sym typeface="Wingdings" panose="05000000000000000000" pitchFamily="2" charset="2"/>
              </a:rPr>
              <a:t>  </a:t>
            </a:r>
            <a:r>
              <a:rPr lang="de-DE" sz="1800" b="1" dirty="0" smtClean="0"/>
              <a:t>Auslagerung in neue Tabelle Kunde</a:t>
            </a:r>
            <a:endParaRPr lang="de-DE" sz="1800" b="1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98169"/>
              </p:ext>
            </p:extLst>
          </p:nvPr>
        </p:nvGraphicFramePr>
        <p:xfrm>
          <a:off x="6777305" y="5034191"/>
          <a:ext cx="4517917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2728"/>
                <a:gridCol w="1003468"/>
                <a:gridCol w="1214576"/>
                <a:gridCol w="1127686"/>
                <a:gridCol w="599459"/>
              </a:tblGrid>
              <a:tr h="267563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Vorname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Nachname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Straße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Ort</a:t>
                      </a:r>
                      <a:endParaRPr lang="de-DE" sz="1400" b="1" dirty="0"/>
                    </a:p>
                  </a:txBody>
                  <a:tcPr/>
                </a:tc>
              </a:tr>
              <a:tr h="267563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7563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feil nach rechts 6"/>
          <p:cNvSpPr/>
          <p:nvPr/>
        </p:nvSpPr>
        <p:spPr>
          <a:xfrm rot="5400000">
            <a:off x="6026458" y="3901294"/>
            <a:ext cx="666666" cy="139242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653142" y="922573"/>
            <a:ext cx="10889673" cy="90245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24000" tIns="46800" rtlCol="0" anchor="ctr"/>
          <a:lstStyle/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tx1"/>
                </a:solidFill>
              </a:rPr>
              <a:t>Nicht </a:t>
            </a:r>
            <a:r>
              <a:rPr lang="de-DE" sz="2000" b="1" dirty="0">
                <a:solidFill>
                  <a:schemeClr val="tx1"/>
                </a:solidFill>
              </a:rPr>
              <a:t>voll funktional abhängige Attribute werden </a:t>
            </a:r>
            <a:r>
              <a:rPr lang="de-DE" sz="2000" b="1" dirty="0" smtClean="0">
                <a:solidFill>
                  <a:schemeClr val="tx1"/>
                </a:solidFill>
              </a:rPr>
              <a:t>in neue Tabelle übernommen</a:t>
            </a: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tx1"/>
                </a:solidFill>
              </a:rPr>
              <a:t>- mit </a:t>
            </a:r>
            <a:r>
              <a:rPr lang="de-DE" sz="2000" b="1" dirty="0">
                <a:solidFill>
                  <a:schemeClr val="tx1"/>
                </a:solidFill>
              </a:rPr>
              <a:t>dem Schlüsselteil, von dem sie abhängig </a:t>
            </a:r>
            <a:r>
              <a:rPr lang="de-DE" sz="2000" b="1" dirty="0" smtClean="0">
                <a:solidFill>
                  <a:schemeClr val="tx1"/>
                </a:solidFill>
              </a:rPr>
              <a:t>sind</a:t>
            </a:r>
            <a:endParaRPr lang="de-DE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37453"/>
              </p:ext>
            </p:extLst>
          </p:nvPr>
        </p:nvGraphicFramePr>
        <p:xfrm>
          <a:off x="811630" y="4981183"/>
          <a:ext cx="5518321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9001"/>
                <a:gridCol w="905374"/>
                <a:gridCol w="577046"/>
                <a:gridCol w="877780"/>
                <a:gridCol w="748030"/>
                <a:gridCol w="1039032"/>
                <a:gridCol w="792058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Datum</a:t>
                      </a:r>
                      <a:endParaRPr lang="de-DE" sz="1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 smtClean="0"/>
                        <a:t>KatNR</a:t>
                      </a:r>
                      <a:endParaRPr lang="de-DE" sz="13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Anzahl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1805960" y="4634081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Bestellung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7144032" y="4605955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Kunde</a:t>
            </a:r>
            <a:endParaRPr lang="de-DE" sz="2000" b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85164"/>
              </p:ext>
            </p:extLst>
          </p:nvPr>
        </p:nvGraphicFramePr>
        <p:xfrm>
          <a:off x="753039" y="2897683"/>
          <a:ext cx="10550877" cy="128564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3730"/>
                <a:gridCol w="1092518"/>
                <a:gridCol w="1281430"/>
                <a:gridCol w="1235964"/>
                <a:gridCol w="692644"/>
                <a:gridCol w="1092247"/>
                <a:gridCol w="696151"/>
                <a:gridCol w="870268"/>
                <a:gridCol w="789305"/>
                <a:gridCol w="1253490"/>
                <a:gridCol w="913130"/>
              </a:tblGrid>
              <a:tr h="325526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KNR</a:t>
                      </a:r>
                      <a:endParaRPr lang="de-DE" sz="15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Vorname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Nachname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Straße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Ort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Datum</a:t>
                      </a:r>
                      <a:endParaRPr lang="de-DE" sz="15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ANR</a:t>
                      </a:r>
                      <a:endParaRPr lang="de-DE" sz="15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Artikel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 err="1" smtClean="0"/>
                        <a:t>KatNR</a:t>
                      </a:r>
                      <a:endParaRPr lang="de-DE" sz="15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Kategorie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Anzahl</a:t>
                      </a:r>
                      <a:endParaRPr lang="de-DE" sz="1500" b="1" dirty="0"/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15230"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6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2429" y="149472"/>
            <a:ext cx="8203086" cy="742122"/>
          </a:xfrm>
        </p:spPr>
        <p:txBody>
          <a:bodyPr/>
          <a:lstStyle/>
          <a:p>
            <a:r>
              <a:rPr lang="de-DE" sz="3300" dirty="0" smtClean="0"/>
              <a:t>Normalisierung – 2. Normalform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3142" y="876366"/>
            <a:ext cx="10786226" cy="571108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endParaRPr lang="de-DE" sz="1900" b="1" dirty="0" smtClean="0"/>
          </a:p>
          <a:p>
            <a:pPr>
              <a:spcBef>
                <a:spcPts val="300"/>
              </a:spcBef>
            </a:pPr>
            <a:endParaRPr lang="de-DE" sz="1900" b="1" dirty="0"/>
          </a:p>
          <a:p>
            <a:pPr>
              <a:spcBef>
                <a:spcPts val="300"/>
              </a:spcBef>
            </a:pPr>
            <a:endParaRPr lang="de-DE" sz="1900" b="1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de-DE" sz="1900" b="1" dirty="0"/>
              <a:t>2</a:t>
            </a:r>
            <a:r>
              <a:rPr lang="de-DE" sz="1900" b="1" dirty="0" smtClean="0"/>
              <a:t>.  Artikel, KNR und Kategorie</a:t>
            </a:r>
            <a:endParaRPr lang="de-DE" sz="1900" b="1" dirty="0"/>
          </a:p>
          <a:p>
            <a:pPr lvl="1">
              <a:lnSpc>
                <a:spcPct val="125000"/>
              </a:lnSpc>
              <a:spcBef>
                <a:spcPts val="300"/>
              </a:spcBef>
            </a:pPr>
            <a:r>
              <a:rPr lang="de-DE" sz="1800" dirty="0" smtClean="0"/>
              <a:t>Abhängig von Artikelnummer </a:t>
            </a:r>
            <a:r>
              <a:rPr lang="de-DE" sz="1800" dirty="0" smtClean="0">
                <a:sym typeface="Wingdings" panose="05000000000000000000" pitchFamily="2" charset="2"/>
              </a:rPr>
              <a:t>  </a:t>
            </a:r>
            <a:r>
              <a:rPr lang="de-DE" sz="1800" b="1" dirty="0" smtClean="0"/>
              <a:t>Auslagerung in neue Tabelle Artikel</a:t>
            </a:r>
            <a:endParaRPr lang="de-DE" sz="1800" b="1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5848328" y="3935473"/>
            <a:ext cx="666666" cy="139242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653142" y="922573"/>
            <a:ext cx="10889673" cy="90245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24000" tIns="46800" rtlCol="0" anchor="ctr"/>
          <a:lstStyle/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tx1"/>
                </a:solidFill>
              </a:rPr>
              <a:t>Nicht </a:t>
            </a:r>
            <a:r>
              <a:rPr lang="de-DE" sz="2000" b="1" dirty="0">
                <a:solidFill>
                  <a:schemeClr val="tx1"/>
                </a:solidFill>
              </a:rPr>
              <a:t>voll funktional abhängige Attribute werden </a:t>
            </a:r>
            <a:r>
              <a:rPr lang="de-DE" sz="2000" b="1" dirty="0" smtClean="0">
                <a:solidFill>
                  <a:schemeClr val="tx1"/>
                </a:solidFill>
              </a:rPr>
              <a:t>in neue Tabelle übernommen</a:t>
            </a: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tx1"/>
                </a:solidFill>
              </a:rPr>
              <a:t>- mit </a:t>
            </a:r>
            <a:r>
              <a:rPr lang="de-DE" sz="2000" b="1" dirty="0">
                <a:solidFill>
                  <a:schemeClr val="tx1"/>
                </a:solidFill>
              </a:rPr>
              <a:t>dem Schlüsselteil, von dem sie abhängig </a:t>
            </a:r>
            <a:r>
              <a:rPr lang="de-DE" sz="2000" b="1" dirty="0" smtClean="0">
                <a:solidFill>
                  <a:schemeClr val="tx1"/>
                </a:solidFill>
              </a:rPr>
              <a:t>sind</a:t>
            </a:r>
            <a:endParaRPr lang="de-DE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6403"/>
              </p:ext>
            </p:extLst>
          </p:nvPr>
        </p:nvGraphicFramePr>
        <p:xfrm>
          <a:off x="2894402" y="2925961"/>
          <a:ext cx="6014527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9229"/>
                <a:gridCol w="999551"/>
                <a:gridCol w="637070"/>
                <a:gridCol w="969087"/>
                <a:gridCol w="748030"/>
                <a:gridCol w="1147112"/>
                <a:gridCol w="874448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Datum</a:t>
                      </a:r>
                      <a:endParaRPr lang="de-DE" sz="1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 smtClean="0"/>
                        <a:t>KatNR</a:t>
                      </a:r>
                      <a:endParaRPr lang="de-DE" sz="13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Anzahl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99880"/>
              </p:ext>
            </p:extLst>
          </p:nvPr>
        </p:nvGraphicFramePr>
        <p:xfrm>
          <a:off x="2342527" y="4873186"/>
          <a:ext cx="2968391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2318"/>
                <a:gridCol w="941834"/>
                <a:gridCol w="600284"/>
                <a:gridCol w="823955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Datum</a:t>
                      </a:r>
                      <a:endParaRPr lang="de-DE" sz="1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Anzahl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91598"/>
              </p:ext>
            </p:extLst>
          </p:nvPr>
        </p:nvGraphicFramePr>
        <p:xfrm>
          <a:off x="7162042" y="4872055"/>
          <a:ext cx="3241888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7046"/>
                <a:gridCol w="877780"/>
                <a:gridCol w="748030"/>
                <a:gridCol w="1039032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KatNR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2137438" y="4471945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Bestellung</a:t>
            </a:r>
            <a:endParaRPr lang="de-DE" sz="20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875669" y="4471945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Artikel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24340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776" y="247805"/>
            <a:ext cx="8203086" cy="742122"/>
          </a:xfrm>
        </p:spPr>
        <p:txBody>
          <a:bodyPr/>
          <a:lstStyle/>
          <a:p>
            <a:r>
              <a:rPr lang="de-DE" sz="3300" dirty="0" smtClean="0"/>
              <a:t>Normalisierung – 2. Normalform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3142" y="876366"/>
            <a:ext cx="10786226" cy="5711085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de-DE" sz="1900" b="1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de-DE" sz="1900" b="1" dirty="0" smtClean="0"/>
              <a:t>Vollständiges Tabellenschema in der 2. Normalform</a:t>
            </a:r>
            <a:endParaRPr lang="de-DE" sz="1900" b="1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23657"/>
              </p:ext>
            </p:extLst>
          </p:nvPr>
        </p:nvGraphicFramePr>
        <p:xfrm>
          <a:off x="4634465" y="2146949"/>
          <a:ext cx="2968391" cy="1219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2318"/>
                <a:gridCol w="941834"/>
                <a:gridCol w="600284"/>
                <a:gridCol w="823955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Datum</a:t>
                      </a:r>
                      <a:endParaRPr lang="de-DE" sz="1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Anzahl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36687"/>
              </p:ext>
            </p:extLst>
          </p:nvPr>
        </p:nvGraphicFramePr>
        <p:xfrm>
          <a:off x="7889229" y="4109489"/>
          <a:ext cx="3241888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7046"/>
                <a:gridCol w="877780"/>
                <a:gridCol w="748030"/>
                <a:gridCol w="1039032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 smtClean="0"/>
                        <a:t>KatNR</a:t>
                      </a:r>
                      <a:endParaRPr lang="de-DE" sz="13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4429376" y="1745708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Bestellung</a:t>
            </a:r>
            <a:endParaRPr lang="de-DE" sz="20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7602856" y="3709379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Artikel</a:t>
            </a:r>
            <a:endParaRPr lang="de-DE" sz="2000" b="1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92250"/>
              </p:ext>
            </p:extLst>
          </p:nvPr>
        </p:nvGraphicFramePr>
        <p:xfrm>
          <a:off x="856305" y="4093043"/>
          <a:ext cx="4517917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2728"/>
                <a:gridCol w="1003468"/>
                <a:gridCol w="1214576"/>
                <a:gridCol w="1127686"/>
                <a:gridCol w="599459"/>
              </a:tblGrid>
              <a:tr h="267563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Vorname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Nachname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Straße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Ort</a:t>
                      </a:r>
                      <a:endParaRPr lang="de-DE" sz="1400" b="1" dirty="0"/>
                    </a:p>
                  </a:txBody>
                  <a:tcPr/>
                </a:tc>
              </a:tr>
              <a:tr h="267563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7563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223032" y="3664807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Kunde</a:t>
            </a:r>
            <a:endParaRPr lang="de-DE" sz="2000" b="1" dirty="0"/>
          </a:p>
        </p:txBody>
      </p:sp>
      <p:sp>
        <p:nvSpPr>
          <p:cNvPr id="17" name="Rechteck 16"/>
          <p:cNvSpPr/>
          <p:nvPr/>
        </p:nvSpPr>
        <p:spPr>
          <a:xfrm>
            <a:off x="4571044" y="2079609"/>
            <a:ext cx="714615" cy="1353879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440572" y="2526119"/>
            <a:ext cx="3130474" cy="150105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96593" y="4027172"/>
            <a:ext cx="649715" cy="1046141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157385" y="2079609"/>
            <a:ext cx="663833" cy="1353879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6685808" y="3433488"/>
            <a:ext cx="1091580" cy="8899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812633" y="4027172"/>
            <a:ext cx="663833" cy="1046142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4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1805" y="167022"/>
            <a:ext cx="8203086" cy="742122"/>
          </a:xfrm>
        </p:spPr>
        <p:txBody>
          <a:bodyPr/>
          <a:lstStyle/>
          <a:p>
            <a:r>
              <a:rPr lang="de-DE" dirty="0" smtClean="0"/>
              <a:t>Normalisierung – </a:t>
            </a:r>
            <a:r>
              <a:rPr lang="de-DE" dirty="0"/>
              <a:t>3</a:t>
            </a:r>
            <a:r>
              <a:rPr lang="de-DE" dirty="0" smtClean="0"/>
              <a:t>. Normalform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68983" y="1401288"/>
            <a:ext cx="10573174" cy="4821382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endParaRPr lang="de-DE" sz="2000" dirty="0" smtClean="0"/>
          </a:p>
          <a:p>
            <a:pPr marL="0" indent="0">
              <a:lnSpc>
                <a:spcPct val="125000"/>
              </a:lnSpc>
              <a:buNone/>
            </a:pPr>
            <a:endParaRPr lang="de-DE" sz="2000" b="1" dirty="0"/>
          </a:p>
          <a:p>
            <a:pPr marL="0" indent="0">
              <a:lnSpc>
                <a:spcPct val="125000"/>
              </a:lnSpc>
              <a:buNone/>
            </a:pPr>
            <a:r>
              <a:rPr lang="de-DE" sz="2000" b="1" dirty="0" smtClean="0"/>
              <a:t>Begriffserklärungen</a:t>
            </a:r>
            <a:endParaRPr lang="de-DE" sz="20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de-DE" sz="1900" b="1" dirty="0" smtClean="0">
                <a:sym typeface="Wingdings" panose="05000000000000000000" pitchFamily="2" charset="2"/>
              </a:rPr>
              <a:t>Transitive Abhängigkeit</a:t>
            </a:r>
            <a:r>
              <a:rPr lang="de-DE" sz="1900" b="1" dirty="0">
                <a:sym typeface="Wingdings" panose="05000000000000000000" pitchFamily="2" charset="2"/>
              </a:rPr>
              <a:t/>
            </a:r>
            <a:br>
              <a:rPr lang="de-DE" sz="1900" b="1" dirty="0">
                <a:sym typeface="Wingdings" panose="05000000000000000000" pitchFamily="2" charset="2"/>
              </a:rPr>
            </a:br>
            <a:r>
              <a:rPr lang="de-DE" sz="1900" dirty="0" smtClean="0">
                <a:sym typeface="Wingdings" panose="05000000000000000000" pitchFamily="2" charset="2"/>
              </a:rPr>
              <a:t>Ein Nichtschlüsselattribut (NSA) C ist von einem anderen NSA B abhängig.</a:t>
            </a:r>
            <a:br>
              <a:rPr lang="de-DE" sz="1900" dirty="0" smtClean="0">
                <a:sym typeface="Wingdings" panose="05000000000000000000" pitchFamily="2" charset="2"/>
              </a:rPr>
            </a:br>
            <a:r>
              <a:rPr lang="de-DE" sz="1900" dirty="0" smtClean="0">
                <a:sym typeface="Wingdings" panose="05000000000000000000" pitchFamily="2" charset="2"/>
              </a:rPr>
              <a:t>Das NSA B ist wiederum vom Schlüsselattribut A abhängig.</a:t>
            </a:r>
            <a:r>
              <a:rPr lang="de-DE" sz="1900" dirty="0">
                <a:sym typeface="Wingdings" panose="05000000000000000000" pitchFamily="2" charset="2"/>
              </a:rPr>
              <a:t/>
            </a:r>
            <a:br>
              <a:rPr lang="de-DE" sz="1900" dirty="0">
                <a:sym typeface="Wingdings" panose="05000000000000000000" pitchFamily="2" charset="2"/>
              </a:rPr>
            </a:br>
            <a:r>
              <a:rPr lang="de-DE" sz="1900" dirty="0" smtClean="0">
                <a:sym typeface="Wingdings" panose="05000000000000000000" pitchFamily="2" charset="2"/>
              </a:rPr>
              <a:t/>
            </a:r>
            <a:br>
              <a:rPr lang="de-DE" sz="1900" dirty="0" smtClean="0">
                <a:sym typeface="Wingdings" panose="05000000000000000000" pitchFamily="2" charset="2"/>
              </a:rPr>
            </a:br>
            <a:r>
              <a:rPr lang="de-DE" sz="1900" dirty="0" smtClean="0">
                <a:sym typeface="Wingdings" panose="05000000000000000000" pitchFamily="2" charset="2"/>
              </a:rPr>
              <a:t>Ein NSA C ist nur indirekt (über ein anderes NSA B) vom Schlüsselattribut A</a:t>
            </a:r>
            <a:br>
              <a:rPr lang="de-DE" sz="1900" dirty="0" smtClean="0">
                <a:sym typeface="Wingdings" panose="05000000000000000000" pitchFamily="2" charset="2"/>
              </a:rPr>
            </a:br>
            <a:r>
              <a:rPr lang="de-DE" sz="1900" dirty="0" smtClean="0">
                <a:sym typeface="Wingdings" panose="05000000000000000000" pitchFamily="2" charset="2"/>
              </a:rPr>
              <a:t>abhängig </a:t>
            </a:r>
            <a:br>
              <a:rPr lang="de-DE" sz="1900" dirty="0" smtClean="0">
                <a:sym typeface="Wingdings" panose="05000000000000000000" pitchFamily="2" charset="2"/>
              </a:rPr>
            </a:br>
            <a:r>
              <a:rPr lang="de-DE" sz="1900" dirty="0" smtClean="0">
                <a:sym typeface="Wingdings" panose="05000000000000000000" pitchFamily="2" charset="2"/>
              </a:rPr>
              <a:t> Wenn der Attributwert B bekannt ist, kann man den Wert von C bestimmen</a:t>
            </a:r>
            <a:endParaRPr lang="de-DE" sz="1900" dirty="0"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52484" y="1139767"/>
            <a:ext cx="10889673" cy="90245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324000" tIns="46800" rtlCol="0" anchor="ctr"/>
          <a:lstStyle/>
          <a:p>
            <a:pPr>
              <a:lnSpc>
                <a:spcPct val="125000"/>
              </a:lnSpc>
            </a:pPr>
            <a:r>
              <a:rPr lang="de-DE" sz="2000" dirty="0">
                <a:solidFill>
                  <a:schemeClr val="tx1"/>
                </a:solidFill>
              </a:rPr>
              <a:t>Eine Relation ist </a:t>
            </a:r>
            <a:r>
              <a:rPr lang="de-DE" sz="2000" b="1" dirty="0">
                <a:solidFill>
                  <a:schemeClr val="tx1"/>
                </a:solidFill>
              </a:rPr>
              <a:t>in der </a:t>
            </a:r>
            <a:r>
              <a:rPr lang="de-DE" sz="2000" b="1" dirty="0" smtClean="0">
                <a:solidFill>
                  <a:schemeClr val="tx1"/>
                </a:solidFill>
              </a:rPr>
              <a:t>dritten Normalform</a:t>
            </a:r>
            <a:r>
              <a:rPr lang="de-DE" sz="2000" dirty="0">
                <a:solidFill>
                  <a:schemeClr val="tx1"/>
                </a:solidFill>
              </a:rPr>
              <a:t>, wenn </a:t>
            </a:r>
            <a:r>
              <a:rPr lang="de-DE" sz="2000" dirty="0" smtClean="0">
                <a:solidFill>
                  <a:schemeClr val="tx1"/>
                </a:solidFill>
              </a:rPr>
              <a:t>kein Nichtschlüsselattribut </a:t>
            </a:r>
            <a:r>
              <a:rPr lang="de-DE" sz="2000" dirty="0">
                <a:solidFill>
                  <a:schemeClr val="tx1"/>
                </a:solidFill>
              </a:rPr>
              <a:t>vom </a:t>
            </a:r>
            <a:r>
              <a:rPr lang="de-DE" sz="2000" dirty="0" smtClean="0">
                <a:solidFill>
                  <a:schemeClr val="tx1"/>
                </a:solidFill>
              </a:rPr>
              <a:t>Primärschlüssel </a:t>
            </a:r>
            <a:r>
              <a:rPr lang="de-DE" sz="2000" b="1" dirty="0" smtClean="0">
                <a:solidFill>
                  <a:schemeClr val="tx1"/>
                </a:solidFill>
              </a:rPr>
              <a:t>transitiv </a:t>
            </a:r>
            <a:r>
              <a:rPr lang="de-DE" sz="2000" dirty="0" smtClean="0">
                <a:solidFill>
                  <a:schemeClr val="tx1"/>
                </a:solidFill>
              </a:rPr>
              <a:t>abhängig </a:t>
            </a:r>
            <a:r>
              <a:rPr lang="de-DE" sz="2000" dirty="0">
                <a:solidFill>
                  <a:schemeClr val="tx1"/>
                </a:solidFill>
              </a:rPr>
              <a:t>ist.</a:t>
            </a:r>
          </a:p>
        </p:txBody>
      </p:sp>
    </p:spTree>
    <p:extLst>
      <p:ext uri="{BB962C8B-B14F-4D97-AF65-F5344CB8AC3E}">
        <p14:creationId xmlns:p14="http://schemas.microsoft.com/office/powerpoint/2010/main" val="261467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776" y="247805"/>
            <a:ext cx="8203086" cy="742122"/>
          </a:xfrm>
        </p:spPr>
        <p:txBody>
          <a:bodyPr/>
          <a:lstStyle/>
          <a:p>
            <a:r>
              <a:rPr lang="de-DE" sz="3300" dirty="0" smtClean="0"/>
              <a:t>Normalisierung – </a:t>
            </a:r>
            <a:r>
              <a:rPr lang="de-DE" sz="3300" dirty="0"/>
              <a:t>3</a:t>
            </a:r>
            <a:r>
              <a:rPr lang="de-DE" sz="3300" dirty="0" smtClean="0"/>
              <a:t>. Normalform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5774" y="1137966"/>
            <a:ext cx="10786226" cy="553564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e-DE" sz="1900" b="1" dirty="0" smtClean="0"/>
              <a:t>Überprüfung der Nichtschlüsselattribute auf transitive Abhängigkeit</a:t>
            </a:r>
            <a:endParaRPr lang="de-DE" sz="1900" b="1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8841"/>
              </p:ext>
            </p:extLst>
          </p:nvPr>
        </p:nvGraphicFramePr>
        <p:xfrm>
          <a:off x="273012" y="2403786"/>
          <a:ext cx="2755197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0987"/>
                <a:gridCol w="844150"/>
                <a:gridCol w="579026"/>
                <a:gridCol w="751034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KNR</a:t>
                      </a:r>
                      <a:endParaRPr lang="de-DE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Datum</a:t>
                      </a:r>
                      <a:endParaRPr lang="de-DE" sz="13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ANR</a:t>
                      </a:r>
                      <a:endParaRPr lang="de-DE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Anzahl</a:t>
                      </a:r>
                      <a:endParaRPr lang="de-DE" sz="13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73712"/>
              </p:ext>
            </p:extLst>
          </p:nvPr>
        </p:nvGraphicFramePr>
        <p:xfrm>
          <a:off x="8313815" y="2403785"/>
          <a:ext cx="3241888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7046"/>
                <a:gridCol w="877780"/>
                <a:gridCol w="748030"/>
                <a:gridCol w="1039032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KatNR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273012" y="1957701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Bestellung</a:t>
            </a:r>
            <a:endParaRPr lang="de-DE" sz="20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8245643" y="1960251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Artikel</a:t>
            </a:r>
            <a:endParaRPr lang="de-DE" sz="2000" b="1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62608"/>
              </p:ext>
            </p:extLst>
          </p:nvPr>
        </p:nvGraphicFramePr>
        <p:xfrm>
          <a:off x="3342824" y="2403785"/>
          <a:ext cx="4252297" cy="868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2957"/>
                <a:gridCol w="981898"/>
                <a:gridCol w="1130233"/>
                <a:gridCol w="1049377"/>
                <a:gridCol w="557832"/>
              </a:tblGrid>
              <a:tr h="267563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KNR</a:t>
                      </a:r>
                      <a:endParaRPr lang="de-DE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Vorname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Nachname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Straße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Ort</a:t>
                      </a:r>
                      <a:endParaRPr lang="de-DE" sz="1300" b="1" dirty="0"/>
                    </a:p>
                  </a:txBody>
                  <a:tcPr/>
                </a:tc>
              </a:tr>
              <a:tr h="267563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7563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794966" y="1929575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Kunde</a:t>
            </a:r>
            <a:endParaRPr lang="de-DE" sz="2000" b="1" dirty="0"/>
          </a:p>
        </p:txBody>
      </p:sp>
      <p:sp>
        <p:nvSpPr>
          <p:cNvPr id="22" name="Inhaltsplatzhalter 2"/>
          <p:cNvSpPr txBox="1">
            <a:spLocks/>
          </p:cNvSpPr>
          <p:nvPr/>
        </p:nvSpPr>
        <p:spPr>
          <a:xfrm>
            <a:off x="641147" y="3608001"/>
            <a:ext cx="3348012" cy="131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Wingdings 3" charset="2"/>
              <a:buNone/>
            </a:pPr>
            <a:r>
              <a:rPr lang="de-DE" sz="1700" dirty="0" smtClean="0"/>
              <a:t>Nur ein NSA</a:t>
            </a:r>
            <a:br>
              <a:rPr lang="de-DE" sz="1700" dirty="0" smtClean="0"/>
            </a:br>
            <a:r>
              <a:rPr lang="de-DE" sz="1700" dirty="0" smtClean="0">
                <a:sym typeface="Wingdings" panose="05000000000000000000" pitchFamily="2" charset="2"/>
              </a:rPr>
              <a:t></a:t>
            </a:r>
            <a:r>
              <a:rPr lang="de-DE" sz="1700" b="1" dirty="0" smtClean="0"/>
              <a:t> keine transitive </a:t>
            </a:r>
            <a:br>
              <a:rPr lang="de-DE" sz="1700" b="1" dirty="0" smtClean="0"/>
            </a:br>
            <a:r>
              <a:rPr lang="de-DE" sz="1700" b="1" dirty="0" smtClean="0"/>
              <a:t>    Abhängigkeit </a:t>
            </a:r>
            <a:endParaRPr lang="de-DE" sz="1700" b="1" dirty="0"/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3342825" y="3390016"/>
            <a:ext cx="4252296" cy="243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Wingdings 3" charset="2"/>
              <a:buNone/>
            </a:pPr>
            <a:r>
              <a:rPr lang="de-DE" sz="1700" dirty="0" smtClean="0"/>
              <a:t>Wenn Vorname bekannt ist, kann man daraus nicht auf Nachnamen, Straße oder Ort schließen. </a:t>
            </a:r>
            <a:br>
              <a:rPr lang="de-DE" sz="1700" dirty="0" smtClean="0"/>
            </a:br>
            <a:endParaRPr lang="de-DE" sz="1700" dirty="0" smtClean="0"/>
          </a:p>
          <a:p>
            <a:pPr marL="0" indent="0">
              <a:spcBef>
                <a:spcPts val="300"/>
              </a:spcBef>
              <a:buFont typeface="Wingdings 3" charset="2"/>
              <a:buNone/>
            </a:pPr>
            <a:r>
              <a:rPr lang="de-DE" sz="1700" dirty="0" smtClean="0"/>
              <a:t>Das gilt auch für alle anderen NSA</a:t>
            </a:r>
          </a:p>
          <a:p>
            <a:pPr marL="0" indent="0">
              <a:spcBef>
                <a:spcPts val="300"/>
              </a:spcBef>
              <a:buFont typeface="Wingdings 3" charset="2"/>
              <a:buNone/>
            </a:pPr>
            <a:r>
              <a:rPr lang="de-DE" sz="1700" b="1" dirty="0" smtClean="0">
                <a:sym typeface="Wingdings" panose="05000000000000000000" pitchFamily="2" charset="2"/>
              </a:rPr>
              <a:t> Keine transitive Abhängigkeit</a:t>
            </a:r>
            <a:endParaRPr lang="de-DE" sz="1700" b="1" dirty="0"/>
          </a:p>
        </p:txBody>
      </p:sp>
      <p:sp>
        <p:nvSpPr>
          <p:cNvPr id="24" name="Inhaltsplatzhalter 2"/>
          <p:cNvSpPr txBox="1">
            <a:spLocks/>
          </p:cNvSpPr>
          <p:nvPr/>
        </p:nvSpPr>
        <p:spPr>
          <a:xfrm>
            <a:off x="8027721" y="3390016"/>
            <a:ext cx="3930732" cy="2432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Wingdings 3" charset="2"/>
              <a:buNone/>
            </a:pPr>
            <a:r>
              <a:rPr lang="de-DE" sz="1700" dirty="0" smtClean="0"/>
              <a:t>Wenn </a:t>
            </a:r>
            <a:r>
              <a:rPr lang="de-DE" sz="1700" dirty="0" err="1" smtClean="0"/>
              <a:t>KatNR</a:t>
            </a:r>
            <a:r>
              <a:rPr lang="de-DE" sz="1700" dirty="0" smtClean="0"/>
              <a:t> bekannt ist, kann man </a:t>
            </a:r>
          </a:p>
          <a:p>
            <a:pPr marL="0" indent="0">
              <a:spcBef>
                <a:spcPts val="300"/>
              </a:spcBef>
              <a:buFont typeface="Wingdings 3" charset="2"/>
              <a:buNone/>
            </a:pPr>
            <a:r>
              <a:rPr lang="de-DE" sz="1700" dirty="0" smtClean="0"/>
              <a:t>Kategorie eindeutig bestimmen</a:t>
            </a:r>
            <a:br>
              <a:rPr lang="de-DE" sz="1700" dirty="0" smtClean="0"/>
            </a:br>
            <a:endParaRPr lang="de-DE" sz="1700" dirty="0" smtClean="0"/>
          </a:p>
          <a:p>
            <a:pPr marL="0" indent="0">
              <a:spcBef>
                <a:spcPts val="300"/>
              </a:spcBef>
              <a:buFont typeface="Wingdings 3" charset="2"/>
              <a:buNone/>
            </a:pPr>
            <a:r>
              <a:rPr lang="de-DE" sz="1700" b="1" dirty="0" smtClean="0">
                <a:sym typeface="Wingdings" panose="05000000000000000000" pitchFamily="2" charset="2"/>
              </a:rPr>
              <a:t> </a:t>
            </a:r>
            <a:r>
              <a:rPr lang="de-DE" sz="1700" b="1" dirty="0" smtClean="0"/>
              <a:t>Kategorie ist von ANR nur </a:t>
            </a:r>
            <a:br>
              <a:rPr lang="de-DE" sz="1700" b="1" dirty="0" smtClean="0"/>
            </a:br>
            <a:r>
              <a:rPr lang="de-DE" sz="1700" b="1" dirty="0" smtClean="0"/>
              <a:t>     transitiv abhängig</a:t>
            </a:r>
            <a:endParaRPr lang="de-DE" sz="1700" b="1" dirty="0"/>
          </a:p>
        </p:txBody>
      </p:sp>
    </p:spTree>
    <p:extLst>
      <p:ext uri="{BB962C8B-B14F-4D97-AF65-F5344CB8AC3E}">
        <p14:creationId xmlns:p14="http://schemas.microsoft.com/office/powerpoint/2010/main" val="4761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3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776" y="247805"/>
            <a:ext cx="8203086" cy="742122"/>
          </a:xfrm>
        </p:spPr>
        <p:txBody>
          <a:bodyPr/>
          <a:lstStyle/>
          <a:p>
            <a:r>
              <a:rPr lang="de-DE" sz="3300" dirty="0" smtClean="0"/>
              <a:t>Normalisierung – </a:t>
            </a:r>
            <a:r>
              <a:rPr lang="de-DE" sz="3300" dirty="0"/>
              <a:t>3</a:t>
            </a:r>
            <a:r>
              <a:rPr lang="de-DE" sz="3300" dirty="0" smtClean="0"/>
              <a:t>. Normalform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7429" y="1104368"/>
            <a:ext cx="10786226" cy="553564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e-DE" sz="1900" b="1" dirty="0" smtClean="0"/>
              <a:t>Kategorie wird aus Artikel-Tabelle entfernt und mit KNR in neue Tabelle übernommen</a:t>
            </a:r>
            <a:endParaRPr lang="de-DE" sz="1900" b="1" dirty="0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29044"/>
              </p:ext>
            </p:extLst>
          </p:nvPr>
        </p:nvGraphicFramePr>
        <p:xfrm>
          <a:off x="1509253" y="2880926"/>
          <a:ext cx="3241888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7046"/>
                <a:gridCol w="877780"/>
                <a:gridCol w="748030"/>
                <a:gridCol w="1039032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KatNR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441081" y="2437392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Artikel</a:t>
            </a:r>
            <a:endParaRPr lang="de-DE" sz="2000" b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94577"/>
              </p:ext>
            </p:extLst>
          </p:nvPr>
        </p:nvGraphicFramePr>
        <p:xfrm>
          <a:off x="7254255" y="2259923"/>
          <a:ext cx="2022607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7046"/>
                <a:gridCol w="877780"/>
                <a:gridCol w="567781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KNR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6438052" y="1859813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Artikel</a:t>
            </a:r>
            <a:endParaRPr lang="de-DE" sz="2000" b="1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51109"/>
              </p:ext>
            </p:extLst>
          </p:nvPr>
        </p:nvGraphicFramePr>
        <p:xfrm>
          <a:off x="7338765" y="3718138"/>
          <a:ext cx="1787062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48030"/>
                <a:gridCol w="1039032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KatNR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7220570" y="3347053"/>
            <a:ext cx="185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Kategorie</a:t>
            </a:r>
            <a:endParaRPr lang="de-DE" sz="2000" b="1" dirty="0"/>
          </a:p>
        </p:txBody>
      </p:sp>
      <p:sp>
        <p:nvSpPr>
          <p:cNvPr id="21" name="Pfeil nach rechts 20"/>
          <p:cNvSpPr/>
          <p:nvPr/>
        </p:nvSpPr>
        <p:spPr>
          <a:xfrm>
            <a:off x="5279691" y="2837502"/>
            <a:ext cx="1264991" cy="98091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8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776" y="247805"/>
            <a:ext cx="8203086" cy="742122"/>
          </a:xfrm>
        </p:spPr>
        <p:txBody>
          <a:bodyPr/>
          <a:lstStyle/>
          <a:p>
            <a:r>
              <a:rPr lang="de-DE" sz="3300" dirty="0" smtClean="0"/>
              <a:t>Normalisierung – </a:t>
            </a:r>
            <a:r>
              <a:rPr lang="de-DE" sz="3300" dirty="0"/>
              <a:t>3</a:t>
            </a:r>
            <a:r>
              <a:rPr lang="de-DE" sz="3300" dirty="0" smtClean="0"/>
              <a:t>. Normalform</a:t>
            </a:r>
            <a:endParaRPr lang="de-DE" sz="33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7429" y="1104368"/>
            <a:ext cx="10786226" cy="553564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e-DE" sz="1900" b="1" dirty="0" smtClean="0"/>
              <a:t>In der dritten Normalform ergibt sich dann also folgendes Schema</a:t>
            </a:r>
            <a:endParaRPr lang="de-DE" sz="1900" b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99846"/>
              </p:ext>
            </p:extLst>
          </p:nvPr>
        </p:nvGraphicFramePr>
        <p:xfrm>
          <a:off x="6965921" y="2453605"/>
          <a:ext cx="2202856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7046"/>
                <a:gridCol w="877780"/>
                <a:gridCol w="748030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Artikel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KatNR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Papier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6149718" y="2053495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Artikel</a:t>
            </a:r>
            <a:endParaRPr lang="de-DE" sz="2000" b="1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28938"/>
              </p:ext>
            </p:extLst>
          </p:nvPr>
        </p:nvGraphicFramePr>
        <p:xfrm>
          <a:off x="7254255" y="4359406"/>
          <a:ext cx="1787062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48030"/>
                <a:gridCol w="1039032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400" b="1" dirty="0" err="1" smtClean="0"/>
                        <a:t>KatNR</a:t>
                      </a:r>
                      <a:endParaRPr lang="de-DE" sz="1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Kategorie</a:t>
                      </a:r>
                      <a:endParaRPr lang="de-DE" sz="14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Zubehör</a:t>
                      </a: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Toner</a:t>
                      </a:r>
                      <a:endParaRPr lang="de-DE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7136060" y="3988321"/>
            <a:ext cx="185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Kategorie</a:t>
            </a:r>
            <a:endParaRPr lang="de-DE" sz="2000" b="1" dirty="0"/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69587"/>
              </p:ext>
            </p:extLst>
          </p:nvPr>
        </p:nvGraphicFramePr>
        <p:xfrm>
          <a:off x="2184939" y="2343072"/>
          <a:ext cx="2755197" cy="1158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0987"/>
                <a:gridCol w="844150"/>
                <a:gridCol w="579026"/>
                <a:gridCol w="751034"/>
              </a:tblGrid>
              <a:tr h="286855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KNR</a:t>
                      </a:r>
                      <a:endParaRPr lang="de-DE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Datum</a:t>
                      </a:r>
                      <a:endParaRPr lang="de-DE" sz="13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ANR</a:t>
                      </a:r>
                      <a:endParaRPr lang="de-DE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Anzahl</a:t>
                      </a:r>
                      <a:endParaRPr lang="de-DE" sz="1300" b="1" dirty="0"/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12.12.14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86855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03.05.15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1824136" y="1860577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Bestellung</a:t>
            </a:r>
            <a:endParaRPr lang="de-DE" sz="2000" b="1" dirty="0"/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18822"/>
              </p:ext>
            </p:extLst>
          </p:nvPr>
        </p:nvGraphicFramePr>
        <p:xfrm>
          <a:off x="1494875" y="4359406"/>
          <a:ext cx="4252297" cy="868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2957"/>
                <a:gridCol w="981898"/>
                <a:gridCol w="1130233"/>
                <a:gridCol w="1049377"/>
                <a:gridCol w="557832"/>
              </a:tblGrid>
              <a:tr h="267563"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KNR</a:t>
                      </a:r>
                      <a:endParaRPr lang="de-DE" sz="13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Vorname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1" dirty="0" smtClean="0"/>
                        <a:t>Nachname</a:t>
                      </a:r>
                      <a:endParaRPr lang="de-DE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Straße</a:t>
                      </a:r>
                      <a:endParaRPr lang="de-DE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dirty="0" smtClean="0"/>
                        <a:t>Ort</a:t>
                      </a:r>
                      <a:endParaRPr lang="de-DE" sz="1300" b="1" dirty="0"/>
                    </a:p>
                  </a:txBody>
                  <a:tcPr/>
                </a:tc>
              </a:tr>
              <a:tr h="267563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122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Kiel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Nebenstr.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Trier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7563"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244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Ina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Lebe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Hauptstr.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3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Köln</a:t>
                      </a:r>
                      <a:endParaRPr lang="de-DE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947017" y="3885196"/>
            <a:ext cx="3348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Kunde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277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Übungsaufgabe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einer Bibliothek werden Daten aller Bücher wie folgt in einer Tabelle gesammelt: </a:t>
            </a:r>
          </a:p>
          <a:p>
            <a:pPr>
              <a:buFontTx/>
              <a:buChar char="-"/>
            </a:pPr>
            <a:r>
              <a:rPr lang="de-DE" dirty="0" err="1" smtClean="0"/>
              <a:t>Buchid</a:t>
            </a:r>
            <a:r>
              <a:rPr lang="de-DE" dirty="0" smtClean="0"/>
              <a:t>, Autor, Name und Verlag des Buches</a:t>
            </a:r>
          </a:p>
          <a:p>
            <a:pPr>
              <a:buFontTx/>
              <a:buChar char="-"/>
            </a:pPr>
            <a:r>
              <a:rPr lang="de-DE" dirty="0" smtClean="0"/>
              <a:t>Alle Kapitelnummern des Buches mit Namen und Seitenzahl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Bringe die Tabelle schrittweise in die erste und dann in die zweite Normalform.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32878"/>
              </p:ext>
            </p:extLst>
          </p:nvPr>
        </p:nvGraphicFramePr>
        <p:xfrm>
          <a:off x="1034968" y="3424081"/>
          <a:ext cx="10537888" cy="15426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9432"/>
                <a:gridCol w="3533816"/>
                <a:gridCol w="1304532"/>
                <a:gridCol w="1158221"/>
                <a:gridCol w="1996758"/>
                <a:gridCol w="1575129"/>
              </a:tblGrid>
              <a:tr h="417626">
                <a:tc>
                  <a:txBody>
                    <a:bodyPr/>
                    <a:lstStyle/>
                    <a:p>
                      <a:r>
                        <a:rPr lang="de-DE" sz="1700" b="1" dirty="0" err="1" smtClean="0"/>
                        <a:t>BuchID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Name, Autor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Verlag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 smtClean="0"/>
                        <a:t>Kapitelnr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Kapitelname</a:t>
                      </a:r>
                      <a:endParaRPr lang="de-DE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1" dirty="0" smtClean="0"/>
                        <a:t>Kapitelseiten</a:t>
                      </a:r>
                      <a:endParaRPr lang="de-DE" sz="1700" b="1" dirty="0"/>
                    </a:p>
                  </a:txBody>
                  <a:tcPr/>
                </a:tc>
              </a:tr>
              <a:tr h="420540"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WI</a:t>
                      </a:r>
                      <a:r>
                        <a:rPr lang="de-DE" sz="1700" b="0" baseline="0" dirty="0" smtClean="0">
                          <a:solidFill>
                            <a:schemeClr val="tx1"/>
                          </a:solidFill>
                        </a:rPr>
                        <a:t> Band 1, Mustermann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Springer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Einführung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WI</a:t>
                      </a:r>
                      <a:r>
                        <a:rPr lang="de-DE" sz="1700" b="0" baseline="0" dirty="0" smtClean="0">
                          <a:solidFill>
                            <a:schemeClr val="tx1"/>
                          </a:solidFill>
                        </a:rPr>
                        <a:t> Band 1, Mustermann</a:t>
                      </a:r>
                      <a:endParaRPr lang="de-DE" sz="1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Springer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Aufgaben</a:t>
                      </a:r>
                      <a:r>
                        <a:rPr lang="de-DE" sz="1700" b="0" baseline="0" dirty="0" smtClean="0">
                          <a:solidFill>
                            <a:schemeClr val="tx1"/>
                          </a:solidFill>
                        </a:rPr>
                        <a:t> der WI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Grundlagen</a:t>
                      </a:r>
                      <a:r>
                        <a:rPr lang="de-DE" sz="1700" b="0" baseline="0" dirty="0" smtClean="0">
                          <a:solidFill>
                            <a:schemeClr val="tx1"/>
                          </a:solidFill>
                        </a:rPr>
                        <a:t> DB, Mueller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err="1" smtClean="0">
                          <a:solidFill>
                            <a:schemeClr val="tx1"/>
                          </a:solidFill>
                        </a:rPr>
                        <a:t>Oreilly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Einführung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de-DE" sz="17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3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0161" y="1736700"/>
            <a:ext cx="8954452" cy="2262781"/>
          </a:xfrm>
        </p:spPr>
        <p:txBody>
          <a:bodyPr/>
          <a:lstStyle/>
          <a:p>
            <a:r>
              <a:rPr lang="de-DE" sz="4200" dirty="0" smtClean="0"/>
              <a:t>Verschiedene DBMS im Überblick</a:t>
            </a:r>
            <a:endParaRPr lang="de-DE" sz="4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41983" y="4196936"/>
            <a:ext cx="8562629" cy="1126283"/>
          </a:xfrm>
        </p:spPr>
        <p:txBody>
          <a:bodyPr/>
          <a:lstStyle/>
          <a:p>
            <a:r>
              <a:rPr lang="de-DE" sz="3700" dirty="0" smtClean="0"/>
              <a:t>MySQL, </a:t>
            </a:r>
            <a:r>
              <a:rPr lang="de-DE" sz="3700" dirty="0" err="1" smtClean="0"/>
              <a:t>PostgreSQL</a:t>
            </a:r>
            <a:r>
              <a:rPr lang="de-DE" sz="3700" dirty="0" smtClean="0"/>
              <a:t>, MS SQL Server, Oracle 12c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3912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41983" y="1736700"/>
            <a:ext cx="8562629" cy="2262781"/>
          </a:xfrm>
        </p:spPr>
        <p:txBody>
          <a:bodyPr/>
          <a:lstStyle/>
          <a:p>
            <a:r>
              <a:rPr lang="de-DE" sz="5100" dirty="0" smtClean="0"/>
              <a:t>1. Das relationale Modell</a:t>
            </a:r>
            <a:endParaRPr lang="de-DE" sz="5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3849" y="4196936"/>
            <a:ext cx="7870763" cy="1126283"/>
          </a:xfrm>
        </p:spPr>
        <p:txBody>
          <a:bodyPr/>
          <a:lstStyle/>
          <a:p>
            <a:r>
              <a:rPr lang="de-DE" sz="3400" dirty="0" smtClean="0"/>
              <a:t>Tabellen, Attribute und Schlüssel</a:t>
            </a:r>
            <a:endParaRPr lang="de-DE" sz="3400" dirty="0"/>
          </a:p>
        </p:txBody>
      </p:sp>
    </p:spTree>
    <p:extLst>
      <p:ext uri="{BB962C8B-B14F-4D97-AF65-F5344CB8AC3E}">
        <p14:creationId xmlns:p14="http://schemas.microsoft.com/office/powerpoint/2010/main" val="13608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Popularität der RDBMS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2800" y="5486400"/>
            <a:ext cx="1101344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Punkt-Berechnung auf Basis versch. Faktoren (Nennungen auf Webseiten, Anzahl technischer Diskussionen, Jobangebote </a:t>
            </a:r>
            <a:r>
              <a:rPr lang="de-DE" sz="1400" dirty="0" err="1" smtClean="0"/>
              <a:t>etc</a:t>
            </a:r>
            <a:r>
              <a:rPr lang="de-DE" sz="1400" dirty="0" smtClean="0"/>
              <a:t>)</a:t>
            </a:r>
          </a:p>
          <a:p>
            <a:pPr marL="0" indent="0">
              <a:buNone/>
            </a:pPr>
            <a:r>
              <a:rPr lang="de-DE" sz="1400" b="1" dirty="0"/>
              <a:t>Quelle: http://db-engines.com/de/ranking_trend/relational+dbms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72" y="1284151"/>
            <a:ext cx="9480828" cy="39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4340" y="297913"/>
            <a:ext cx="8203086" cy="742122"/>
          </a:xfrm>
        </p:spPr>
        <p:txBody>
          <a:bodyPr/>
          <a:lstStyle/>
          <a:p>
            <a:r>
              <a:rPr lang="de-DE" dirty="0" smtClean="0"/>
              <a:t>ORACLE 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1539" y="1797396"/>
            <a:ext cx="10407964" cy="4508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Lizenz</a:t>
            </a:r>
          </a:p>
          <a:p>
            <a:r>
              <a:rPr lang="de-DE" dirty="0"/>
              <a:t>Kommerziell (Eingeschränkt kostenlose Version) 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Entwicklung</a:t>
            </a:r>
          </a:p>
          <a:p>
            <a:r>
              <a:rPr lang="de-DE" dirty="0" smtClean="0"/>
              <a:t>Seit 1979, entwickelt von ORACLE </a:t>
            </a:r>
          </a:p>
          <a:p>
            <a:pPr marL="0" indent="0">
              <a:buNone/>
            </a:pPr>
            <a:r>
              <a:rPr lang="de-DE" b="1" dirty="0" smtClean="0"/>
              <a:t>Verbreitung und Einsatz</a:t>
            </a:r>
          </a:p>
          <a:p>
            <a:r>
              <a:rPr lang="de-DE" dirty="0" smtClean="0"/>
              <a:t>Zählt zu den am weitesten verbreiteten RDBMS</a:t>
            </a:r>
          </a:p>
          <a:p>
            <a:r>
              <a:rPr lang="de-DE" dirty="0" smtClean="0"/>
              <a:t>Wegen vergleichsweise hoher Lizenzkosten und sehr mächtiger Technologie Einsatz vor allem in größeren Unternehmen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1030" name="Picture 6" descr="http://1.bp.blogspot.com/-75hCF1j-3pI/Tq4JSp82N-I/AAAAAAAAARs/uRxh3JQF7jg/s1600/database_cl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9" y="297913"/>
            <a:ext cx="3187065" cy="12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MYSQL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5290" y="980659"/>
            <a:ext cx="10407964" cy="4909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Lizenz</a:t>
            </a:r>
          </a:p>
          <a:p>
            <a:r>
              <a:rPr lang="de-DE" dirty="0" smtClean="0"/>
              <a:t>Open Source</a:t>
            </a:r>
            <a:endParaRPr lang="de-DE" dirty="0"/>
          </a:p>
          <a:p>
            <a:r>
              <a:rPr lang="de-DE" dirty="0" smtClean="0"/>
              <a:t>mittlerweile auch kommerzielle Lizenz mit erweiterter Funktionalität</a:t>
            </a:r>
          </a:p>
          <a:p>
            <a:pPr marL="0" indent="0">
              <a:buNone/>
            </a:pPr>
            <a:r>
              <a:rPr lang="de-DE" b="1" dirty="0" smtClean="0"/>
              <a:t>Entwicklung</a:t>
            </a:r>
          </a:p>
          <a:p>
            <a:r>
              <a:rPr lang="de-DE" dirty="0" smtClean="0"/>
              <a:t>Seit 1994 , entwickelt von MySQL AB</a:t>
            </a:r>
          </a:p>
          <a:p>
            <a:r>
              <a:rPr lang="de-DE" dirty="0" smtClean="0"/>
              <a:t>gehört mittlerweile ORACLE</a:t>
            </a:r>
          </a:p>
          <a:p>
            <a:pPr marL="0" indent="0">
              <a:buNone/>
            </a:pPr>
            <a:r>
              <a:rPr lang="de-DE" b="1" dirty="0" smtClean="0"/>
              <a:t>Verbreitung und Einsatz</a:t>
            </a:r>
          </a:p>
          <a:p>
            <a:r>
              <a:rPr lang="de-DE" dirty="0" smtClean="0"/>
              <a:t>Sehr weit verbreitet</a:t>
            </a:r>
          </a:p>
          <a:p>
            <a:r>
              <a:rPr lang="de-DE" dirty="0" smtClean="0"/>
              <a:t>Einsatz vor allem im Webbereich </a:t>
            </a:r>
            <a:br>
              <a:rPr lang="de-DE" dirty="0" smtClean="0"/>
            </a:br>
            <a:r>
              <a:rPr lang="de-DE" dirty="0" smtClean="0"/>
              <a:t>– vergleichsweise einfache Administration</a:t>
            </a:r>
            <a:endParaRPr lang="de-DE" dirty="0"/>
          </a:p>
        </p:txBody>
      </p:sp>
      <p:pic>
        <p:nvPicPr>
          <p:cNvPr id="1028" name="Picture 4" descr="File:MySQ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80" y="4127143"/>
            <a:ext cx="3644900" cy="188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Microsoft SQL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Lizenz</a:t>
            </a:r>
          </a:p>
          <a:p>
            <a:r>
              <a:rPr lang="de-DE" dirty="0" smtClean="0"/>
              <a:t>Kommerziell (Eingeschränkt kostenlose Version)</a:t>
            </a:r>
          </a:p>
          <a:p>
            <a:pPr marL="0" indent="0">
              <a:buNone/>
            </a:pPr>
            <a:r>
              <a:rPr lang="de-DE" b="1" dirty="0" smtClean="0"/>
              <a:t>Entwicklung</a:t>
            </a:r>
          </a:p>
          <a:p>
            <a:r>
              <a:rPr lang="de-DE" dirty="0" smtClean="0"/>
              <a:t>Seit 1989</a:t>
            </a:r>
          </a:p>
          <a:p>
            <a:r>
              <a:rPr lang="de-DE" dirty="0" smtClean="0"/>
              <a:t>Entstanden aus Kooperation zwischen Microsoft und </a:t>
            </a:r>
            <a:r>
              <a:rPr lang="de-DE" dirty="0" err="1" smtClean="0"/>
              <a:t>Sybase</a:t>
            </a: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Verbreitung und Einsatz</a:t>
            </a:r>
          </a:p>
          <a:p>
            <a:r>
              <a:rPr lang="de-DE" dirty="0" smtClean="0"/>
              <a:t>Weite Verbreitung in kleinen/mittelständigen Unternehmen</a:t>
            </a:r>
          </a:p>
          <a:p>
            <a:r>
              <a:rPr lang="de-DE" dirty="0" smtClean="0"/>
              <a:t>Einsatz auf Windows Betriebssystemen</a:t>
            </a:r>
            <a:endParaRPr lang="de-DE" dirty="0"/>
          </a:p>
        </p:txBody>
      </p:sp>
      <p:pic>
        <p:nvPicPr>
          <p:cNvPr id="4100" name="Picture 4" descr="Microsoft SQL Serve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606" y="1429910"/>
            <a:ext cx="1201154" cy="9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PostgreSQL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Lizenz</a:t>
            </a:r>
          </a:p>
          <a:p>
            <a:r>
              <a:rPr lang="de-DE" dirty="0" smtClean="0"/>
              <a:t>Open Source </a:t>
            </a:r>
          </a:p>
          <a:p>
            <a:pPr marL="0" indent="0">
              <a:buNone/>
            </a:pPr>
            <a:r>
              <a:rPr lang="de-DE" b="1" dirty="0" smtClean="0"/>
              <a:t>Entwicklung</a:t>
            </a:r>
          </a:p>
          <a:p>
            <a:r>
              <a:rPr lang="de-DE" dirty="0" smtClean="0"/>
              <a:t>Seit 1989 </a:t>
            </a:r>
            <a:r>
              <a:rPr lang="de-DE" dirty="0" err="1" smtClean="0"/>
              <a:t>Postgre</a:t>
            </a:r>
            <a:r>
              <a:rPr lang="de-DE" dirty="0" smtClean="0"/>
              <a:t>, seit 1996 </a:t>
            </a:r>
            <a:r>
              <a:rPr lang="de-DE" dirty="0" err="1" smtClean="0"/>
              <a:t>Postgre</a:t>
            </a:r>
            <a:r>
              <a:rPr lang="de-DE" dirty="0" smtClean="0"/>
              <a:t> SQL</a:t>
            </a:r>
          </a:p>
          <a:p>
            <a:r>
              <a:rPr lang="de-DE" dirty="0" smtClean="0"/>
              <a:t>Entwickelt von der </a:t>
            </a:r>
            <a:r>
              <a:rPr lang="de-DE" dirty="0" err="1" smtClean="0"/>
              <a:t>PostgreSQL</a:t>
            </a:r>
            <a:r>
              <a:rPr lang="de-DE" dirty="0" smtClean="0"/>
              <a:t> </a:t>
            </a:r>
            <a:r>
              <a:rPr lang="de-DE" dirty="0"/>
              <a:t>Global Development </a:t>
            </a:r>
            <a:r>
              <a:rPr lang="de-DE" dirty="0" smtClean="0"/>
              <a:t>Group</a:t>
            </a:r>
          </a:p>
          <a:p>
            <a:pPr marL="0" indent="0">
              <a:buNone/>
            </a:pPr>
            <a:r>
              <a:rPr lang="de-DE" b="1" dirty="0" smtClean="0"/>
              <a:t>Verbreitung und Einsatz</a:t>
            </a:r>
            <a:endParaRPr lang="de-DE" b="1" dirty="0"/>
          </a:p>
          <a:p>
            <a:r>
              <a:rPr lang="de-DE" dirty="0" smtClean="0"/>
              <a:t>Weite Verbreitung </a:t>
            </a:r>
            <a:endParaRPr lang="de-DE" dirty="0"/>
          </a:p>
          <a:p>
            <a:r>
              <a:rPr lang="de-DE" dirty="0" smtClean="0"/>
              <a:t>in den meisten Linux-Distributionen enthalten</a:t>
            </a:r>
          </a:p>
          <a:p>
            <a:pPr marL="0" indent="0">
              <a:buNone/>
            </a:pPr>
            <a:r>
              <a:rPr lang="de-DE" b="1" dirty="0" smtClean="0"/>
              <a:t>Sonstiges</a:t>
            </a:r>
          </a:p>
          <a:p>
            <a:r>
              <a:rPr lang="de-DE" dirty="0" smtClean="0"/>
              <a:t>Zählt zu den objektrelationalen Systemen</a:t>
            </a:r>
          </a:p>
          <a:p>
            <a:r>
              <a:rPr lang="de-DE" dirty="0" smtClean="0"/>
              <a:t>Im Vergleich zu MySQL sehr weite Entwicklung</a:t>
            </a:r>
            <a:endParaRPr lang="de-DE" dirty="0"/>
          </a:p>
        </p:txBody>
      </p:sp>
      <p:pic>
        <p:nvPicPr>
          <p:cNvPr id="3074" name="Picture 2" descr="PostgreSQL-Maskott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016" y="1338470"/>
            <a:ext cx="1905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7432" y="499794"/>
            <a:ext cx="8203086" cy="742122"/>
          </a:xfrm>
        </p:spPr>
        <p:txBody>
          <a:bodyPr/>
          <a:lstStyle/>
          <a:p>
            <a:r>
              <a:rPr lang="de-DE" dirty="0" smtClean="0"/>
              <a:t> Das relationale 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1320" y="1649455"/>
            <a:ext cx="10407964" cy="38736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smtClean="0"/>
              <a:t>Aufbau einer relationalen Datenbank beruht auf  relationalem Modell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 smtClean="0"/>
              <a:t>Eine relationale Datenbank ist eine Sammlung von:</a:t>
            </a:r>
          </a:p>
          <a:p>
            <a:pPr>
              <a:lnSpc>
                <a:spcPct val="150000"/>
              </a:lnSpc>
            </a:pPr>
            <a:r>
              <a:rPr lang="de-DE" b="1" dirty="0" smtClean="0"/>
              <a:t>Tabellen</a:t>
            </a:r>
            <a:r>
              <a:rPr lang="de-DE" dirty="0" smtClean="0"/>
              <a:t>,</a:t>
            </a:r>
            <a:r>
              <a:rPr lang="de-DE" b="1" dirty="0" smtClean="0"/>
              <a:t> </a:t>
            </a:r>
            <a:r>
              <a:rPr lang="de-DE" dirty="0" smtClean="0"/>
              <a:t>in denen sich die eigentlichen Daten befinden</a:t>
            </a:r>
          </a:p>
          <a:p>
            <a:pPr>
              <a:lnSpc>
                <a:spcPct val="150000"/>
              </a:lnSpc>
            </a:pPr>
            <a:r>
              <a:rPr lang="de-DE" b="1" dirty="0" smtClean="0"/>
              <a:t>Beziehungen </a:t>
            </a:r>
            <a:r>
              <a:rPr lang="de-DE" dirty="0" smtClean="0"/>
              <a:t>zwischen den Tabellen, die hergestellt werden können über: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Primärschlüssel und Fremdschlüssel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690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100" y="238537"/>
            <a:ext cx="8502916" cy="742122"/>
          </a:xfrm>
        </p:spPr>
        <p:txBody>
          <a:bodyPr/>
          <a:lstStyle/>
          <a:p>
            <a:r>
              <a:rPr lang="de-DE" dirty="0" smtClean="0"/>
              <a:t> Das relationale Modell -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257300"/>
            <a:ext cx="10407964" cy="303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Alle Daten werden </a:t>
            </a:r>
            <a:r>
              <a:rPr lang="de-DE" b="1" dirty="0" smtClean="0"/>
              <a:t>in Tabellen </a:t>
            </a:r>
            <a:r>
              <a:rPr lang="de-DE" dirty="0" smtClean="0"/>
              <a:t>gespeichert</a:t>
            </a:r>
          </a:p>
          <a:p>
            <a:r>
              <a:rPr lang="de-DE" dirty="0" smtClean="0"/>
              <a:t>Eine Spalte der Tabelle wird als </a:t>
            </a:r>
            <a:r>
              <a:rPr lang="de-DE" b="1" dirty="0" smtClean="0"/>
              <a:t>Attribut </a:t>
            </a:r>
            <a:r>
              <a:rPr lang="de-DE" dirty="0" smtClean="0"/>
              <a:t>bezeichnet</a:t>
            </a:r>
          </a:p>
          <a:p>
            <a:r>
              <a:rPr lang="de-DE" dirty="0" smtClean="0"/>
              <a:t>Eine Zeile der Tabelle wird als Tupel oder </a:t>
            </a:r>
            <a:r>
              <a:rPr lang="de-DE" b="1" dirty="0" smtClean="0"/>
              <a:t>Datensatz </a:t>
            </a:r>
            <a:r>
              <a:rPr lang="de-DE" dirty="0" smtClean="0"/>
              <a:t>bezeichnet</a:t>
            </a:r>
          </a:p>
          <a:p>
            <a:pPr marL="450850" lvl="1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dirty="0" smtClean="0"/>
              <a:t>Personaldaten können z.B. in einer Tabelle Person gespeichert werden:</a:t>
            </a:r>
          </a:p>
          <a:p>
            <a:pPr marL="0" indent="0">
              <a:buNone/>
            </a:pPr>
            <a:r>
              <a:rPr lang="de-DE" dirty="0"/>
              <a:t>	</a:t>
            </a:r>
            <a:endParaRPr lang="de-DE" dirty="0" smtClean="0"/>
          </a:p>
          <a:p>
            <a:pPr marL="450850" lvl="1" indent="0">
              <a:buNone/>
            </a:pP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19144"/>
              </p:ext>
            </p:extLst>
          </p:nvPr>
        </p:nvGraphicFramePr>
        <p:xfrm>
          <a:off x="3348715" y="4333408"/>
          <a:ext cx="6207719" cy="143270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4755"/>
                <a:gridCol w="1570335"/>
                <a:gridCol w="1845900"/>
                <a:gridCol w="1576729"/>
              </a:tblGrid>
              <a:tr h="365045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Vorname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Nachname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Geburtsdatum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Geschle</a:t>
                      </a:r>
                      <a:r>
                        <a:rPr lang="de-DE" sz="1700" baseline="0" dirty="0" smtClean="0"/>
                        <a:t>cht</a:t>
                      </a:r>
                      <a:endParaRPr lang="de-DE" sz="1700" b="1" dirty="0"/>
                    </a:p>
                  </a:txBody>
                  <a:tcPr/>
                </a:tc>
              </a:tr>
              <a:tr h="363148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Peter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Kiel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01.01.1980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err="1" smtClean="0"/>
                        <a:t>maennlich</a:t>
                      </a:r>
                      <a:endParaRPr lang="de-DE" sz="1700" b="0" dirty="0"/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Lisa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Lebe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02.02.1970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weiblich</a:t>
                      </a:r>
                      <a:endParaRPr lang="de-DE" sz="1700" b="0" dirty="0"/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…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..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..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..</a:t>
                      </a:r>
                      <a:endParaRPr lang="de-DE" sz="17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227465" y="4997357"/>
            <a:ext cx="140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Tupel</a:t>
            </a:r>
            <a:endParaRPr lang="de-DE" sz="2000" b="1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19969" y="5227081"/>
            <a:ext cx="912807" cy="880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995844" y="3803179"/>
            <a:ext cx="2706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b="1" dirty="0" smtClean="0"/>
              <a:t>Tabelle Person</a:t>
            </a:r>
            <a:endParaRPr lang="de-DE" sz="2500" b="1" dirty="0"/>
          </a:p>
        </p:txBody>
      </p:sp>
      <p:sp>
        <p:nvSpPr>
          <p:cNvPr id="8" name="Rechteck 7"/>
          <p:cNvSpPr/>
          <p:nvPr/>
        </p:nvSpPr>
        <p:spPr>
          <a:xfrm>
            <a:off x="3232776" y="4997357"/>
            <a:ext cx="6323658" cy="4770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623912" y="6172650"/>
            <a:ext cx="31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Attribute</a:t>
            </a:r>
            <a:endParaRPr lang="de-DE" sz="2000" b="1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391739" y="5686328"/>
            <a:ext cx="1266111" cy="6458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800850" y="5714678"/>
            <a:ext cx="1383030" cy="61754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5428296" y="5668894"/>
            <a:ext cx="365678" cy="56627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6663965" y="5714678"/>
            <a:ext cx="273009" cy="5608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500" dirty="0"/>
              <a:t> Das relationale Modell - </a:t>
            </a:r>
            <a:r>
              <a:rPr lang="de-DE" sz="3500" dirty="0" smtClean="0"/>
              <a:t>Datentypen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068780"/>
            <a:ext cx="10407964" cy="471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dirty="0" smtClean="0"/>
              <a:t>Jedem Attribut wird bei Anlegen einer Tabelle  </a:t>
            </a:r>
            <a:r>
              <a:rPr lang="de-DE" sz="1900" b="1" dirty="0" smtClean="0"/>
              <a:t>ein Datentyp </a:t>
            </a:r>
            <a:r>
              <a:rPr lang="de-DE" sz="1900" dirty="0" smtClean="0"/>
              <a:t>zugeordnet:</a:t>
            </a:r>
          </a:p>
          <a:p>
            <a:r>
              <a:rPr lang="de-DE" sz="1900" dirty="0" smtClean="0"/>
              <a:t>In der Regel werden folgende Datentypen vom DBS unterstützt</a:t>
            </a:r>
          </a:p>
          <a:p>
            <a:pPr lvl="1"/>
            <a:r>
              <a:rPr lang="de-DE" sz="1700" dirty="0" smtClean="0"/>
              <a:t>Numerische Datentypen – Ganzzahl, Gleitkommazahl, Datum</a:t>
            </a:r>
          </a:p>
          <a:p>
            <a:pPr lvl="1"/>
            <a:r>
              <a:rPr lang="de-DE" sz="1700" dirty="0" smtClean="0"/>
              <a:t>Alphanumerische Datentypen  -  </a:t>
            </a:r>
            <a:r>
              <a:rPr lang="de-DE" sz="1700" dirty="0" err="1" smtClean="0"/>
              <a:t>Character</a:t>
            </a:r>
            <a:r>
              <a:rPr lang="de-DE" sz="1700" dirty="0" smtClean="0"/>
              <a:t>, Zeichenkette</a:t>
            </a:r>
          </a:p>
          <a:p>
            <a:pPr lvl="1"/>
            <a:r>
              <a:rPr lang="de-DE" sz="1700" dirty="0" smtClean="0"/>
              <a:t>Binäre Datentypen - Bitfolge fester/variabler Länge</a:t>
            </a:r>
          </a:p>
          <a:p>
            <a:r>
              <a:rPr lang="de-DE" sz="1900" dirty="0" smtClean="0"/>
              <a:t>Unterstützte Datentypen abhängig vom Datenbanksystem</a:t>
            </a:r>
          </a:p>
          <a:p>
            <a:pPr marL="0" indent="0">
              <a:buNone/>
            </a:pP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55780"/>
              </p:ext>
            </p:extLst>
          </p:nvPr>
        </p:nvGraphicFramePr>
        <p:xfrm>
          <a:off x="2433966" y="4817155"/>
          <a:ext cx="6207719" cy="1051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14755"/>
                <a:gridCol w="1570335"/>
                <a:gridCol w="1845900"/>
                <a:gridCol w="1576729"/>
              </a:tblGrid>
              <a:tr h="349061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Vorname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Nachname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Geburtsdatum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Geschle</a:t>
                      </a:r>
                      <a:r>
                        <a:rPr lang="de-DE" sz="1700" baseline="0" dirty="0" smtClean="0"/>
                        <a:t>cht</a:t>
                      </a:r>
                      <a:endParaRPr lang="de-DE" sz="1700" b="1" dirty="0"/>
                    </a:p>
                  </a:txBody>
                  <a:tcPr/>
                </a:tc>
              </a:tr>
              <a:tr h="349061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Peter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Kiel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01.01.1980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err="1" smtClean="0"/>
                        <a:t>maennlich</a:t>
                      </a:r>
                      <a:endParaRPr lang="de-DE" sz="1700" b="0" dirty="0"/>
                    </a:p>
                  </a:txBody>
                  <a:tcPr/>
                </a:tc>
              </a:tr>
              <a:tr h="349061"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Lisa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Lebe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02.02.1970</a:t>
                      </a:r>
                      <a:endParaRPr lang="de-DE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b="0" dirty="0" smtClean="0"/>
                        <a:t>weiblich</a:t>
                      </a:r>
                      <a:endParaRPr lang="de-DE" sz="17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667209" y="4125275"/>
            <a:ext cx="212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Zeichenkette</a:t>
            </a:r>
            <a:endParaRPr lang="de-DE" sz="2000" b="1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118490" y="4444367"/>
            <a:ext cx="0" cy="350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159048" y="4125275"/>
            <a:ext cx="1401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Datum</a:t>
            </a:r>
            <a:endParaRPr lang="de-DE" sz="2000" b="1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859711" y="4467029"/>
            <a:ext cx="0" cy="350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4280293" y="4467030"/>
            <a:ext cx="0" cy="350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006196" y="4125275"/>
            <a:ext cx="188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Zeichenkette</a:t>
            </a:r>
            <a:endParaRPr lang="de-DE" sz="2000" b="1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7961700" y="4467029"/>
            <a:ext cx="0" cy="3501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38537"/>
            <a:ext cx="8674366" cy="742122"/>
          </a:xfrm>
        </p:spPr>
        <p:txBody>
          <a:bodyPr/>
          <a:lstStyle/>
          <a:p>
            <a:r>
              <a:rPr lang="de-DE" sz="3000" dirty="0" smtClean="0"/>
              <a:t>Das relationale Modell – Der Primärschlüssel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2999" y="1063639"/>
            <a:ext cx="11327130" cy="493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b="1" dirty="0" smtClean="0"/>
              <a:t>Der Primärschlüssel (Primary Key)</a:t>
            </a:r>
            <a:r>
              <a:rPr lang="de-DE" sz="1900" dirty="0"/>
              <a:t> </a:t>
            </a:r>
            <a:r>
              <a:rPr lang="de-DE" sz="1900" dirty="0" smtClean="0"/>
              <a:t>besteht aus einem/mehreren Attributen, über deren Wert jeder Datensatz eindeutig identifiziert werden kann</a:t>
            </a:r>
          </a:p>
          <a:p>
            <a:pPr marL="450850" lvl="1" indent="0">
              <a:buNone/>
            </a:pPr>
            <a:endParaRPr lang="de-DE" dirty="0"/>
          </a:p>
          <a:p>
            <a:pPr marL="450850" lvl="1" indent="0">
              <a:buNone/>
            </a:pPr>
            <a:endParaRPr lang="de-DE" dirty="0"/>
          </a:p>
          <a:p>
            <a:pPr marL="450850" lvl="1" indent="0">
              <a:buNone/>
            </a:pPr>
            <a:endParaRPr lang="de-DE" dirty="0" smtClean="0"/>
          </a:p>
          <a:p>
            <a:pPr lvl="1"/>
            <a:endParaRPr lang="de-DE" sz="700" dirty="0" smtClean="0"/>
          </a:p>
          <a:p>
            <a:pPr lvl="1"/>
            <a:r>
              <a:rPr lang="de-DE" dirty="0" smtClean="0"/>
              <a:t>Zusammengesetzter Primärschlüssel aus Vorname und Nachname. </a:t>
            </a:r>
            <a:br>
              <a:rPr lang="de-DE" dirty="0" smtClean="0"/>
            </a:br>
            <a:r>
              <a:rPr lang="de-DE" dirty="0" smtClean="0"/>
              <a:t>Jeder Datensatz muss über Vornamen + Nachnamen eindeutig identifiziert werden können. </a:t>
            </a:r>
            <a:br>
              <a:rPr lang="de-DE" dirty="0" smtClean="0"/>
            </a:br>
            <a:r>
              <a:rPr lang="de-DE" i="1" dirty="0" smtClean="0">
                <a:solidFill>
                  <a:schemeClr val="accent2">
                    <a:lumMod val="75000"/>
                  </a:schemeClr>
                </a:solidFill>
              </a:rPr>
              <a:t>Problem: Es dürfen dann keine zwei Personen mit gleichem Namen eingefügt werden</a:t>
            </a:r>
          </a:p>
          <a:p>
            <a:pPr lvl="1"/>
            <a:r>
              <a:rPr lang="de-DE" dirty="0" smtClean="0"/>
              <a:t>Besser: Primärschlüssel auf zusätzliches Attribut Personalnummer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87624"/>
              </p:ext>
            </p:extLst>
          </p:nvPr>
        </p:nvGraphicFramePr>
        <p:xfrm>
          <a:off x="3132989" y="2014983"/>
          <a:ext cx="5513347" cy="1280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8877"/>
                <a:gridCol w="1394683"/>
                <a:gridCol w="1639425"/>
                <a:gridCol w="1400362"/>
              </a:tblGrid>
              <a:tr h="29624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Vorname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Nachname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Geburtsdatum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Geschle</a:t>
                      </a:r>
                      <a:r>
                        <a:rPr lang="de-DE" sz="1500" baseline="0" dirty="0" smtClean="0"/>
                        <a:t>cht</a:t>
                      </a:r>
                      <a:endParaRPr lang="de-DE" sz="1500" b="1" dirty="0"/>
                    </a:p>
                  </a:txBody>
                  <a:tcPr/>
                </a:tc>
              </a:tr>
              <a:tr h="29624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Peter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Kiel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01.01.1980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err="1" smtClean="0"/>
                        <a:t>maennlich</a:t>
                      </a:r>
                      <a:endParaRPr lang="de-DE" sz="1500" b="0" dirty="0"/>
                    </a:p>
                  </a:txBody>
                  <a:tcPr/>
                </a:tc>
              </a:tr>
              <a:tr h="296248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Lisa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Lebe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02.02.1970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weiblich</a:t>
                      </a:r>
                      <a:endParaRPr lang="de-DE" sz="1500" b="0" dirty="0"/>
                    </a:p>
                  </a:txBody>
                  <a:tcPr/>
                </a:tc>
              </a:tr>
              <a:tr h="296248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…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..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..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..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309680" y="5677072"/>
            <a:ext cx="899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Primärschlüssel auf PNR </a:t>
            </a:r>
            <a:r>
              <a:rPr lang="de-DE" sz="2000" b="1" dirty="0" smtClean="0">
                <a:sym typeface="Wingdings" panose="05000000000000000000" pitchFamily="2" charset="2"/>
              </a:rPr>
              <a:t></a:t>
            </a:r>
            <a:r>
              <a:rPr lang="de-DE" sz="2000" b="1" dirty="0" smtClean="0"/>
              <a:t> Jede PNR darf nur einmal vergeben werden</a:t>
            </a:r>
            <a:endParaRPr lang="de-DE" sz="2000" b="1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09834"/>
              </p:ext>
            </p:extLst>
          </p:nvPr>
        </p:nvGraphicFramePr>
        <p:xfrm>
          <a:off x="2054112" y="2014983"/>
          <a:ext cx="1078877" cy="1280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8877"/>
              </a:tblGrid>
              <a:tr h="29624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e-DE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PNR</a:t>
                      </a:r>
                      <a:endParaRPr lang="de-DE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624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e-DE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de-DE" sz="1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624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e-DE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de-DE" sz="1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9624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e-DE" sz="15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de-DE" sz="15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9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2930" y="238537"/>
            <a:ext cx="8720086" cy="742122"/>
          </a:xfrm>
        </p:spPr>
        <p:txBody>
          <a:bodyPr/>
          <a:lstStyle/>
          <a:p>
            <a:r>
              <a:rPr lang="de-DE" sz="3000" dirty="0" smtClean="0"/>
              <a:t>Das relationale Modell – Der Fremdschlüssel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4845" y="1072099"/>
            <a:ext cx="10890885" cy="5621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b="1" dirty="0" smtClean="0"/>
              <a:t>Fremdschlüssel (</a:t>
            </a:r>
            <a:r>
              <a:rPr lang="de-DE" sz="1900" b="1" dirty="0" err="1" smtClean="0"/>
              <a:t>Foreign</a:t>
            </a:r>
            <a:r>
              <a:rPr lang="de-DE" sz="1900" b="1" dirty="0" smtClean="0"/>
              <a:t> Key)</a:t>
            </a:r>
            <a:r>
              <a:rPr lang="de-DE" sz="1900" dirty="0" smtClean="0"/>
              <a:t> </a:t>
            </a:r>
            <a:r>
              <a:rPr lang="de-DE" sz="1900" dirty="0"/>
              <a:t>e</a:t>
            </a:r>
            <a:r>
              <a:rPr lang="de-DE" sz="1900" dirty="0" smtClean="0"/>
              <a:t>rmöglicht es, </a:t>
            </a:r>
            <a:r>
              <a:rPr lang="de-DE" sz="1900" b="1" dirty="0" smtClean="0"/>
              <a:t>Beziehungen zwischen Datensätzen verschiedener Tabellen </a:t>
            </a:r>
            <a:r>
              <a:rPr lang="de-DE" sz="1900" dirty="0" smtClean="0"/>
              <a:t>zu definieren</a:t>
            </a:r>
          </a:p>
          <a:p>
            <a:pPr marL="0" indent="0">
              <a:buNone/>
            </a:pPr>
            <a:endParaRPr lang="de-DE" sz="500" dirty="0" smtClean="0"/>
          </a:p>
          <a:p>
            <a:pPr marL="0" indent="0">
              <a:buNone/>
            </a:pPr>
            <a:r>
              <a:rPr lang="de-DE" sz="1800" b="1" dirty="0" smtClean="0"/>
              <a:t>Beispiel: </a:t>
            </a:r>
            <a:r>
              <a:rPr lang="de-DE" sz="1800" dirty="0" smtClean="0"/>
              <a:t>Für jede Person sollen Adressdaten (Straße, Ort) gespeichert werden</a:t>
            </a:r>
          </a:p>
          <a:p>
            <a:pPr marL="0" indent="0">
              <a:buNone/>
            </a:pPr>
            <a:endParaRPr lang="de-DE" sz="1000" b="1" dirty="0" smtClean="0"/>
          </a:p>
          <a:p>
            <a:pPr marL="0" indent="0">
              <a:buNone/>
            </a:pPr>
            <a:endParaRPr lang="de-DE" sz="1000" b="1" dirty="0" smtClean="0"/>
          </a:p>
          <a:p>
            <a:pPr marL="0" indent="0">
              <a:buNone/>
            </a:pPr>
            <a:endParaRPr lang="de-DE" sz="1000" b="1" dirty="0"/>
          </a:p>
          <a:p>
            <a:pPr marL="0" indent="0">
              <a:buNone/>
            </a:pPr>
            <a:endParaRPr lang="de-DE" sz="1000" b="1" dirty="0" smtClean="0"/>
          </a:p>
          <a:p>
            <a:pPr marL="0" indent="0">
              <a:buNone/>
            </a:pPr>
            <a:endParaRPr lang="de-DE" sz="3000" b="1" dirty="0" smtClean="0"/>
          </a:p>
          <a:p>
            <a:pPr marL="0" indent="0">
              <a:buNone/>
            </a:pPr>
            <a:endParaRPr lang="de-DE" sz="100" b="1" dirty="0" smtClean="0"/>
          </a:p>
          <a:p>
            <a:pPr marL="342900" indent="-342900">
              <a:buAutoNum type="arabicPeriod"/>
            </a:pPr>
            <a:r>
              <a:rPr lang="de-DE" sz="1800" b="1" dirty="0" smtClean="0"/>
              <a:t>Möglichkeit ohne Fremdschlüssel: </a:t>
            </a:r>
            <a:r>
              <a:rPr lang="de-DE" sz="1800" dirty="0" smtClean="0"/>
              <a:t>Erweiterung der Tabelle Person um 2 zusätzliche Attribute</a:t>
            </a:r>
            <a:endParaRPr lang="de-DE" sz="1800" dirty="0"/>
          </a:p>
          <a:p>
            <a:pPr marL="0" indent="0">
              <a:buNone/>
            </a:pPr>
            <a:r>
              <a:rPr lang="de-DE" sz="100" dirty="0" smtClean="0"/>
              <a:t/>
            </a:r>
            <a:br>
              <a:rPr lang="de-DE" sz="100" dirty="0" smtClean="0"/>
            </a:br>
            <a:r>
              <a:rPr lang="de-DE" sz="500" dirty="0"/>
              <a:t> </a:t>
            </a:r>
            <a:r>
              <a:rPr lang="de-DE" sz="500" dirty="0" smtClean="0"/>
              <a:t>                   </a:t>
            </a: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/>
              <a:t>Problem:</a:t>
            </a:r>
            <a:r>
              <a:rPr lang="de-DE" sz="1800" dirty="0" smtClean="0"/>
              <a:t> 	hat eine Person mehrere Adressen, werden Adressdaten mehrfach hinterlegt </a:t>
            </a:r>
            <a:br>
              <a:rPr lang="de-DE" sz="1800" dirty="0" smtClean="0"/>
            </a:br>
            <a:r>
              <a:rPr lang="de-DE" sz="1800" dirty="0" smtClean="0"/>
              <a:t>                   		(unnötige Datenredundanz)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61900"/>
              </p:ext>
            </p:extLst>
          </p:nvPr>
        </p:nvGraphicFramePr>
        <p:xfrm>
          <a:off x="1193474" y="2889504"/>
          <a:ext cx="6683703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81316"/>
                <a:gridCol w="1164871"/>
                <a:gridCol w="1360831"/>
                <a:gridCol w="1632997"/>
                <a:gridCol w="1743688"/>
              </a:tblGrid>
              <a:tr h="262341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PNR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Vorname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Nachname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Geburtsdatum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Geschle</a:t>
                      </a:r>
                      <a:r>
                        <a:rPr lang="de-DE" sz="1600" baseline="0" dirty="0" smtClean="0"/>
                        <a:t>cht</a:t>
                      </a:r>
                      <a:endParaRPr lang="de-DE" sz="1600" b="1" dirty="0"/>
                    </a:p>
                  </a:txBody>
                  <a:tcPr/>
                </a:tc>
              </a:tr>
              <a:tr h="25600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Peter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Kiel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01.01.1980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maennlich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321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Peter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Kiel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01.01.1980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maennlich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321"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101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Lisa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Lebe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02.02.1970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Weiblich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67069"/>
              </p:ext>
            </p:extLst>
          </p:nvPr>
        </p:nvGraphicFramePr>
        <p:xfrm>
          <a:off x="7883221" y="2889504"/>
          <a:ext cx="2839590" cy="1341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9795"/>
                <a:gridCol w="1419795"/>
              </a:tblGrid>
              <a:tr h="262341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Ort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Strasse</a:t>
                      </a:r>
                      <a:endParaRPr lang="de-DE" sz="1600" b="1" dirty="0"/>
                    </a:p>
                  </a:txBody>
                  <a:tcPr/>
                </a:tc>
              </a:tr>
              <a:tr h="256000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Trier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Nebenstr.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321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Koblenz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Hauptstr.</a:t>
                      </a:r>
                      <a:endParaRPr lang="de-DE" sz="1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321"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Wittlich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 smtClean="0"/>
                        <a:t>Kirchstr.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2930" y="238537"/>
            <a:ext cx="8720086" cy="742122"/>
          </a:xfrm>
        </p:spPr>
        <p:txBody>
          <a:bodyPr/>
          <a:lstStyle/>
          <a:p>
            <a:r>
              <a:rPr lang="de-DE" sz="3000" dirty="0" smtClean="0"/>
              <a:t>Das relationale Modell – Der Fremdschlüssel</a:t>
            </a:r>
            <a:endParaRPr lang="de-DE" sz="3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4390" y="956909"/>
            <a:ext cx="10607040" cy="5454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b="1" dirty="0" smtClean="0"/>
              <a:t>2. Möglichkeit: </a:t>
            </a:r>
            <a:r>
              <a:rPr lang="de-DE" sz="1900" dirty="0" smtClean="0"/>
              <a:t>Adressdaten werden in eigener Tabelle Adresse gespeichert. </a:t>
            </a:r>
            <a:br>
              <a:rPr lang="de-DE" sz="1900" dirty="0" smtClean="0"/>
            </a:br>
            <a:endParaRPr lang="de-DE" sz="1900" dirty="0" smtClean="0"/>
          </a:p>
          <a:p>
            <a:pPr marL="0" indent="0">
              <a:buNone/>
            </a:pPr>
            <a:endParaRPr lang="de-DE" sz="1900" b="1" dirty="0" smtClean="0"/>
          </a:p>
          <a:p>
            <a:pPr marL="0" indent="0">
              <a:buNone/>
            </a:pPr>
            <a:endParaRPr lang="de-DE" sz="1900" b="1" dirty="0" smtClean="0"/>
          </a:p>
          <a:p>
            <a:pPr marL="0" indent="0">
              <a:buNone/>
            </a:pPr>
            <a:endParaRPr lang="de-DE" sz="1900" b="1" dirty="0" smtClean="0"/>
          </a:p>
          <a:p>
            <a:pPr marL="0" indent="0">
              <a:buNone/>
            </a:pPr>
            <a:endParaRPr lang="de-DE" sz="1000" b="1" dirty="0" smtClean="0"/>
          </a:p>
          <a:p>
            <a:pPr marL="0" indent="0">
              <a:buNone/>
            </a:pPr>
            <a:r>
              <a:rPr lang="de-DE" sz="1900" b="1" dirty="0" smtClean="0"/>
              <a:t>Problem: </a:t>
            </a:r>
            <a:br>
              <a:rPr lang="de-DE" sz="1900" b="1" dirty="0" smtClean="0"/>
            </a:br>
            <a:r>
              <a:rPr lang="de-DE" sz="1900" dirty="0" smtClean="0"/>
              <a:t>Es wird nicht sichergestellt, dass eine PNR in der Adress-Tabelle tatsächlich in der Person-Tabelle existiert </a:t>
            </a:r>
            <a:br>
              <a:rPr lang="de-DE" sz="1900" dirty="0" smtClean="0"/>
            </a:br>
            <a:r>
              <a:rPr lang="de-DE" sz="1900" i="1" dirty="0" smtClean="0"/>
              <a:t>(z.B. könnte ein Datensatz in der Person-Tabelle nachträglich gelöscht werden)</a:t>
            </a:r>
          </a:p>
          <a:p>
            <a:pPr marL="0" indent="0">
              <a:buNone/>
            </a:pPr>
            <a:endParaRPr lang="de-DE" sz="800" b="1" dirty="0" smtClean="0"/>
          </a:p>
          <a:p>
            <a:pPr marL="0" indent="0">
              <a:buNone/>
            </a:pPr>
            <a:r>
              <a:rPr lang="de-DE" sz="1900" b="1" dirty="0" smtClean="0"/>
              <a:t>Lösung: </a:t>
            </a:r>
            <a:br>
              <a:rPr lang="de-DE" sz="1900" b="1" dirty="0" smtClean="0"/>
            </a:br>
            <a:r>
              <a:rPr lang="de-DE" sz="1900" dirty="0" smtClean="0"/>
              <a:t>Es wird ein Fremdschlüssel angelegt, der diese Beziehung der Tabellen abbildet.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86367"/>
              </p:ext>
            </p:extLst>
          </p:nvPr>
        </p:nvGraphicFramePr>
        <p:xfrm>
          <a:off x="952177" y="1944820"/>
          <a:ext cx="5953953" cy="108044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8694"/>
                <a:gridCol w="1092518"/>
                <a:gridCol w="1279843"/>
                <a:gridCol w="1560830"/>
                <a:gridCol w="1302068"/>
              </a:tblGrid>
              <a:tr h="365045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PNR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Vorname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Nachname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Geburtsdatum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Geschle</a:t>
                      </a:r>
                      <a:r>
                        <a:rPr lang="de-DE" sz="1500" baseline="0" dirty="0" smtClean="0"/>
                        <a:t>cht</a:t>
                      </a:r>
                      <a:endParaRPr lang="de-DE" sz="1500" b="1" dirty="0"/>
                    </a:p>
                  </a:txBody>
                  <a:tcPr/>
                </a:tc>
              </a:tr>
              <a:tr h="363148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Peter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Kiel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01.01.1980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err="1" smtClean="0"/>
                        <a:t>maennlich</a:t>
                      </a:r>
                      <a:endParaRPr lang="de-DE" sz="1500" b="0" dirty="0"/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Lisa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Lebe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02.02.1970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Weiblich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12958"/>
              </p:ext>
            </p:extLst>
          </p:nvPr>
        </p:nvGraphicFramePr>
        <p:xfrm>
          <a:off x="7655133" y="1825843"/>
          <a:ext cx="3308033" cy="143270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95630"/>
                <a:gridCol w="630555"/>
                <a:gridCol w="962343"/>
                <a:gridCol w="1119505"/>
              </a:tblGrid>
              <a:tr h="365045"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PNR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ANR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smtClean="0"/>
                        <a:t>Ort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1" dirty="0" err="1" smtClean="0"/>
                        <a:t>Strasse</a:t>
                      </a:r>
                      <a:endParaRPr lang="de-DE" sz="1500" b="1" dirty="0"/>
                    </a:p>
                  </a:txBody>
                  <a:tcPr/>
                </a:tc>
              </a:tr>
              <a:tr h="363148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Trier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Nebenstr.</a:t>
                      </a:r>
                      <a:endParaRPr lang="de-DE" sz="1500" b="0" dirty="0"/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100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2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Koblenz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Hauptstr.</a:t>
                      </a:r>
                      <a:endParaRPr lang="de-DE" sz="1500" b="0" dirty="0"/>
                    </a:p>
                  </a:txBody>
                  <a:tcPr/>
                </a:tc>
              </a:tr>
              <a:tr h="352256"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101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3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Wittlich</a:t>
                      </a:r>
                      <a:endParaRPr lang="de-DE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b="0" dirty="0" smtClean="0"/>
                        <a:t>Kirchstr.</a:t>
                      </a:r>
                      <a:endParaRPr lang="de-DE" sz="15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60336" y="1544710"/>
            <a:ext cx="212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Tabelle Person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8246348" y="1483884"/>
            <a:ext cx="212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Tabelle Adresse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6982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2183</Words>
  <Application>Microsoft Office PowerPoint</Application>
  <PresentationFormat>Benutzerdefiniert</PresentationFormat>
  <Paragraphs>1093</Paragraphs>
  <Slides>34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Fetzen</vt:lpstr>
      <vt:lpstr>RDBMS</vt:lpstr>
      <vt:lpstr>AGENDA</vt:lpstr>
      <vt:lpstr>1. Das relationale Modell</vt:lpstr>
      <vt:lpstr> Das relationale Modell</vt:lpstr>
      <vt:lpstr> Das relationale Modell - Tabellen</vt:lpstr>
      <vt:lpstr> Das relationale Modell - Datentypen</vt:lpstr>
      <vt:lpstr>Das relationale Modell – Der Primärschlüssel</vt:lpstr>
      <vt:lpstr>Das relationale Modell – Der Fremdschlüssel</vt:lpstr>
      <vt:lpstr>Das relationale Modell – Der Fremdschlüssel</vt:lpstr>
      <vt:lpstr>Das relationale Modell – Der Fremdschlüssel</vt:lpstr>
      <vt:lpstr>Übungsaufgaben</vt:lpstr>
      <vt:lpstr>Normalisierung</vt:lpstr>
      <vt:lpstr>Normalisierung</vt:lpstr>
      <vt:lpstr>Normalisierung</vt:lpstr>
      <vt:lpstr>Normalisierung - Ausgangslage</vt:lpstr>
      <vt:lpstr>Normalisierung – 1. Normalform</vt:lpstr>
      <vt:lpstr>Normalisierung – 1. Normalform</vt:lpstr>
      <vt:lpstr>Normalisierung – 2. Normalform</vt:lpstr>
      <vt:lpstr>Normalisierung – 2. Normalform</vt:lpstr>
      <vt:lpstr>Normalisierung – 2. Normalform</vt:lpstr>
      <vt:lpstr>Normalisierung – 2. Normalform</vt:lpstr>
      <vt:lpstr>Normalisierung – 2. Normalform</vt:lpstr>
      <vt:lpstr>Normalisierung – 2. Normalform</vt:lpstr>
      <vt:lpstr>Normalisierung – 3. Normalform</vt:lpstr>
      <vt:lpstr>Normalisierung – 3. Normalform</vt:lpstr>
      <vt:lpstr>Normalisierung – 3. Normalform</vt:lpstr>
      <vt:lpstr>Normalisierung – 3. Normalform</vt:lpstr>
      <vt:lpstr>Übungsaufgabe</vt:lpstr>
      <vt:lpstr>Verschiedene DBMS im Überblick</vt:lpstr>
      <vt:lpstr>Popularität der RDBMS</vt:lpstr>
      <vt:lpstr>ORACLE Database</vt:lpstr>
      <vt:lpstr>MYSQL</vt:lpstr>
      <vt:lpstr>Microsoft SQL Server</vt:lpstr>
      <vt:lpstr>PostgreSQL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Datenbanken Vorkurs WS1617</dc:title>
  <dc:subject>RDBMS</dc:subject>
  <dc:creator>Markus Pesch</dc:creator>
  <cp:lastModifiedBy>Markus Pesch</cp:lastModifiedBy>
  <cp:revision>241</cp:revision>
  <dcterms:created xsi:type="dcterms:W3CDTF">2015-06-20T11:54:00Z</dcterms:created>
  <dcterms:modified xsi:type="dcterms:W3CDTF">2016-09-02T09:03:31Z</dcterms:modified>
</cp:coreProperties>
</file>