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327" r:id="rId2"/>
    <p:sldId id="348" r:id="rId3"/>
    <p:sldId id="349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7" r:id="rId21"/>
    <p:sldId id="350" r:id="rId22"/>
    <p:sldId id="344" r:id="rId23"/>
    <p:sldId id="351" r:id="rId24"/>
    <p:sldId id="353" r:id="rId25"/>
    <p:sldId id="356" r:id="rId26"/>
    <p:sldId id="352" r:id="rId27"/>
    <p:sldId id="354" r:id="rId28"/>
    <p:sldId id="355" r:id="rId29"/>
    <p:sldId id="345" r:id="rId30"/>
    <p:sldId id="358" r:id="rId31"/>
    <p:sldId id="357" r:id="rId32"/>
    <p:sldId id="359" r:id="rId33"/>
    <p:sldId id="34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7" autoAdjust="0"/>
    <p:restoredTop sz="93326" autoAdjust="0"/>
  </p:normalViewPr>
  <p:slideViewPr>
    <p:cSldViewPr snapToGrid="0">
      <p:cViewPr varScale="1">
        <p:scale>
          <a:sx n="56" d="100"/>
          <a:sy n="56" d="100"/>
        </p:scale>
        <p:origin x="-108" y="-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51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Vorkurs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16/17</a:t>
            </a: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SQPUG/apd.htm#CHDJCDF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alkapex.com/2013/03/oracle-instant-client-on-mac-os-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database/121/NLSPG/applocaledata.htm#NLSPG58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fh-trier.de/~steinbus/IB/dbkennung/index_PDUBLIN1.php?page=einga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developer-tools/sql-developer/downloads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NLSPG/applocaledata.htm#NLSPG014" TargetMode="External"/><Relationship Id="rId2" Type="http://schemas.openxmlformats.org/officeDocument/2006/relationships/hyperlink" Target="http://docs.oracle.com/database/121/SQPUG/apd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hyperlink" Target="https://profile.oracle.com/myprofile/account/create-account.j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500" dirty="0" smtClean="0"/>
              <a:t>Oracle Instant Client</a:t>
            </a:r>
            <a:endParaRPr lang="de-DE" sz="65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Installation und erste Schritte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9040" y="1294512"/>
            <a:ext cx="9743440" cy="5299328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de-DE" dirty="0" smtClean="0"/>
              <a:t>Wenn Oracle Client Verbindung </a:t>
            </a:r>
            <a:r>
              <a:rPr lang="de-DE" dirty="0"/>
              <a:t>zu </a:t>
            </a:r>
            <a:r>
              <a:rPr lang="de-DE" dirty="0" smtClean="0"/>
              <a:t>Datenbank-Server herstellt, muss angegeben werden, </a:t>
            </a:r>
            <a:r>
              <a:rPr lang="de-DE" dirty="0"/>
              <a:t>an welchen Server </a:t>
            </a:r>
            <a:r>
              <a:rPr lang="de-DE" dirty="0" smtClean="0"/>
              <a:t>Anfrage gerichtet ist (Host, Port)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de-DE" dirty="0" smtClean="0"/>
              <a:t>Damit nicht bei jeder Verbindung Verbindungsinformationen angegeben werden müssen, können diese in Datei </a:t>
            </a:r>
            <a:r>
              <a:rPr lang="de-DE" dirty="0" err="1" smtClean="0"/>
              <a:t>TNSNames.ora</a:t>
            </a:r>
            <a:r>
              <a:rPr lang="de-DE" dirty="0" smtClean="0"/>
              <a:t> hinterlegt werden</a:t>
            </a:r>
            <a:endParaRPr lang="de-DE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de-DE" dirty="0" smtClean="0"/>
              <a:t>Diesem Verbindungsinformationen in </a:t>
            </a:r>
            <a:r>
              <a:rPr lang="de-DE" dirty="0" err="1" smtClean="0"/>
              <a:t>TNSNames.ora</a:t>
            </a:r>
            <a:r>
              <a:rPr lang="de-DE" dirty="0" smtClean="0"/>
              <a:t> wird Alias zugeordnet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de-DE" dirty="0" smtClean="0"/>
              <a:t>Bei Verbindung zum Server kann Client als Verbindungsinformation ALIAS angegeben. ALIAS wird dann mit Hilfe der </a:t>
            </a:r>
            <a:r>
              <a:rPr lang="de-DE" dirty="0" err="1" smtClean="0"/>
              <a:t>TNSNames.ora</a:t>
            </a:r>
            <a:r>
              <a:rPr lang="de-DE" dirty="0"/>
              <a:t> </a:t>
            </a:r>
            <a:r>
              <a:rPr lang="de-DE" dirty="0" smtClean="0"/>
              <a:t>aufgelöst und dort hinterlegten Verbindungsinformationen werden verwenden.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endParaRPr lang="de-DE" sz="500" dirty="0"/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de-DE" b="1" i="1" dirty="0" smtClean="0"/>
              <a:t>Achtung: Damit Client </a:t>
            </a:r>
            <a:r>
              <a:rPr lang="de-DE" b="1" i="1" dirty="0" err="1" smtClean="0"/>
              <a:t>TNSNames.ora</a:t>
            </a:r>
            <a:r>
              <a:rPr lang="de-DE" b="1" i="1" dirty="0" smtClean="0"/>
              <a:t> finden kann, wird in späterer Konfiguration eine Umgebungsvariable TNS_ADMIN gesetzt, die den Pfad zur Datei beinhaltet.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026160" y="174536"/>
            <a:ext cx="8229600" cy="835496"/>
          </a:xfrm>
        </p:spPr>
        <p:txBody>
          <a:bodyPr/>
          <a:lstStyle/>
          <a:p>
            <a:r>
              <a:rPr lang="de-DE" dirty="0" err="1" smtClean="0"/>
              <a:t>TNSNames.ora</a:t>
            </a:r>
            <a:r>
              <a:rPr lang="de-DE" dirty="0" smtClean="0"/>
              <a:t> - Hintergrund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7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9077156" y="4964171"/>
            <a:ext cx="1512168" cy="107404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flip="none" rotWithShape="1">
            <a:gsLst>
              <a:gs pos="2000">
                <a:srgbClr val="F4F4F4"/>
              </a:gs>
              <a:gs pos="48000">
                <a:srgbClr val="F8F8F8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b="1" dirty="0"/>
          </a:p>
        </p:txBody>
      </p:sp>
      <p:sp>
        <p:nvSpPr>
          <p:cNvPr id="12" name="server"/>
          <p:cNvSpPr>
            <a:spLocks noEditPoints="1" noChangeArrowheads="1"/>
          </p:cNvSpPr>
          <p:nvPr/>
        </p:nvSpPr>
        <p:spPr bwMode="auto">
          <a:xfrm>
            <a:off x="1646014" y="4274324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gradFill flip="none" rotWithShape="1">
            <a:gsLst>
              <a:gs pos="2000">
                <a:srgbClr val="F4F4F4"/>
              </a:gs>
              <a:gs pos="48000">
                <a:srgbClr val="F8F8F8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b="1" dirty="0"/>
          </a:p>
        </p:txBody>
      </p:sp>
      <p:pic>
        <p:nvPicPr>
          <p:cNvPr id="2061" name="Picture 13" descr="C:\Users\Schluri\Desktop\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77" y="4799251"/>
            <a:ext cx="1217742" cy="1403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1533083" y="3858575"/>
            <a:ext cx="21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Datenbankserver</a:t>
            </a:r>
            <a:endParaRPr lang="de-DE" b="1" dirty="0"/>
          </a:p>
        </p:txBody>
      </p:sp>
      <p:sp>
        <p:nvSpPr>
          <p:cNvPr id="48" name="Abgerundetes Rechteck 47"/>
          <p:cNvSpPr/>
          <p:nvPr/>
        </p:nvSpPr>
        <p:spPr>
          <a:xfrm>
            <a:off x="8915903" y="5180119"/>
            <a:ext cx="1077927" cy="4745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b="1" dirty="0"/>
              <a:t>Oracle Client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16374" y="1628800"/>
            <a:ext cx="270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Datei </a:t>
            </a:r>
            <a:r>
              <a:rPr lang="de-DE" b="1" dirty="0" err="1"/>
              <a:t>TNSNames.ora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7767487" y="5654622"/>
            <a:ext cx="207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PDUBLIN1</a:t>
            </a:r>
            <a:endParaRPr lang="de-DE" sz="1400" b="1" i="1" dirty="0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7752185" y="5474759"/>
            <a:ext cx="1008113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7103482" y="3320905"/>
            <a:ext cx="0" cy="17197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6389645" y="3717032"/>
            <a:ext cx="1832014" cy="3850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/>
              <a:t>Alias PDUBLIN1 ?</a:t>
            </a:r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6038251" y="3368025"/>
            <a:ext cx="0" cy="17197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185995" y="4221089"/>
            <a:ext cx="170451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Host dublin.fh-trier.de</a:t>
            </a:r>
          </a:p>
          <a:p>
            <a:r>
              <a:rPr lang="de-DE" sz="1200" dirty="0"/>
              <a:t>PORT  1521</a:t>
            </a:r>
          </a:p>
        </p:txBody>
      </p:sp>
      <p:cxnSp>
        <p:nvCxnSpPr>
          <p:cNvPr id="55" name="Gerade Verbindung mit Pfeil 54"/>
          <p:cNvCxnSpPr>
            <a:endCxn id="2061" idx="3"/>
          </p:cNvCxnSpPr>
          <p:nvPr/>
        </p:nvCxnSpPr>
        <p:spPr>
          <a:xfrm flipH="1">
            <a:off x="3634019" y="5501191"/>
            <a:ext cx="182790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461924" y="1999544"/>
            <a:ext cx="2079849" cy="12947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1400" u="sng" dirty="0"/>
              <a:t>PDUBLIN1</a:t>
            </a:r>
          </a:p>
          <a:p>
            <a:r>
              <a:rPr lang="de-DE" sz="1400" dirty="0"/>
              <a:t>Host: dublin.fh-trier.de</a:t>
            </a:r>
          </a:p>
          <a:p>
            <a:r>
              <a:rPr lang="de-DE" sz="1400" dirty="0"/>
              <a:t>Port: 1521</a:t>
            </a:r>
          </a:p>
          <a:p>
            <a:endParaRPr lang="de-DE" sz="700" dirty="0"/>
          </a:p>
          <a:p>
            <a:r>
              <a:rPr lang="de-DE" sz="1400" u="sng" dirty="0"/>
              <a:t>ALIAS2</a:t>
            </a:r>
          </a:p>
          <a:p>
            <a:r>
              <a:rPr lang="de-DE" sz="1400" dirty="0"/>
              <a:t>…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3791744" y="5165501"/>
            <a:ext cx="207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Dublin.fh-trier:1521</a:t>
            </a:r>
            <a:endParaRPr lang="de-DE" sz="1400" i="1" dirty="0"/>
          </a:p>
        </p:txBody>
      </p:sp>
      <p:sp>
        <p:nvSpPr>
          <p:cNvPr id="81" name="Textfeld 80"/>
          <p:cNvSpPr txBox="1"/>
          <p:nvPr/>
        </p:nvSpPr>
        <p:spPr>
          <a:xfrm>
            <a:off x="5502563" y="5230956"/>
            <a:ext cx="270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Bookman Old Style" panose="02050604050505020204" pitchFamily="18" charset="0"/>
              </a:rPr>
              <a:t>Namensauflösung </a:t>
            </a: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698" y="209163"/>
            <a:ext cx="8229600" cy="835496"/>
          </a:xfrm>
        </p:spPr>
        <p:txBody>
          <a:bodyPr/>
          <a:lstStyle/>
          <a:p>
            <a:r>
              <a:rPr lang="de-DE" dirty="0" err="1" smtClean="0"/>
              <a:t>TNSNames.ora</a:t>
            </a:r>
            <a:r>
              <a:rPr lang="de-DE" dirty="0" smtClean="0"/>
              <a:t> - Hintergrund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2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42" grpId="0" animBg="1"/>
      <p:bldP spid="41" grpId="0" animBg="1"/>
      <p:bldP spid="63" grpId="0" animBg="1"/>
      <p:bldP spid="77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97280" y="1040513"/>
            <a:ext cx="10322560" cy="361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Die </a:t>
            </a:r>
            <a:r>
              <a:rPr lang="de-DE" sz="2000" dirty="0" err="1" smtClean="0"/>
              <a:t>TNSNames.ora</a:t>
            </a:r>
            <a:r>
              <a:rPr lang="de-DE" sz="2000" dirty="0" smtClean="0"/>
              <a:t> befindet sich ….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700" dirty="0"/>
              <a:t>auf dem Netzlaufwerk für Vorlesungen (an r/</a:t>
            </a:r>
            <a:r>
              <a:rPr lang="de-DE" sz="1700" dirty="0" err="1"/>
              <a:t>ft</a:t>
            </a:r>
            <a:r>
              <a:rPr lang="de-DE" sz="1700" dirty="0"/>
              <a:t>-Pool-PCs Laufwerk V: ) unter </a:t>
            </a:r>
            <a:r>
              <a:rPr lang="de-DE" sz="1700" dirty="0" err="1" smtClean="0"/>
              <a:t>steinbuss</a:t>
            </a:r>
            <a:r>
              <a:rPr lang="de-DE" sz="1700" dirty="0" smtClean="0"/>
              <a:t>\db_grundlagen_ws1516</a:t>
            </a:r>
            <a:endParaRPr lang="de-DE" sz="1700" dirty="0"/>
          </a:p>
          <a:p>
            <a:pPr marL="0" indent="0">
              <a:buNone/>
            </a:pPr>
            <a:r>
              <a:rPr lang="de-DE" sz="1700" dirty="0"/>
              <a:t>      	ODER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700" dirty="0"/>
              <a:t>Im </a:t>
            </a:r>
            <a:r>
              <a:rPr lang="de-DE" sz="1700" dirty="0" err="1"/>
              <a:t>studip</a:t>
            </a:r>
            <a:r>
              <a:rPr lang="de-DE" sz="1700" dirty="0"/>
              <a:t>: Dateien – </a:t>
            </a:r>
            <a:r>
              <a:rPr lang="de-DE" sz="1700" dirty="0" smtClean="0"/>
              <a:t>Vorkurs Grundlagen Datenbanken</a:t>
            </a:r>
            <a:endParaRPr lang="de-DE" sz="1700" dirty="0"/>
          </a:p>
          <a:p>
            <a:pPr marL="457200" lvl="1" indent="0">
              <a:buNone/>
            </a:pPr>
            <a:endParaRPr lang="de-DE" sz="5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sz="1800" dirty="0" err="1"/>
              <a:t>TNSNames.ora</a:t>
            </a:r>
            <a:r>
              <a:rPr lang="de-DE" sz="1800" dirty="0"/>
              <a:t> in den Ordner kopieren, in dem sich auch der Client-Ordner befindet. </a:t>
            </a:r>
            <a:br>
              <a:rPr lang="de-DE" sz="1800" dirty="0"/>
            </a:br>
            <a:r>
              <a:rPr lang="de-DE" sz="1800" i="1" dirty="0"/>
              <a:t>Hier: C:\Programme\OracleClient</a:t>
            </a:r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19" y="4233913"/>
            <a:ext cx="5465613" cy="209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97280" y="205016"/>
            <a:ext cx="8229600" cy="835496"/>
          </a:xfrm>
        </p:spPr>
        <p:txBody>
          <a:bodyPr/>
          <a:lstStyle/>
          <a:p>
            <a:r>
              <a:rPr lang="de-DE" dirty="0" err="1" smtClean="0"/>
              <a:t>TNSNames.ora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0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0880" y="152392"/>
            <a:ext cx="8229600" cy="835496"/>
          </a:xfrm>
        </p:spPr>
        <p:txBody>
          <a:bodyPr/>
          <a:lstStyle/>
          <a:p>
            <a:r>
              <a:rPr lang="de-DE" dirty="0" smtClean="0"/>
              <a:t>Setzen der Umgebungsvariablen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80" y="3019443"/>
            <a:ext cx="2592288" cy="27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4097" y="1060249"/>
            <a:ext cx="10901680" cy="252357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700" dirty="0" smtClean="0"/>
              <a:t>Nach Entpacken der Daten müssen Umgebungsvariablen angepasst/gesetzt werden (hier Windows 7)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sz="1700" dirty="0" smtClean="0"/>
              <a:t>Startmenü öffnen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sz="1700" dirty="0" smtClean="0"/>
              <a:t>Rechtsklick </a:t>
            </a:r>
            <a:r>
              <a:rPr lang="de-DE" sz="1700" dirty="0"/>
              <a:t>auf „</a:t>
            </a:r>
            <a:r>
              <a:rPr lang="de-DE" sz="1700" dirty="0" smtClean="0"/>
              <a:t>Computer“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sz="1700" dirty="0" smtClean="0"/>
              <a:t>Klick </a:t>
            </a:r>
            <a:r>
              <a:rPr lang="de-DE" sz="1700" dirty="0"/>
              <a:t>auf „</a:t>
            </a:r>
            <a:r>
              <a:rPr lang="de-DE" sz="1700" dirty="0" smtClean="0"/>
              <a:t>Eigenschaften“</a:t>
            </a:r>
            <a:endParaRPr lang="de-DE" sz="17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sz="1700" dirty="0" smtClean="0"/>
              <a:t>Klick </a:t>
            </a:r>
            <a:r>
              <a:rPr lang="de-DE" sz="1700" dirty="0"/>
              <a:t>auf „Erweiterte Systemeinstellungen“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37" y="3188562"/>
            <a:ext cx="27717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feil nach rechts 8"/>
          <p:cNvSpPr/>
          <p:nvPr/>
        </p:nvSpPr>
        <p:spPr>
          <a:xfrm>
            <a:off x="5194816" y="4279339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026160" y="5870774"/>
            <a:ext cx="10901680" cy="252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de-DE" sz="1700" b="1" i="1" dirty="0" smtClean="0"/>
              <a:t>Unter Windows 8: </a:t>
            </a:r>
            <a:r>
              <a:rPr lang="de-DE" sz="1700" i="1" dirty="0" err="1" smtClean="0"/>
              <a:t>WindowsTaste</a:t>
            </a:r>
            <a:r>
              <a:rPr lang="de-DE" sz="1700" i="1" dirty="0" smtClean="0"/>
              <a:t> + S, ins Suchfeld „Erweiterte Systemeinstellungen“ eingeben</a:t>
            </a:r>
            <a:endParaRPr lang="de-DE" sz="1700" i="1" dirty="0"/>
          </a:p>
        </p:txBody>
      </p:sp>
    </p:spTree>
    <p:extLst>
      <p:ext uri="{BB962C8B-B14F-4D97-AF65-F5344CB8AC3E}">
        <p14:creationId xmlns:p14="http://schemas.microsoft.com/office/powerpoint/2010/main" val="9364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44" y="2895437"/>
            <a:ext cx="30591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6528048" y="2464296"/>
            <a:ext cx="396044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600" dirty="0"/>
          </a:p>
        </p:txBody>
      </p:sp>
      <p:sp>
        <p:nvSpPr>
          <p:cNvPr id="8" name="Pfeil nach rechts 7"/>
          <p:cNvSpPr/>
          <p:nvPr/>
        </p:nvSpPr>
        <p:spPr>
          <a:xfrm>
            <a:off x="6066438" y="4587626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562"/>
          <a:stretch/>
        </p:blipFill>
        <p:spPr bwMode="auto">
          <a:xfrm>
            <a:off x="2207569" y="2961320"/>
            <a:ext cx="3511543" cy="33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812800" y="163687"/>
            <a:ext cx="8229600" cy="835496"/>
          </a:xfrm>
        </p:spPr>
        <p:txBody>
          <a:bodyPr/>
          <a:lstStyle/>
          <a:p>
            <a:r>
              <a:rPr lang="de-DE" dirty="0" smtClean="0"/>
              <a:t>Setzen der Umgebungsvariablen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371600" y="999183"/>
            <a:ext cx="10408036" cy="208691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700"/>
              </a:spcBef>
            </a:pPr>
            <a:r>
              <a:rPr lang="de-DE" sz="1800" dirty="0" smtClean="0"/>
              <a:t>Reiter </a:t>
            </a:r>
            <a:r>
              <a:rPr lang="de-DE" sz="1800" dirty="0"/>
              <a:t>„Erweitert“ </a:t>
            </a:r>
            <a:r>
              <a:rPr lang="de-DE" sz="1800" dirty="0" smtClean="0"/>
              <a:t>auswählen</a:t>
            </a:r>
          </a:p>
          <a:p>
            <a:pPr>
              <a:lnSpc>
                <a:spcPct val="130000"/>
              </a:lnSpc>
              <a:spcBef>
                <a:spcPts val="700"/>
              </a:spcBef>
            </a:pPr>
            <a:r>
              <a:rPr lang="de-DE" sz="1800" dirty="0" smtClean="0"/>
              <a:t>Klick </a:t>
            </a:r>
            <a:r>
              <a:rPr lang="de-DE" sz="1800" dirty="0"/>
              <a:t>auf „</a:t>
            </a:r>
            <a:r>
              <a:rPr lang="de-DE" sz="1800" dirty="0" smtClean="0"/>
              <a:t>Umgebungsvariablen“</a:t>
            </a:r>
          </a:p>
          <a:p>
            <a:pPr>
              <a:lnSpc>
                <a:spcPct val="130000"/>
              </a:lnSpc>
              <a:spcBef>
                <a:spcPts val="700"/>
              </a:spcBef>
            </a:pPr>
            <a:r>
              <a:rPr lang="de-DE" sz="1800" dirty="0" smtClean="0"/>
              <a:t>In </a:t>
            </a:r>
            <a:r>
              <a:rPr lang="de-DE" sz="1800" dirty="0"/>
              <a:t>der Liste der Systemvariablen die Variable „</a:t>
            </a:r>
            <a:r>
              <a:rPr lang="de-DE" sz="1800" b="1" dirty="0"/>
              <a:t>Path“</a:t>
            </a:r>
            <a:r>
              <a:rPr lang="de-DE" sz="1800" dirty="0"/>
              <a:t> auswählen </a:t>
            </a:r>
          </a:p>
          <a:p>
            <a:pPr>
              <a:lnSpc>
                <a:spcPct val="130000"/>
              </a:lnSpc>
              <a:spcBef>
                <a:spcPts val="700"/>
              </a:spcBef>
            </a:pPr>
            <a:r>
              <a:rPr lang="de-DE" sz="1800" dirty="0" smtClean="0"/>
              <a:t>Klick </a:t>
            </a:r>
            <a:r>
              <a:rPr lang="de-DE" sz="1800" dirty="0"/>
              <a:t>auf „Bearbeiten</a:t>
            </a:r>
            <a:r>
              <a:rPr lang="de-DE" sz="1800" dirty="0" smtClean="0"/>
              <a:t>“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5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533191"/>
            <a:ext cx="3419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1991544" y="4365104"/>
            <a:ext cx="8244408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6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879977" y="3205336"/>
            <a:ext cx="4965265" cy="41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i="1" dirty="0"/>
              <a:t>Hier: C:\Program Files\</a:t>
            </a:r>
            <a:r>
              <a:rPr lang="de-DE" sz="1600" i="1" dirty="0" err="1"/>
              <a:t>OracleClient</a:t>
            </a:r>
            <a:r>
              <a:rPr lang="de-DE" sz="1600" i="1" dirty="0"/>
              <a:t>\instantclient_12_1;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5231904" y="3157712"/>
            <a:ext cx="66582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86372" y="4365104"/>
            <a:ext cx="8568952" cy="2153344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24000" tIns="216000" rtlCol="0" anchor="ctr"/>
          <a:lstStyle/>
          <a:p>
            <a:r>
              <a:rPr lang="de-DE" b="1" u="sng" dirty="0"/>
              <a:t>Besonderheiten Linux / Mac</a:t>
            </a:r>
          </a:p>
          <a:p>
            <a:r>
              <a:rPr lang="de-DE" sz="1400" dirty="0"/>
              <a:t>In Linux-Systemen muss der Pfad sowohl in der Umgebungsvariable </a:t>
            </a:r>
            <a:r>
              <a:rPr lang="de-DE" sz="1400" b="1" dirty="0"/>
              <a:t>PATH</a:t>
            </a:r>
            <a:r>
              <a:rPr lang="de-DE" sz="1400" dirty="0"/>
              <a:t>, als auch in der </a:t>
            </a:r>
            <a:r>
              <a:rPr lang="de-DE" sz="1400" b="1" dirty="0" err="1"/>
              <a:t>Shared</a:t>
            </a:r>
            <a:r>
              <a:rPr lang="de-DE" sz="1400" b="1" dirty="0"/>
              <a:t> Library Variable </a:t>
            </a:r>
            <a:r>
              <a:rPr lang="de-DE" sz="1400" dirty="0"/>
              <a:t>(je nach System LD_LIBRARY_PATH, LIBPATH oder SHLIB_PATH) eingefügt werden. 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Siehe Oracle-Doku - </a:t>
            </a:r>
            <a:r>
              <a:rPr lang="fr-FR" sz="1400" dirty="0" err="1">
                <a:hlinkClick r:id="rId3"/>
              </a:rPr>
              <a:t>Configuring</a:t>
            </a:r>
            <a:r>
              <a:rPr lang="fr-FR" sz="1400" dirty="0">
                <a:hlinkClick r:id="rId3"/>
              </a:rPr>
              <a:t> SQL*Plus Instant Client on Linux</a:t>
            </a:r>
            <a:endParaRPr lang="fr-FR" sz="1400" dirty="0"/>
          </a:p>
          <a:p>
            <a:endParaRPr lang="de-DE" sz="800" dirty="0"/>
          </a:p>
          <a:p>
            <a:r>
              <a:rPr lang="de-DE" sz="1400" dirty="0"/>
              <a:t>In Mac-Systemen wird der Pfad in den Umgebungsvariablen </a:t>
            </a:r>
            <a:r>
              <a:rPr lang="de-DE" sz="1400" b="1" dirty="0"/>
              <a:t>PATH </a:t>
            </a:r>
            <a:r>
              <a:rPr lang="de-DE" sz="1400" dirty="0"/>
              <a:t>und </a:t>
            </a:r>
            <a:r>
              <a:rPr lang="de-DE" sz="1400" b="1" dirty="0"/>
              <a:t>DYLD_LIBRARY_PATH </a:t>
            </a:r>
            <a:r>
              <a:rPr lang="de-DE" sz="1400" dirty="0"/>
              <a:t>eingefügt</a:t>
            </a:r>
            <a:br>
              <a:rPr lang="de-DE" sz="1400" dirty="0"/>
            </a:br>
            <a:r>
              <a:rPr lang="de-DE" sz="1400" dirty="0">
                <a:hlinkClick r:id="rId4"/>
              </a:rPr>
              <a:t>Siehe Blog - </a:t>
            </a:r>
            <a:r>
              <a:rPr lang="fr-FR" sz="1400" dirty="0">
                <a:hlinkClick r:id="rId4"/>
              </a:rPr>
              <a:t>Oracle Instant Client on Mac OS X</a:t>
            </a:r>
            <a:endParaRPr lang="de-DE" sz="1400" dirty="0"/>
          </a:p>
          <a:p>
            <a:pPr algn="ctr"/>
            <a:endParaRPr lang="de-DE" sz="14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47700" y="234988"/>
            <a:ext cx="8229600" cy="835496"/>
          </a:xfrm>
        </p:spPr>
        <p:txBody>
          <a:bodyPr/>
          <a:lstStyle/>
          <a:p>
            <a:r>
              <a:rPr lang="de-DE" dirty="0" smtClean="0"/>
              <a:t>Setzen der Umgebungsvariablen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909730" y="1118419"/>
            <a:ext cx="10408036" cy="136683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700"/>
              </a:spcBef>
            </a:pPr>
            <a:r>
              <a:rPr lang="de-DE" sz="1800" dirty="0" smtClean="0"/>
              <a:t>Im </a:t>
            </a:r>
            <a:r>
              <a:rPr lang="de-DE" sz="1800" dirty="0"/>
              <a:t>Feld „Wert der Variablen“ an den Anfang den </a:t>
            </a:r>
            <a:r>
              <a:rPr lang="de-DE" sz="1800" b="1" dirty="0"/>
              <a:t>Pfad zu den entpackten Client-Dateien </a:t>
            </a:r>
            <a:r>
              <a:rPr lang="de-DE" sz="1800" dirty="0"/>
              <a:t>+ </a:t>
            </a:r>
            <a:r>
              <a:rPr lang="de-DE" sz="1800" b="1" dirty="0"/>
              <a:t>Semikolon </a:t>
            </a:r>
            <a:r>
              <a:rPr lang="de-DE" sz="1800" dirty="0" smtClean="0"/>
              <a:t>einfügen</a:t>
            </a:r>
          </a:p>
          <a:p>
            <a:pPr>
              <a:lnSpc>
                <a:spcPct val="130000"/>
              </a:lnSpc>
              <a:spcBef>
                <a:spcPts val="700"/>
              </a:spcBef>
            </a:pPr>
            <a:r>
              <a:rPr lang="de-DE" sz="1800" dirty="0" smtClean="0"/>
              <a:t>Mit </a:t>
            </a:r>
            <a:r>
              <a:rPr lang="de-DE" sz="1800" dirty="0"/>
              <a:t>OK bestätigen</a:t>
            </a:r>
          </a:p>
        </p:txBody>
      </p:sp>
    </p:spTree>
    <p:extLst>
      <p:ext uri="{BB962C8B-B14F-4D97-AF65-F5344CB8AC3E}">
        <p14:creationId xmlns:p14="http://schemas.microsoft.com/office/powerpoint/2010/main" val="3161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5200" y="5608870"/>
            <a:ext cx="10452100" cy="69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Die </a:t>
            </a:r>
            <a:r>
              <a:rPr lang="de-DE" sz="1800" dirty="0"/>
              <a:t>Umgebungsvariable TNS_ADMIN muss auch unter Linux und Mac gesetzt werden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22" y="3136900"/>
            <a:ext cx="2217419" cy="247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808671"/>
            <a:ext cx="3429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969387" y="4333500"/>
            <a:ext cx="66582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64087" y="197046"/>
            <a:ext cx="8229600" cy="835496"/>
          </a:xfrm>
        </p:spPr>
        <p:txBody>
          <a:bodyPr/>
          <a:lstStyle/>
          <a:p>
            <a:r>
              <a:rPr lang="de-DE" dirty="0" smtClean="0"/>
              <a:t>Setzen der Umgebungsvariablen</a:t>
            </a:r>
            <a:endParaRPr lang="de-DE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49497" y="1032543"/>
            <a:ext cx="10901680" cy="263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sz="1700" dirty="0" smtClean="0"/>
              <a:t>Damit </a:t>
            </a:r>
            <a:r>
              <a:rPr lang="de-DE" sz="1700" dirty="0"/>
              <a:t>der Oracle Client die </a:t>
            </a:r>
            <a:r>
              <a:rPr lang="de-DE" sz="1700" dirty="0" err="1"/>
              <a:t>TNSNames.ora</a:t>
            </a:r>
            <a:r>
              <a:rPr lang="de-DE" sz="1700" dirty="0"/>
              <a:t> finden und zur Namensauflösung verwenden kann, wird </a:t>
            </a:r>
            <a:r>
              <a:rPr lang="de-DE" sz="1700" dirty="0" smtClean="0"/>
              <a:t>eine </a:t>
            </a:r>
            <a:r>
              <a:rPr lang="de-DE" sz="1700" dirty="0"/>
              <a:t>weitere Umgebungsvariable </a:t>
            </a:r>
            <a:r>
              <a:rPr lang="de-DE" sz="1700" b="1" dirty="0"/>
              <a:t>TNS_ADMIN </a:t>
            </a:r>
            <a:r>
              <a:rPr lang="de-DE" sz="1700" dirty="0"/>
              <a:t>gesetzt, die den Pfad zur Datei beinhaltet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sz="1700" dirty="0" smtClean="0"/>
              <a:t>Klick </a:t>
            </a:r>
            <a:r>
              <a:rPr lang="de-DE" sz="1700" dirty="0"/>
              <a:t>auf „Neu“ im Abschnitt „</a:t>
            </a:r>
            <a:r>
              <a:rPr lang="de-DE" sz="1700" dirty="0" smtClean="0"/>
              <a:t>Systemvariablen“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sz="1700" dirty="0" smtClean="0"/>
              <a:t>Name </a:t>
            </a:r>
            <a:r>
              <a:rPr lang="de-DE" sz="1700" dirty="0"/>
              <a:t>= </a:t>
            </a:r>
            <a:r>
              <a:rPr lang="de-DE" sz="1700" dirty="0" smtClean="0"/>
              <a:t>TNS_ADMIN</a:t>
            </a:r>
            <a:endParaRPr lang="de-DE" sz="17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de-DE" sz="1700" dirty="0" smtClean="0"/>
              <a:t>Wert </a:t>
            </a:r>
            <a:r>
              <a:rPr lang="de-DE" sz="1700" dirty="0"/>
              <a:t>= Pfad zur </a:t>
            </a:r>
            <a:r>
              <a:rPr lang="de-DE" sz="1700" dirty="0" err="1"/>
              <a:t>TNSNames.ora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1002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Damit der Oracle-Client später alle Zeichen richtig darstellen kann, muss er darüber informiert werden, mit welchem Charakter-Set das System arbeitet. Dies geschieht über die Umgebungsvariable </a:t>
            </a:r>
            <a:r>
              <a:rPr lang="de-DE" sz="2000" b="1" dirty="0"/>
              <a:t>NLS_LANG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500" dirty="0"/>
          </a:p>
          <a:p>
            <a:pPr marL="0" indent="0">
              <a:buNone/>
            </a:pPr>
            <a:r>
              <a:rPr lang="de-DE" sz="1800" dirty="0"/>
              <a:t>Zuerst muss dazu ermittelt werden, welchen Zeichensatz das System verwendet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1600" dirty="0"/>
              <a:t>In der Konsole </a:t>
            </a:r>
            <a:r>
              <a:rPr lang="de-DE" sz="1600" dirty="0" err="1"/>
              <a:t>chcp</a:t>
            </a:r>
            <a:r>
              <a:rPr lang="de-DE" sz="1600" dirty="0"/>
              <a:t> eingeben</a:t>
            </a:r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12800" y="273596"/>
            <a:ext cx="8229600" cy="835496"/>
          </a:xfrm>
        </p:spPr>
        <p:txBody>
          <a:bodyPr/>
          <a:lstStyle/>
          <a:p>
            <a:r>
              <a:rPr lang="de-DE" dirty="0" smtClean="0"/>
              <a:t>Setzen der Umgebungsvariablen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10" y="3896271"/>
            <a:ext cx="34194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402164" y="4105251"/>
            <a:ext cx="4965265" cy="70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i="1" dirty="0"/>
              <a:t>Normalerweise wird für die Windows Konsole die Codepage 850 verwendet</a:t>
            </a:r>
          </a:p>
        </p:txBody>
      </p:sp>
    </p:spTree>
    <p:extLst>
      <p:ext uri="{BB962C8B-B14F-4D97-AF65-F5344CB8AC3E}">
        <p14:creationId xmlns:p14="http://schemas.microsoft.com/office/powerpoint/2010/main" val="27699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0900" y="1184013"/>
            <a:ext cx="9169400" cy="532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Anschließend wird eine neue Umgebungsvariable NLS_LANG gesetzt: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v"/>
            </a:pPr>
            <a:endParaRPr lang="de-DE" sz="2000" dirty="0"/>
          </a:p>
          <a:p>
            <a:pPr>
              <a:buFont typeface="Wingdings" panose="05000000000000000000" pitchFamily="2" charset="2"/>
              <a:buChar char="v"/>
            </a:pPr>
            <a:endParaRPr lang="de-DE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de-DE" sz="20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98228" y="138003"/>
            <a:ext cx="8229600" cy="835496"/>
          </a:xfrm>
        </p:spPr>
        <p:txBody>
          <a:bodyPr/>
          <a:lstStyle/>
          <a:p>
            <a:r>
              <a:rPr lang="de-DE" dirty="0" smtClean="0"/>
              <a:t>Setzen der Umgebungsvariablen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29" y="1800381"/>
            <a:ext cx="2965499" cy="358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5" y="1756338"/>
            <a:ext cx="3429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4244792" y="2362077"/>
            <a:ext cx="66582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8209605" y="3064121"/>
            <a:ext cx="0" cy="52926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 txBox="1">
            <a:spLocks/>
          </p:cNvSpPr>
          <p:nvPr/>
        </p:nvSpPr>
        <p:spPr>
          <a:xfrm>
            <a:off x="5054600" y="3388294"/>
            <a:ext cx="6705600" cy="301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GERMAN: 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Sprache in der </a:t>
            </a:r>
            <a:r>
              <a:rPr lang="de-D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zB</a:t>
            </a: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Oracle-Nachrichten ausgeben werden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GERMANY: 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Gebiet, das z.B. festlegt, welches Datums- und Zahlenformat verwendet wird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WE8PC850</a:t>
            </a:r>
          </a:p>
          <a:p>
            <a:pPr marL="0" indent="0">
              <a:buNone/>
            </a:pPr>
            <a:r>
              <a:rPr lang="de-D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Character</a:t>
            </a: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S</a:t>
            </a: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et, das von Client verwendet wird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(andere mögliche </a:t>
            </a:r>
            <a:r>
              <a:rPr lang="de-D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Charsets</a:t>
            </a: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: siehe 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  <a:hlinkClick r:id="rId4"/>
              </a:rPr>
              <a:t>Oracle Doku</a:t>
            </a:r>
            <a:r>
              <a:rPr lang="de-DE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) 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marL="0" indent="0">
              <a:buNone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marL="0" indent="0">
              <a:buNone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5200" y="1094596"/>
            <a:ext cx="10617200" cy="5358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Um später auf das Datenbanksystem zugreifen zu können, wird für jeden Studenten ein Datenbank-Nutzer angelegt. Dieser kann unter …</a:t>
            </a:r>
          </a:p>
          <a:p>
            <a:pPr marL="0" indent="0">
              <a:buNone/>
            </a:pPr>
            <a:r>
              <a:rPr lang="de-DE" sz="1800" dirty="0">
                <a:hlinkClick r:id="rId2"/>
              </a:rPr>
              <a:t>http://www.fh-trier.de/~steinbus/IB/dbkennung/index_PDUBLIN1.php?page=eingabe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… angefordert werden (VPN-Verbindung erforderlich) 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924944"/>
            <a:ext cx="3920278" cy="307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>
            <a:off x="5807968" y="3573016"/>
            <a:ext cx="1872208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680176" y="32849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FH-Benutzerkennung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697888" y="38067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FH-Passwort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5807968" y="3886202"/>
            <a:ext cx="1872208" cy="1051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5807968" y="5085185"/>
            <a:ext cx="1872208" cy="1051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5825680" y="5342766"/>
            <a:ext cx="185449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711188" y="4941168"/>
            <a:ext cx="314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Passwort für eigenen Datenbanknutzer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Hier keine Zahlen  oder Sonderzeichen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46720" y="259100"/>
            <a:ext cx="8229600" cy="835496"/>
          </a:xfrm>
        </p:spPr>
        <p:txBody>
          <a:bodyPr/>
          <a:lstStyle/>
          <a:p>
            <a:r>
              <a:rPr lang="de-DE" dirty="0" smtClean="0"/>
              <a:t>Datenbank-Kennung anlegen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5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5790" y="238536"/>
            <a:ext cx="8697226" cy="1099933"/>
          </a:xfrm>
        </p:spPr>
        <p:txBody>
          <a:bodyPr/>
          <a:lstStyle/>
          <a:p>
            <a:r>
              <a:rPr lang="de-DE" sz="5000" dirty="0" smtClean="0"/>
              <a:t>AGENDA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1.  Installation und Einrichtung des Oracle Instant Client</a:t>
            </a:r>
          </a:p>
          <a:p>
            <a:pPr marL="450850" lvl="1" indent="0">
              <a:buNone/>
            </a:pPr>
            <a:r>
              <a:rPr lang="de-DE" dirty="0" smtClean="0"/>
              <a:t>1.1  Client runterladen</a:t>
            </a:r>
          </a:p>
          <a:p>
            <a:pPr marL="450850" lvl="1" indent="0">
              <a:buNone/>
            </a:pPr>
            <a:r>
              <a:rPr lang="de-DE" dirty="0" smtClean="0"/>
              <a:t>1.2  Umgebungsvariablen setzen</a:t>
            </a:r>
          </a:p>
          <a:p>
            <a:pPr marL="450850" lvl="1" indent="0">
              <a:buNone/>
            </a:pPr>
            <a:endParaRPr lang="de-DE" sz="700" dirty="0" smtClean="0"/>
          </a:p>
          <a:p>
            <a:pPr marL="457200" indent="-457200">
              <a:buAutoNum type="arabicPeriod" startAt="2"/>
            </a:pPr>
            <a:r>
              <a:rPr lang="de-DE" b="1" dirty="0" smtClean="0"/>
              <a:t>Erste Schritte in </a:t>
            </a:r>
            <a:r>
              <a:rPr lang="de-DE" b="1" dirty="0" err="1" smtClean="0"/>
              <a:t>SQLPlus</a:t>
            </a:r>
            <a:endParaRPr lang="de-DE" b="1" dirty="0" smtClean="0"/>
          </a:p>
          <a:p>
            <a:pPr marL="450850" lvl="1" indent="0">
              <a:buNone/>
            </a:pPr>
            <a:r>
              <a:rPr lang="de-DE" dirty="0"/>
              <a:t>1.1  </a:t>
            </a:r>
            <a:r>
              <a:rPr lang="de-DE" dirty="0" smtClean="0"/>
              <a:t>Verbindungsaufbau zum Datenbanksystem</a:t>
            </a:r>
          </a:p>
          <a:p>
            <a:pPr marL="450850" lvl="1" indent="0">
              <a:buNone/>
            </a:pPr>
            <a:r>
              <a:rPr lang="de-DE" dirty="0" smtClean="0"/>
              <a:t>1.2  </a:t>
            </a:r>
            <a:r>
              <a:rPr lang="de-DE" dirty="0" err="1" smtClean="0"/>
              <a:t>SQLPlus</a:t>
            </a:r>
            <a:r>
              <a:rPr lang="de-DE" dirty="0" smtClean="0"/>
              <a:t> Bedienung und Formatierung der Ausgabe</a:t>
            </a:r>
            <a:endParaRPr lang="de-DE" dirty="0"/>
          </a:p>
          <a:p>
            <a:pPr marL="450850" lvl="1" indent="0">
              <a:buNone/>
            </a:pPr>
            <a:r>
              <a:rPr lang="de-DE" dirty="0" smtClean="0"/>
              <a:t>1.3  SQL-Skript: Für Vorlesung benötigte Tabellen erzeugen</a:t>
            </a:r>
          </a:p>
          <a:p>
            <a:pPr marL="450850" lvl="1" indent="0">
              <a:buNone/>
            </a:pPr>
            <a:endParaRPr lang="de-DE" sz="700" dirty="0"/>
          </a:p>
          <a:p>
            <a:pPr marL="457200" indent="-457200">
              <a:buAutoNum type="arabicPeriod" startAt="2"/>
            </a:pPr>
            <a:r>
              <a:rPr lang="de-DE" b="1" dirty="0" smtClean="0"/>
              <a:t>SQL Developer</a:t>
            </a:r>
            <a:endParaRPr lang="de-DE" b="1" dirty="0"/>
          </a:p>
          <a:p>
            <a:pPr marL="45085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834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Datenbanknutzer und 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4030" y="1351170"/>
            <a:ext cx="10407964" cy="457275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Bei Anlegen einer Datenbankkennung passiert folgendes</a:t>
            </a:r>
          </a:p>
          <a:p>
            <a:r>
              <a:rPr lang="de-DE" dirty="0" smtClean="0"/>
              <a:t>In der Datenbank wird </a:t>
            </a:r>
            <a:r>
              <a:rPr lang="de-DE" b="1" dirty="0" smtClean="0"/>
              <a:t>ein Nutzer angelegt </a:t>
            </a:r>
            <a:r>
              <a:rPr lang="de-DE" dirty="0" smtClean="0"/>
              <a:t>mit angegebenem Passwort</a:t>
            </a:r>
          </a:p>
          <a:p>
            <a:r>
              <a:rPr lang="de-DE" dirty="0" smtClean="0"/>
              <a:t>Für den Nutzer wird </a:t>
            </a:r>
            <a:r>
              <a:rPr lang="de-DE" b="1" dirty="0" smtClean="0"/>
              <a:t>ein Schema </a:t>
            </a:r>
            <a:r>
              <a:rPr lang="de-DE" dirty="0" smtClean="0"/>
              <a:t>angelegt</a:t>
            </a:r>
          </a:p>
          <a:p>
            <a:pPr lvl="1"/>
            <a:r>
              <a:rPr lang="de-DE" dirty="0" smtClean="0"/>
              <a:t>Schema ist eine Art Container, in dem alle Tabellen (und andere Objekte) des Nutzers gelagert werden</a:t>
            </a:r>
          </a:p>
          <a:p>
            <a:pPr lvl="1"/>
            <a:r>
              <a:rPr lang="de-DE" dirty="0" smtClean="0"/>
              <a:t>Ein Schema stellt einen Namensraum für den Nutzer zur Verfügung, der dem Nutzernamen entspricht: </a:t>
            </a:r>
            <a:br>
              <a:rPr lang="de-DE" dirty="0" smtClean="0"/>
            </a:br>
            <a:r>
              <a:rPr lang="de-DE" dirty="0" smtClean="0"/>
              <a:t>vom Nutzer </a:t>
            </a:r>
            <a:r>
              <a:rPr lang="de-DE" b="1" dirty="0" smtClean="0"/>
              <a:t>Scott </a:t>
            </a:r>
            <a:r>
              <a:rPr lang="de-DE" dirty="0" smtClean="0"/>
              <a:t>angelegte Tabelle </a:t>
            </a:r>
            <a:r>
              <a:rPr lang="de-DE" b="1" dirty="0" smtClean="0"/>
              <a:t>TEST </a:t>
            </a:r>
            <a:r>
              <a:rPr lang="de-DE" dirty="0" smtClean="0"/>
              <a:t>ist für andere Nutzer als </a:t>
            </a:r>
            <a:r>
              <a:rPr lang="de-DE" b="1" dirty="0" err="1" smtClean="0"/>
              <a:t>Scott.TEST</a:t>
            </a:r>
            <a:r>
              <a:rPr lang="de-DE" b="1" dirty="0" smtClean="0"/>
              <a:t> erreichbar </a:t>
            </a:r>
            <a:r>
              <a:rPr lang="de-DE" i="1" dirty="0" smtClean="0"/>
              <a:t>(wenn Berechtigung vorhanden)</a:t>
            </a:r>
            <a:endParaRPr lang="de-DE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41983" y="1736700"/>
            <a:ext cx="8562629" cy="2262781"/>
          </a:xfrm>
        </p:spPr>
        <p:txBody>
          <a:bodyPr/>
          <a:lstStyle/>
          <a:p>
            <a:r>
              <a:rPr lang="de-DE" sz="5100" dirty="0"/>
              <a:t>2</a:t>
            </a:r>
            <a:r>
              <a:rPr lang="de-DE" sz="5100" dirty="0" smtClean="0"/>
              <a:t>. Erste Schritte mit </a:t>
            </a:r>
            <a:r>
              <a:rPr lang="de-DE" sz="5100" dirty="0" err="1" smtClean="0"/>
              <a:t>SQLPlus</a:t>
            </a:r>
            <a:endParaRPr lang="de-DE" sz="5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3849" y="4196936"/>
            <a:ext cx="7870763" cy="1126283"/>
          </a:xfrm>
        </p:spPr>
        <p:txBody>
          <a:bodyPr/>
          <a:lstStyle/>
          <a:p>
            <a:r>
              <a:rPr lang="de-DE" sz="3400" dirty="0" smtClean="0"/>
              <a:t>Anmeldung und Bedienung</a:t>
            </a:r>
            <a:endParaRPr lang="de-DE" sz="3400" dirty="0"/>
          </a:p>
        </p:txBody>
      </p:sp>
    </p:spTree>
    <p:extLst>
      <p:ext uri="{BB962C8B-B14F-4D97-AF65-F5344CB8AC3E}">
        <p14:creationId xmlns:p14="http://schemas.microsoft.com/office/powerpoint/2010/main" val="31501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188656"/>
            <a:ext cx="10407964" cy="4722566"/>
          </a:xfrm>
        </p:spPr>
        <p:txBody>
          <a:bodyPr>
            <a:normAutofit fontScale="92500" lnSpcReduction="20000"/>
          </a:bodyPr>
          <a:lstStyle/>
          <a:p>
            <a:r>
              <a:rPr lang="de-DE" sz="2000" b="1" dirty="0" smtClean="0"/>
              <a:t>SQL*Plus </a:t>
            </a:r>
            <a:r>
              <a:rPr lang="de-DE" sz="2000" dirty="0" smtClean="0"/>
              <a:t>ist ein kommandozeilenbasiertes Tool. </a:t>
            </a:r>
          </a:p>
          <a:p>
            <a:r>
              <a:rPr lang="de-DE" sz="2000" dirty="0" smtClean="0"/>
              <a:t>Wird verwendet, um mit dem Oracle Datenbanksystem zu kommunizieren</a:t>
            </a:r>
          </a:p>
          <a:p>
            <a:r>
              <a:rPr lang="de-DE" sz="2000" dirty="0" smtClean="0"/>
              <a:t>befindet </a:t>
            </a:r>
            <a:r>
              <a:rPr lang="de-DE" sz="2000" dirty="0"/>
              <a:t>sich in dem Ordner, in dem die Client-Dateien entpackt wurden.</a:t>
            </a:r>
          </a:p>
          <a:p>
            <a:pPr marL="0" indent="0">
              <a:buNone/>
            </a:pPr>
            <a:endParaRPr lang="de-DE" sz="500" dirty="0" smtClean="0"/>
          </a:p>
          <a:p>
            <a:pPr marL="0" indent="0">
              <a:buNone/>
            </a:pPr>
            <a:r>
              <a:rPr lang="de-DE" sz="2000" b="1" dirty="0" err="1" smtClean="0"/>
              <a:t>SQLPlus</a:t>
            </a:r>
            <a:r>
              <a:rPr lang="de-DE" sz="2000" b="1" dirty="0" smtClean="0"/>
              <a:t> starten</a:t>
            </a:r>
          </a:p>
          <a:p>
            <a:r>
              <a:rPr lang="de-DE" dirty="0" smtClean="0"/>
              <a:t>durch Doppelklick auf die Datei sqlplus.exe</a:t>
            </a:r>
          </a:p>
          <a:p>
            <a:r>
              <a:rPr lang="de-DE" dirty="0" smtClean="0"/>
              <a:t>durch </a:t>
            </a:r>
            <a:r>
              <a:rPr lang="de-DE" dirty="0"/>
              <a:t>Aufruf des Befehls „</a:t>
            </a:r>
            <a:r>
              <a:rPr lang="de-DE" dirty="0" err="1"/>
              <a:t>sqlplus</a:t>
            </a:r>
            <a:r>
              <a:rPr lang="de-DE" dirty="0"/>
              <a:t>“ auf der Konsole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sz="2000" b="1" dirty="0"/>
              <a:t>Anmeldung mit:  </a:t>
            </a:r>
          </a:p>
          <a:p>
            <a:r>
              <a:rPr lang="de-DE" dirty="0" smtClean="0"/>
              <a:t>benutzername</a:t>
            </a:r>
            <a:r>
              <a:rPr lang="de-DE" b="1" dirty="0" smtClean="0"/>
              <a:t>@PDUBLIN1  </a:t>
            </a:r>
          </a:p>
          <a:p>
            <a:pPr lvl="1"/>
            <a:r>
              <a:rPr lang="de-DE" sz="1700" dirty="0" smtClean="0"/>
              <a:t>PDUBLIN: Alias, wird durch </a:t>
            </a:r>
            <a:r>
              <a:rPr lang="de-DE" sz="1700" dirty="0" err="1" smtClean="0"/>
              <a:t>TNSNames</a:t>
            </a:r>
            <a:r>
              <a:rPr lang="de-DE" sz="1700" dirty="0" smtClean="0"/>
              <a:t> aufgelöst</a:t>
            </a:r>
          </a:p>
          <a:p>
            <a:r>
              <a:rPr lang="de-DE" dirty="0" smtClean="0"/>
              <a:t>Passwort des Datenbanknutzers</a:t>
            </a:r>
            <a:br>
              <a:rPr lang="de-DE" dirty="0" smtClean="0"/>
            </a:br>
            <a:r>
              <a:rPr lang="de-DE" dirty="0" smtClean="0"/>
              <a:t>            </a:t>
            </a:r>
            <a:r>
              <a:rPr lang="de-DE" dirty="0"/>
              <a:t>	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81" y="4252676"/>
            <a:ext cx="4617343" cy="133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736600" y="353160"/>
            <a:ext cx="8229600" cy="835496"/>
          </a:xfrm>
        </p:spPr>
        <p:txBody>
          <a:bodyPr/>
          <a:lstStyle/>
          <a:p>
            <a:r>
              <a:rPr lang="de-DE" sz="3500" dirty="0" smtClean="0"/>
              <a:t>Die Anmeldung an der Datenbank</a:t>
            </a:r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34735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SQL-Befehle ausführen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 </a:t>
            </a:r>
            <a:r>
              <a:rPr lang="de-DE" dirty="0" err="1" smtClean="0"/>
              <a:t>SQLPlus</a:t>
            </a:r>
            <a:r>
              <a:rPr lang="de-DE" dirty="0" smtClean="0"/>
              <a:t> können Daten von der Datenbank abgefragt werden</a:t>
            </a:r>
          </a:p>
          <a:p>
            <a:r>
              <a:rPr lang="de-DE" dirty="0" smtClean="0"/>
              <a:t>Dies geschieht über die Abfragesprache SQL, auf die in Teil 4 des Vorkurses genauer eingegangen wird</a:t>
            </a:r>
          </a:p>
          <a:p>
            <a:endParaRPr lang="de-DE" sz="500" b="1" dirty="0"/>
          </a:p>
          <a:p>
            <a:pPr marL="0" indent="0">
              <a:buNone/>
            </a:pPr>
            <a:r>
              <a:rPr lang="de-DE" b="1" dirty="0" smtClean="0"/>
              <a:t>Beispiel: </a:t>
            </a:r>
            <a:r>
              <a:rPr lang="de-DE" dirty="0" smtClean="0"/>
              <a:t>Anzeige aller Daten aus der Tabelle SALGRADE des Users Scott</a:t>
            </a:r>
            <a:endParaRPr lang="de-DE" dirty="0"/>
          </a:p>
          <a:p>
            <a:r>
              <a:rPr lang="de-DE" dirty="0" smtClean="0"/>
              <a:t>SQL-Befehl in </a:t>
            </a:r>
            <a:r>
              <a:rPr lang="de-DE" dirty="0" err="1" smtClean="0"/>
              <a:t>SQLPlus</a:t>
            </a:r>
            <a:r>
              <a:rPr lang="de-DE" dirty="0" smtClean="0"/>
              <a:t> eingeben:</a:t>
            </a:r>
            <a:br>
              <a:rPr lang="de-DE" dirty="0" smtClean="0"/>
            </a:br>
            <a:r>
              <a:rPr lang="de-DE" dirty="0" smtClean="0"/>
              <a:t>SELECT * FROM </a:t>
            </a:r>
            <a:r>
              <a:rPr lang="de-DE" b="1" dirty="0" err="1" smtClean="0"/>
              <a:t>scott.salgrade</a:t>
            </a:r>
            <a:endParaRPr lang="de-DE" b="1" dirty="0" smtClean="0"/>
          </a:p>
          <a:p>
            <a:endParaRPr lang="de-DE" sz="1000" b="1" dirty="0"/>
          </a:p>
          <a:p>
            <a:r>
              <a:rPr lang="de-DE" b="1" dirty="0" smtClean="0"/>
              <a:t>Daten der Tabelle </a:t>
            </a:r>
            <a:r>
              <a:rPr lang="de-DE" b="1" dirty="0" err="1" smtClean="0"/>
              <a:t>scott.salgrade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werden zurückgegeben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6223333" y="4869950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6223333" y="3828678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58" y="3546819"/>
            <a:ext cx="4107715" cy="22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SQLPlus</a:t>
            </a:r>
            <a:r>
              <a:rPr lang="de-DE" dirty="0" smtClean="0"/>
              <a:t> – Formatierung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609" y="980659"/>
            <a:ext cx="10983081" cy="55014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2200" b="1" dirty="0" smtClean="0"/>
              <a:t>Über verschiedene Angaben kann Formatierung der Ausgabe in </a:t>
            </a:r>
            <a:r>
              <a:rPr lang="de-DE" sz="2200" b="1" dirty="0" err="1" smtClean="0"/>
              <a:t>SQLPlus</a:t>
            </a:r>
            <a:r>
              <a:rPr lang="de-DE" sz="2200" b="1" dirty="0" smtClean="0"/>
              <a:t> angepasst werden:</a:t>
            </a:r>
          </a:p>
          <a:p>
            <a:pPr marL="0" indent="0">
              <a:buNone/>
            </a:pPr>
            <a:r>
              <a:rPr lang="de-DE" b="1" dirty="0" smtClean="0"/>
              <a:t>Zeilenlänge</a:t>
            </a:r>
          </a:p>
          <a:p>
            <a:r>
              <a:rPr lang="de-DE" dirty="0" smtClean="0"/>
              <a:t>Über die Variable </a:t>
            </a:r>
            <a:r>
              <a:rPr lang="de-DE" b="1" dirty="0" err="1" smtClean="0"/>
              <a:t>linesize</a:t>
            </a:r>
            <a:r>
              <a:rPr lang="de-DE" b="1" dirty="0" smtClean="0"/>
              <a:t> </a:t>
            </a:r>
            <a:r>
              <a:rPr lang="de-DE" dirty="0" smtClean="0"/>
              <a:t>wird angegeben, wie viele </a:t>
            </a:r>
            <a:br>
              <a:rPr lang="de-DE" dirty="0" smtClean="0"/>
            </a:br>
            <a:r>
              <a:rPr lang="de-DE" dirty="0" smtClean="0"/>
              <a:t>Zeichen in einer Ausgabezeile maximal angezeigt werden</a:t>
            </a:r>
          </a:p>
          <a:p>
            <a:pPr lvl="1"/>
            <a:r>
              <a:rPr lang="de-DE" dirty="0" err="1" smtClean="0"/>
              <a:t>Linesize</a:t>
            </a:r>
            <a:r>
              <a:rPr lang="de-DE" dirty="0" smtClean="0"/>
              <a:t> abfragen: </a:t>
            </a:r>
            <a:r>
              <a:rPr lang="de-DE" b="1" dirty="0" err="1" smtClean="0"/>
              <a:t>show</a:t>
            </a:r>
            <a:r>
              <a:rPr lang="de-DE" b="1" dirty="0" smtClean="0"/>
              <a:t> </a:t>
            </a:r>
            <a:r>
              <a:rPr lang="de-DE" b="1" dirty="0" err="1" smtClean="0"/>
              <a:t>linesize</a:t>
            </a:r>
            <a:endParaRPr lang="de-DE" b="1" dirty="0"/>
          </a:p>
          <a:p>
            <a:pPr lvl="1"/>
            <a:r>
              <a:rPr lang="de-DE" dirty="0" err="1" smtClean="0"/>
              <a:t>Linesize</a:t>
            </a:r>
            <a:r>
              <a:rPr lang="de-DE" dirty="0" smtClean="0"/>
              <a:t> ändern: </a:t>
            </a:r>
            <a:r>
              <a:rPr lang="de-DE" b="1" dirty="0" err="1" smtClean="0"/>
              <a:t>set</a:t>
            </a:r>
            <a:r>
              <a:rPr lang="de-DE" b="1" dirty="0" smtClean="0"/>
              <a:t> </a:t>
            </a:r>
            <a:r>
              <a:rPr lang="de-DE" b="1" dirty="0" err="1" smtClean="0"/>
              <a:t>linesize</a:t>
            </a:r>
            <a:r>
              <a:rPr lang="de-DE" b="1" dirty="0" smtClean="0"/>
              <a:t> 100</a:t>
            </a:r>
          </a:p>
          <a:p>
            <a:pPr marL="450850" lvl="1" indent="0">
              <a:buNone/>
            </a:pPr>
            <a:endParaRPr lang="de-DE" sz="1200" b="1" dirty="0"/>
          </a:p>
          <a:p>
            <a:pPr marL="0" indent="0">
              <a:buNone/>
            </a:pPr>
            <a:r>
              <a:rPr lang="de-DE" b="1" dirty="0" smtClean="0"/>
              <a:t>Seitenlänge</a:t>
            </a:r>
            <a:endParaRPr lang="de-DE" b="1" dirty="0"/>
          </a:p>
          <a:p>
            <a:r>
              <a:rPr lang="de-DE" dirty="0" smtClean="0"/>
              <a:t>Bei </a:t>
            </a:r>
            <a:r>
              <a:rPr lang="de-DE" dirty="0" err="1" smtClean="0"/>
              <a:t>SQLPlus</a:t>
            </a:r>
            <a:r>
              <a:rPr lang="de-DE" dirty="0" smtClean="0"/>
              <a:t>-Ausgaben werden Spaltenüberschriften (Namen der Tabellenspalte) nach einer festen Anzahl von Ausgabezeilen wiederholt. </a:t>
            </a:r>
            <a:endParaRPr lang="de-DE" dirty="0"/>
          </a:p>
          <a:p>
            <a:r>
              <a:rPr lang="de-DE" dirty="0" smtClean="0"/>
              <a:t>Anzahl der Zeilen, bis Überschrift wiederholt wird, kann über Variable </a:t>
            </a:r>
            <a:r>
              <a:rPr lang="de-DE" b="1" dirty="0" err="1" smtClean="0"/>
              <a:t>pagesize</a:t>
            </a:r>
            <a:r>
              <a:rPr lang="de-DE" b="1" dirty="0" smtClean="0"/>
              <a:t> </a:t>
            </a:r>
            <a:r>
              <a:rPr lang="de-DE" dirty="0" smtClean="0"/>
              <a:t>festgelegt werden</a:t>
            </a:r>
          </a:p>
          <a:p>
            <a:pPr lvl="1"/>
            <a:r>
              <a:rPr lang="de-DE" dirty="0" err="1" smtClean="0"/>
              <a:t>Pagesize</a:t>
            </a:r>
            <a:r>
              <a:rPr lang="de-DE" dirty="0" smtClean="0"/>
              <a:t> abfragen: </a:t>
            </a:r>
            <a:r>
              <a:rPr lang="de-DE" b="1" dirty="0" err="1" smtClean="0"/>
              <a:t>show</a:t>
            </a:r>
            <a:r>
              <a:rPr lang="de-DE" b="1" dirty="0" smtClean="0"/>
              <a:t> </a:t>
            </a:r>
            <a:r>
              <a:rPr lang="de-DE" b="1" dirty="0" err="1" smtClean="0"/>
              <a:t>pagesize</a:t>
            </a:r>
            <a:endParaRPr lang="de-DE" b="1" dirty="0" smtClean="0"/>
          </a:p>
          <a:p>
            <a:pPr marL="450850" lvl="1" indent="0">
              <a:buNone/>
            </a:pPr>
            <a:r>
              <a:rPr lang="de-DE" dirty="0" err="1" smtClean="0"/>
              <a:t>Pagesize</a:t>
            </a:r>
            <a:r>
              <a:rPr lang="de-DE" dirty="0" smtClean="0"/>
              <a:t> ändern: </a:t>
            </a:r>
            <a:r>
              <a:rPr lang="de-DE" b="1" dirty="0" err="1" smtClean="0"/>
              <a:t>set</a:t>
            </a:r>
            <a:r>
              <a:rPr lang="de-DE" b="1" dirty="0" smtClean="0"/>
              <a:t> </a:t>
            </a:r>
            <a:r>
              <a:rPr lang="de-DE" b="1" dirty="0" err="1" smtClean="0"/>
              <a:t>pagesize</a:t>
            </a:r>
            <a:r>
              <a:rPr lang="de-DE" b="1" dirty="0" smtClean="0"/>
              <a:t> 30</a:t>
            </a:r>
          </a:p>
          <a:p>
            <a:pPr marL="450850" lvl="1" indent="0">
              <a:buNone/>
            </a:pP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890" y="1604027"/>
            <a:ext cx="3141392" cy="202982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916002" y="2756009"/>
            <a:ext cx="2569910" cy="10203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6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SQLPlus</a:t>
            </a:r>
            <a:r>
              <a:rPr lang="de-DE" dirty="0" smtClean="0"/>
              <a:t> – Formatierung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3920" y="980659"/>
            <a:ext cx="10670770" cy="5501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 smtClean="0"/>
              <a:t>Über verschiedene Angaben kann Formatierung der Ausgabe in </a:t>
            </a:r>
            <a:r>
              <a:rPr lang="de-DE" sz="2200" b="1" dirty="0" err="1" smtClean="0"/>
              <a:t>SQLPlus</a:t>
            </a:r>
            <a:r>
              <a:rPr lang="de-DE" sz="2200" b="1" dirty="0" smtClean="0"/>
              <a:t> angepasst werden:</a:t>
            </a:r>
          </a:p>
          <a:p>
            <a:pPr marL="0" indent="0">
              <a:buNone/>
            </a:pPr>
            <a:r>
              <a:rPr lang="de-DE" b="1" dirty="0" err="1" smtClean="0"/>
              <a:t>Numwidth</a:t>
            </a:r>
            <a:endParaRPr lang="de-DE" b="1" dirty="0" smtClean="0"/>
          </a:p>
          <a:p>
            <a:r>
              <a:rPr lang="de-DE" dirty="0" smtClean="0"/>
              <a:t>Über die Variable </a:t>
            </a:r>
            <a:r>
              <a:rPr lang="de-DE" b="1" dirty="0" err="1" smtClean="0"/>
              <a:t>numwidth</a:t>
            </a:r>
            <a:r>
              <a:rPr lang="de-DE" b="1" dirty="0" smtClean="0"/>
              <a:t> </a:t>
            </a:r>
            <a:r>
              <a:rPr lang="de-DE" dirty="0" smtClean="0"/>
              <a:t>wird die Breite für numerische Spalten angegeben</a:t>
            </a:r>
          </a:p>
          <a:p>
            <a:pPr lvl="1"/>
            <a:r>
              <a:rPr lang="de-DE" dirty="0" err="1" smtClean="0"/>
              <a:t>Numwidth</a:t>
            </a:r>
            <a:r>
              <a:rPr lang="de-DE" dirty="0" smtClean="0"/>
              <a:t> abfragen: </a:t>
            </a:r>
            <a:r>
              <a:rPr lang="de-DE" b="1" dirty="0" err="1" smtClean="0"/>
              <a:t>show</a:t>
            </a:r>
            <a:r>
              <a:rPr lang="de-DE" b="1" dirty="0" smtClean="0"/>
              <a:t> </a:t>
            </a:r>
            <a:r>
              <a:rPr lang="de-DE" b="1" dirty="0" err="1" smtClean="0"/>
              <a:t>numwidth</a:t>
            </a:r>
            <a:endParaRPr lang="de-DE" b="1" dirty="0" smtClean="0"/>
          </a:p>
          <a:p>
            <a:pPr lvl="1"/>
            <a:r>
              <a:rPr lang="de-DE" dirty="0" err="1" smtClean="0"/>
              <a:t>Numwidth</a:t>
            </a:r>
            <a:r>
              <a:rPr lang="de-DE" dirty="0" smtClean="0"/>
              <a:t> ändern: </a:t>
            </a:r>
            <a:r>
              <a:rPr lang="de-DE" b="1" dirty="0" err="1" smtClean="0"/>
              <a:t>set</a:t>
            </a:r>
            <a:r>
              <a:rPr lang="de-DE" b="1" dirty="0" smtClean="0"/>
              <a:t> </a:t>
            </a:r>
            <a:r>
              <a:rPr lang="de-DE" b="1" dirty="0" err="1" smtClean="0"/>
              <a:t>numwidth</a:t>
            </a:r>
            <a:r>
              <a:rPr lang="de-DE" b="1" dirty="0" smtClean="0"/>
              <a:t> 8  </a:t>
            </a:r>
          </a:p>
          <a:p>
            <a:pPr marL="450850" lvl="1" indent="0">
              <a:buNone/>
            </a:pPr>
            <a:endParaRPr lang="de-DE" sz="1200" b="1" dirty="0"/>
          </a:p>
          <a:p>
            <a:pPr marL="45085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863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SQLPlus</a:t>
            </a:r>
            <a:r>
              <a:rPr lang="de-DE" dirty="0" smtClean="0"/>
              <a:t> – Bedienung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Benutzer/Datenbank wechseln </a:t>
            </a:r>
          </a:p>
          <a:p>
            <a:r>
              <a:rPr lang="de-DE" dirty="0" smtClean="0"/>
              <a:t>Von </a:t>
            </a:r>
            <a:r>
              <a:rPr lang="de-DE" dirty="0" err="1" smtClean="0"/>
              <a:t>SQLPlus</a:t>
            </a:r>
            <a:r>
              <a:rPr lang="de-DE" dirty="0" smtClean="0"/>
              <a:t> aus kann eine Verbindung als anderer Nutzer bzw. zu einer anderen Datenbank wie folgt aufgebaut werden:</a:t>
            </a:r>
          </a:p>
          <a:p>
            <a:pPr marL="0" indent="0">
              <a:buNone/>
            </a:pPr>
            <a:r>
              <a:rPr lang="de-DE" dirty="0" smtClean="0"/>
              <a:t>		</a:t>
            </a:r>
            <a:r>
              <a:rPr lang="de-DE" b="1" dirty="0" err="1" smtClean="0"/>
              <a:t>connect</a:t>
            </a:r>
            <a:r>
              <a:rPr lang="de-DE" b="1" dirty="0" smtClean="0"/>
              <a:t> </a:t>
            </a:r>
            <a:r>
              <a:rPr lang="de-DE" b="1" dirty="0" err="1" smtClean="0"/>
              <a:t>user@ALIAS</a:t>
            </a:r>
            <a:r>
              <a:rPr lang="de-DE" b="1" dirty="0" smtClean="0"/>
              <a:t>/</a:t>
            </a:r>
            <a:r>
              <a:rPr lang="de-DE" b="1" dirty="0" err="1" smtClean="0"/>
              <a:t>password</a:t>
            </a:r>
            <a:endParaRPr lang="de-DE" b="1" dirty="0" smtClean="0"/>
          </a:p>
          <a:p>
            <a:pPr marL="0" indent="0">
              <a:buNone/>
            </a:pPr>
            <a:endParaRPr lang="de-DE" sz="100" dirty="0" smtClean="0"/>
          </a:p>
          <a:p>
            <a:pPr marL="0" indent="0">
              <a:buNone/>
            </a:pPr>
            <a:r>
              <a:rPr lang="de-DE" b="1" dirty="0" smtClean="0"/>
              <a:t>Verbindung zur Datenbank trennen</a:t>
            </a:r>
          </a:p>
          <a:p>
            <a:r>
              <a:rPr lang="de-DE" dirty="0" smtClean="0"/>
              <a:t>Über den Befehl </a:t>
            </a:r>
            <a:r>
              <a:rPr lang="de-DE" b="1" dirty="0" smtClean="0"/>
              <a:t>DISCONNECT </a:t>
            </a:r>
            <a:r>
              <a:rPr lang="de-DE" dirty="0" smtClean="0"/>
              <a:t>wird aktive Verbindung getrennt</a:t>
            </a:r>
          </a:p>
          <a:p>
            <a:endParaRPr lang="de-DE" sz="200" dirty="0" smtClean="0"/>
          </a:p>
          <a:p>
            <a:pPr marL="0" indent="0">
              <a:buNone/>
            </a:pPr>
            <a:r>
              <a:rPr lang="de-DE" b="1" dirty="0" err="1" smtClean="0"/>
              <a:t>SQLPlus</a:t>
            </a:r>
            <a:r>
              <a:rPr lang="de-DE" b="1" dirty="0" smtClean="0"/>
              <a:t> beenden</a:t>
            </a:r>
          </a:p>
          <a:p>
            <a:r>
              <a:rPr lang="de-DE" dirty="0" err="1" smtClean="0"/>
              <a:t>SQLPlus</a:t>
            </a:r>
            <a:r>
              <a:rPr lang="de-DE" dirty="0" smtClean="0"/>
              <a:t> wird über den Befehl </a:t>
            </a:r>
            <a:r>
              <a:rPr lang="de-DE" b="1" dirty="0" smtClean="0"/>
              <a:t>EXIT </a:t>
            </a:r>
            <a:r>
              <a:rPr lang="de-DE" dirty="0" smtClean="0"/>
              <a:t>beendet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83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SQLPlus</a:t>
            </a:r>
            <a:r>
              <a:rPr lang="de-DE" dirty="0" smtClean="0"/>
              <a:t> Bedienung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95575" y="1446997"/>
            <a:ext cx="10431670" cy="45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900" b="1" dirty="0" smtClean="0"/>
              <a:t>Der jeweils letzte eingegebene SQL-Befehl kann über einen Editor aufgerufen und geändert werden.</a:t>
            </a:r>
          </a:p>
          <a:p>
            <a:r>
              <a:rPr lang="de-DE" sz="1800" dirty="0" smtClean="0"/>
              <a:t>Aufruf </a:t>
            </a:r>
            <a:r>
              <a:rPr lang="de-DE" sz="1800" dirty="0"/>
              <a:t>des Editors über den Befehl </a:t>
            </a:r>
            <a:r>
              <a:rPr lang="de-DE" sz="1800" b="1" dirty="0"/>
              <a:t>EDIT</a:t>
            </a:r>
            <a:endParaRPr lang="de-DE" sz="1800" b="1" dirty="0" smtClean="0"/>
          </a:p>
          <a:p>
            <a:r>
              <a:rPr lang="de-DE" sz="1800" dirty="0" smtClean="0"/>
              <a:t>Ändern des Befehls und Speichern/Schließen des Editors</a:t>
            </a:r>
          </a:p>
          <a:p>
            <a:r>
              <a:rPr lang="de-DE" sz="1800" dirty="0" smtClean="0"/>
              <a:t>Ausführung des geänderten Befehls durch Eingabe von</a:t>
            </a:r>
            <a:r>
              <a:rPr lang="de-DE" sz="1800" b="1" dirty="0" smtClean="0"/>
              <a:t> / </a:t>
            </a:r>
            <a:r>
              <a:rPr lang="de-DE" sz="1800" dirty="0" smtClean="0"/>
              <a:t>oder </a:t>
            </a:r>
            <a:r>
              <a:rPr lang="de-DE" sz="1800" b="1" dirty="0" smtClean="0"/>
              <a:t>RUN </a:t>
            </a:r>
            <a:r>
              <a:rPr lang="de-DE" sz="1800" dirty="0" smtClean="0"/>
              <a:t>in die Konsole</a:t>
            </a:r>
          </a:p>
          <a:p>
            <a:pPr marL="0" indent="0">
              <a:buNone/>
            </a:pPr>
            <a:endParaRPr lang="de-DE" sz="2400" b="1" dirty="0" smtClean="0"/>
          </a:p>
          <a:p>
            <a:pPr marL="0" indent="0">
              <a:buNone/>
            </a:pPr>
            <a:r>
              <a:rPr lang="de-DE" sz="1900" b="1" dirty="0" smtClean="0"/>
              <a:t>Der von </a:t>
            </a:r>
            <a:r>
              <a:rPr lang="de-DE" sz="1900" b="1" dirty="0" err="1" smtClean="0"/>
              <a:t>SQLPlus</a:t>
            </a:r>
            <a:r>
              <a:rPr lang="de-DE" sz="1900" b="1" dirty="0" smtClean="0"/>
              <a:t> verwendete Editor kann wie folgt geändert werden (hier zu </a:t>
            </a:r>
            <a:r>
              <a:rPr lang="de-DE" sz="1900" b="1" dirty="0" err="1" smtClean="0"/>
              <a:t>notepad</a:t>
            </a:r>
            <a:r>
              <a:rPr lang="de-DE" sz="1900" b="1" dirty="0" smtClean="0"/>
              <a:t>++)</a:t>
            </a:r>
            <a:endParaRPr lang="de-DE" sz="1900" b="1" dirty="0"/>
          </a:p>
          <a:p>
            <a:r>
              <a:rPr lang="de-DE" sz="1800" dirty="0" smtClean="0"/>
              <a:t>DEFINE </a:t>
            </a:r>
            <a:r>
              <a:rPr lang="de-DE" sz="1800" dirty="0"/>
              <a:t>_EDITOR = </a:t>
            </a:r>
            <a:r>
              <a:rPr lang="de-DE" sz="1800" dirty="0" smtClean="0"/>
              <a:t>“C</a:t>
            </a:r>
            <a:r>
              <a:rPr lang="de-DE" sz="1800" dirty="0"/>
              <a:t>:\</a:t>
            </a:r>
            <a:r>
              <a:rPr lang="de-DE" sz="1800" dirty="0" err="1"/>
              <a:t>Program</a:t>
            </a:r>
            <a:r>
              <a:rPr lang="de-DE" sz="1800" dirty="0"/>
              <a:t> Files\Notepad</a:t>
            </a:r>
            <a:r>
              <a:rPr lang="de-DE" sz="1800" dirty="0" smtClean="0"/>
              <a:t>++\</a:t>
            </a:r>
            <a:r>
              <a:rPr lang="de-DE" sz="1800" dirty="0" err="1" smtClean="0"/>
              <a:t>notepad</a:t>
            </a:r>
            <a:r>
              <a:rPr lang="de-DE" sz="1800" dirty="0" smtClean="0"/>
              <a:t>++.exe“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983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Quick Edit Modus der Konsole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2359" y="980659"/>
            <a:ext cx="10926003" cy="543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Die Konsole verfügt über einen Quick-Edit-Modus, der das Kopieren und Einfügen vereinfacht: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sz="1400" b="1" dirty="0" smtClean="0"/>
          </a:p>
          <a:p>
            <a:pPr marL="0" indent="0">
              <a:buNone/>
            </a:pPr>
            <a:r>
              <a:rPr lang="de-DE" sz="1900" b="1" dirty="0" smtClean="0"/>
              <a:t>Quick </a:t>
            </a:r>
            <a:r>
              <a:rPr lang="de-DE" sz="1900" b="1" dirty="0" err="1" smtClean="0"/>
              <a:t>Copy</a:t>
            </a:r>
            <a:r>
              <a:rPr lang="de-DE" sz="1900" b="1" dirty="0" smtClean="0"/>
              <a:t>: </a:t>
            </a:r>
            <a:r>
              <a:rPr lang="de-DE" sz="1900" dirty="0" smtClean="0"/>
              <a:t>Mit der Maus wird Text in der Konsole </a:t>
            </a:r>
            <a:br>
              <a:rPr lang="de-DE" sz="1900" dirty="0" smtClean="0"/>
            </a:br>
            <a:r>
              <a:rPr lang="de-DE" sz="1900" dirty="0" smtClean="0"/>
              <a:t>markiert und  mit Rechtsklick in die Zwischenablage kopiert</a:t>
            </a:r>
          </a:p>
          <a:p>
            <a:pPr marL="0" indent="0">
              <a:buNone/>
            </a:pPr>
            <a:r>
              <a:rPr lang="de-DE" sz="1900" b="1" dirty="0" smtClean="0"/>
              <a:t>Quick Paste: </a:t>
            </a:r>
            <a:r>
              <a:rPr lang="de-DE" sz="1900" dirty="0" smtClean="0"/>
              <a:t>Durch Rechtsklick wird Text aus der Zwischenablage in die Konsole kopiert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30" y="2081340"/>
            <a:ext cx="5541802" cy="225110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186082" y="3698108"/>
            <a:ext cx="1625600" cy="264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49" y="1521147"/>
            <a:ext cx="2764334" cy="337148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9388542" y="2449220"/>
            <a:ext cx="1296641" cy="650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6887331" y="2895627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180492"/>
            <a:ext cx="8229600" cy="835496"/>
          </a:xfrm>
        </p:spPr>
        <p:txBody>
          <a:bodyPr/>
          <a:lstStyle/>
          <a:p>
            <a:r>
              <a:rPr lang="de-DE" dirty="0" smtClean="0"/>
              <a:t>SQL-Skripte ausführen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7100" y="1015988"/>
            <a:ext cx="10287000" cy="5194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Um </a:t>
            </a:r>
            <a:r>
              <a:rPr lang="de-DE" sz="1800" dirty="0" smtClean="0"/>
              <a:t>die </a:t>
            </a:r>
            <a:r>
              <a:rPr lang="de-DE" sz="1800" dirty="0"/>
              <a:t>in der Vorlesung verwendeten Tabellen für den neuen Datenbank-Nutzer zu erzeugen, wird ein Skript in </a:t>
            </a:r>
            <a:r>
              <a:rPr lang="de-DE" sz="1800" b="1" dirty="0"/>
              <a:t>SQLPLUS </a:t>
            </a:r>
            <a:r>
              <a:rPr lang="de-DE" sz="1800" dirty="0"/>
              <a:t>aufgerufen. </a:t>
            </a:r>
            <a:endParaRPr lang="de-DE" sz="1800" dirty="0" smtClean="0"/>
          </a:p>
          <a:p>
            <a:r>
              <a:rPr lang="de-DE" sz="1800" dirty="0" smtClean="0"/>
              <a:t>Dieses Skript beinhaltet eine Sammlung von SQL-Befehlen, die Tabellen anlegen und in diese Datensätze einfügen.</a:t>
            </a:r>
            <a:endParaRPr lang="de-DE" sz="500" dirty="0"/>
          </a:p>
          <a:p>
            <a:r>
              <a:rPr lang="de-DE" sz="1800" dirty="0" smtClean="0"/>
              <a:t>Das </a:t>
            </a:r>
            <a:r>
              <a:rPr lang="de-DE" sz="1800" dirty="0"/>
              <a:t>benötigte Skript </a:t>
            </a:r>
            <a:r>
              <a:rPr lang="de-DE" sz="1800" b="1" dirty="0" smtClean="0"/>
              <a:t>db_ws1415.sql</a:t>
            </a:r>
            <a:r>
              <a:rPr lang="de-DE" sz="1800" dirty="0" smtClean="0"/>
              <a:t> </a:t>
            </a:r>
            <a:r>
              <a:rPr lang="de-DE" sz="1800" dirty="0"/>
              <a:t>befindet </a:t>
            </a:r>
            <a:r>
              <a:rPr lang="de-DE" sz="1800" dirty="0" smtClean="0"/>
              <a:t>sich</a:t>
            </a:r>
          </a:p>
          <a:p>
            <a:pPr lvl="1"/>
            <a:r>
              <a:rPr lang="de-DE" sz="1800" dirty="0"/>
              <a:t>auf dem Netzlaufwerk für Vorlesungen (an r/</a:t>
            </a:r>
            <a:r>
              <a:rPr lang="de-DE" sz="1800" dirty="0" err="1"/>
              <a:t>ft</a:t>
            </a:r>
            <a:r>
              <a:rPr lang="de-DE" sz="1800" dirty="0"/>
              <a:t>-Pool-PCs Laufwerk V: ) unter </a:t>
            </a:r>
            <a:r>
              <a:rPr lang="de-DE" sz="1800" dirty="0" err="1"/>
              <a:t>steinbuss</a:t>
            </a:r>
            <a:r>
              <a:rPr lang="de-DE" sz="1800" dirty="0"/>
              <a:t>\db_grundlagen_ws1415</a:t>
            </a:r>
            <a:br>
              <a:rPr lang="de-DE" sz="1800" dirty="0"/>
            </a:br>
            <a:r>
              <a:rPr lang="de-DE" sz="1800" dirty="0"/>
              <a:t>ODER</a:t>
            </a:r>
          </a:p>
          <a:p>
            <a:pPr lvl="1"/>
            <a:r>
              <a:rPr lang="de-DE" sz="1800" dirty="0"/>
              <a:t>Im </a:t>
            </a:r>
            <a:r>
              <a:rPr lang="de-DE" sz="1800" dirty="0" err="1"/>
              <a:t>studip</a:t>
            </a:r>
            <a:r>
              <a:rPr lang="de-DE" sz="1800" dirty="0"/>
              <a:t>: Dateien – </a:t>
            </a:r>
            <a:r>
              <a:rPr lang="de-DE" sz="1800" dirty="0" smtClean="0"/>
              <a:t>Vorkurs Grundlagen Datenbanken </a:t>
            </a:r>
            <a:endParaRPr lang="de-DE" sz="1800" dirty="0"/>
          </a:p>
          <a:p>
            <a:pPr marL="457200" lvl="1" indent="0">
              <a:buNone/>
            </a:pPr>
            <a:endParaRPr lang="de-DE" sz="1700" dirty="0"/>
          </a:p>
          <a:p>
            <a:pPr marL="0" indent="0">
              <a:buNone/>
            </a:pPr>
            <a:r>
              <a:rPr lang="de-DE" sz="1800" dirty="0" smtClean="0"/>
              <a:t>	1.  Skript </a:t>
            </a:r>
            <a:r>
              <a:rPr lang="de-DE" sz="1800" dirty="0"/>
              <a:t>z.B. nach C:\Temp kopieren </a:t>
            </a:r>
          </a:p>
          <a:p>
            <a:pPr marL="0" indent="0">
              <a:buNone/>
            </a:pPr>
            <a:r>
              <a:rPr lang="de-DE" sz="1800" dirty="0" smtClean="0"/>
              <a:t>	2.  Skript </a:t>
            </a:r>
            <a:r>
              <a:rPr lang="de-DE" sz="1800" dirty="0"/>
              <a:t>in </a:t>
            </a:r>
            <a:r>
              <a:rPr lang="de-DE" sz="1800" dirty="0" err="1"/>
              <a:t>SQLPlus</a:t>
            </a:r>
            <a:r>
              <a:rPr lang="de-DE" sz="1800" dirty="0"/>
              <a:t> </a:t>
            </a:r>
            <a:r>
              <a:rPr lang="de-DE" sz="1800" dirty="0" smtClean="0"/>
              <a:t>ausführen: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            </a:t>
            </a:r>
            <a:r>
              <a:rPr lang="de-DE" sz="1800" b="1" dirty="0" smtClean="0"/>
              <a:t>SQL</a:t>
            </a:r>
            <a:r>
              <a:rPr lang="de-DE" sz="1800" b="1" dirty="0"/>
              <a:t>&gt; @C:\</a:t>
            </a:r>
            <a:r>
              <a:rPr lang="de-DE" sz="1800" b="1" dirty="0" err="1"/>
              <a:t>Temp</a:t>
            </a:r>
            <a:r>
              <a:rPr lang="de-DE" sz="1800" b="1" dirty="0"/>
              <a:t>\db_ws1415.sql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" r="15930" b="29393"/>
          <a:stretch/>
        </p:blipFill>
        <p:spPr bwMode="auto">
          <a:xfrm>
            <a:off x="6210300" y="4649280"/>
            <a:ext cx="4140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5386064" y="5270768"/>
            <a:ext cx="684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41983" y="1736700"/>
            <a:ext cx="8562629" cy="2262781"/>
          </a:xfrm>
        </p:spPr>
        <p:txBody>
          <a:bodyPr/>
          <a:lstStyle/>
          <a:p>
            <a:r>
              <a:rPr lang="de-DE" sz="5100" dirty="0" smtClean="0"/>
              <a:t>1. Installation und  </a:t>
            </a:r>
            <a:br>
              <a:rPr lang="de-DE" sz="5100" dirty="0" smtClean="0"/>
            </a:br>
            <a:r>
              <a:rPr lang="de-DE" sz="5100" dirty="0" smtClean="0"/>
              <a:t>    Einrichtung</a:t>
            </a:r>
            <a:endParaRPr lang="de-DE" sz="5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3849" y="4196936"/>
            <a:ext cx="7870763" cy="1126283"/>
          </a:xfrm>
        </p:spPr>
        <p:txBody>
          <a:bodyPr/>
          <a:lstStyle/>
          <a:p>
            <a:r>
              <a:rPr lang="de-DE" sz="3400" dirty="0" smtClean="0"/>
              <a:t>Oracle Instant Client</a:t>
            </a:r>
            <a:endParaRPr lang="de-DE" sz="3400" dirty="0"/>
          </a:p>
        </p:txBody>
      </p:sp>
    </p:spTree>
    <p:extLst>
      <p:ext uri="{BB962C8B-B14F-4D97-AF65-F5344CB8AC3E}">
        <p14:creationId xmlns:p14="http://schemas.microsoft.com/office/powerpoint/2010/main" val="6927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41983" y="1736700"/>
            <a:ext cx="8562629" cy="2262781"/>
          </a:xfrm>
        </p:spPr>
        <p:txBody>
          <a:bodyPr/>
          <a:lstStyle/>
          <a:p>
            <a:r>
              <a:rPr lang="de-DE" sz="5100" dirty="0"/>
              <a:t>3</a:t>
            </a:r>
            <a:r>
              <a:rPr lang="de-DE" sz="5100" dirty="0" smtClean="0"/>
              <a:t>. SQL Developer</a:t>
            </a:r>
            <a:endParaRPr lang="de-DE" sz="5100" dirty="0"/>
          </a:p>
        </p:txBody>
      </p:sp>
    </p:spTree>
    <p:extLst>
      <p:ext uri="{BB962C8B-B14F-4D97-AF65-F5344CB8AC3E}">
        <p14:creationId xmlns:p14="http://schemas.microsoft.com/office/powerpoint/2010/main" val="22783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Developer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582614"/>
            <a:ext cx="10407964" cy="43286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Oracle-Werkzeug zur Datenbankverwaltung 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Mit graphischer Benutzeroberfläche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Java-basiert (JDK 8 enthalten)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Download </a:t>
            </a:r>
            <a:r>
              <a:rPr lang="de-DE" dirty="0"/>
              <a:t>unter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700" dirty="0" smtClean="0">
                <a:hlinkClick r:id="rId2"/>
              </a:rPr>
              <a:t>http</a:t>
            </a:r>
            <a:r>
              <a:rPr lang="de-DE" sz="1700" dirty="0">
                <a:hlinkClick r:id="rId2"/>
              </a:rPr>
              <a:t>://</a:t>
            </a:r>
            <a:r>
              <a:rPr lang="de-DE" sz="1700" dirty="0" smtClean="0">
                <a:hlinkClick r:id="rId2"/>
              </a:rPr>
              <a:t>www.oracle.com/technetwork/developer-tools/sql-developer/downloads/index.html</a:t>
            </a:r>
            <a:endParaRPr lang="de-DE" sz="1700" dirty="0" smtClean="0"/>
          </a:p>
          <a:p>
            <a:pPr marL="450850" lvl="1" indent="0">
              <a:lnSpc>
                <a:spcPct val="150000"/>
              </a:lnSpc>
              <a:buNone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3641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SQLDeveloper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644051"/>
          </a:xfrm>
        </p:spPr>
        <p:txBody>
          <a:bodyPr/>
          <a:lstStyle/>
          <a:p>
            <a:r>
              <a:rPr lang="de-DE" b="1" dirty="0" smtClean="0"/>
              <a:t>Anlegen einer neuen Datenbankverbindung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1" y="2146137"/>
            <a:ext cx="2783452" cy="29574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99" y="1982521"/>
            <a:ext cx="5586936" cy="3415257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3689417" y="3592946"/>
            <a:ext cx="1133029" cy="63041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9994490" y="3431529"/>
            <a:ext cx="2234430" cy="79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/>
              <a:t>TNS-Alias</a:t>
            </a:r>
            <a:endParaRPr lang="de-DE" sz="18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994490" y="2431378"/>
            <a:ext cx="2234430" cy="79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/>
              <a:t>Datenbanknutzer und Passwort</a:t>
            </a:r>
            <a:endParaRPr lang="de-DE" sz="18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084258" y="5645913"/>
            <a:ext cx="2234430" cy="79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/>
              <a:t>Verbindungsdaten</a:t>
            </a:r>
            <a:br>
              <a:rPr lang="de-DE" sz="1600" dirty="0" smtClean="0"/>
            </a:br>
            <a:r>
              <a:rPr lang="de-DE" sz="1600" dirty="0" smtClean="0"/>
              <a:t>speichern</a:t>
            </a:r>
            <a:endParaRPr lang="de-DE" sz="160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318688" y="5870081"/>
            <a:ext cx="1499845" cy="79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dirty="0" smtClean="0"/>
              <a:t>Test der Verbindung</a:t>
            </a:r>
            <a:endParaRPr lang="de-DE" sz="16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8553093" y="5645913"/>
            <a:ext cx="1499845" cy="79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dirty="0" smtClean="0"/>
              <a:t>An DB Anmelden</a:t>
            </a:r>
            <a:endParaRPr lang="de-DE" sz="16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900736" y="5300203"/>
            <a:ext cx="511232" cy="41931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10" idx="0"/>
          </p:cNvCxnSpPr>
          <p:nvPr/>
        </p:nvCxnSpPr>
        <p:spPr>
          <a:xfrm flipH="1">
            <a:off x="7068611" y="5356668"/>
            <a:ext cx="218880" cy="51341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8456587" y="5242733"/>
            <a:ext cx="487547" cy="4767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1"/>
          </p:cNvCxnSpPr>
          <p:nvPr/>
        </p:nvCxnSpPr>
        <p:spPr>
          <a:xfrm flipH="1" flipV="1">
            <a:off x="7287491" y="2660074"/>
            <a:ext cx="2706999" cy="16722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9407237" y="3624845"/>
            <a:ext cx="587253" cy="11899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44930" y="277059"/>
            <a:ext cx="8229600" cy="835496"/>
          </a:xfrm>
        </p:spPr>
        <p:txBody>
          <a:bodyPr/>
          <a:lstStyle/>
          <a:p>
            <a:r>
              <a:rPr lang="de-DE" dirty="0" smtClean="0"/>
              <a:t>Oracle 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8779" y="1844825"/>
            <a:ext cx="10402785" cy="428133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docs.oracle.com/database/121/SQPUG/apd.htm</a:t>
            </a:r>
            <a:endParaRPr lang="de-DE" dirty="0" smtClean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http://docs.oracle.com/database/121/NLSPG/applocaledata.htm#NLSPG014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2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1971" y="155463"/>
            <a:ext cx="8229600" cy="835496"/>
          </a:xfrm>
        </p:spPr>
        <p:txBody>
          <a:bodyPr/>
          <a:lstStyle/>
          <a:p>
            <a:r>
              <a:rPr lang="de-DE" sz="5000" dirty="0"/>
              <a:t>Der Oracle 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503680"/>
            <a:ext cx="10407964" cy="4407542"/>
          </a:xfrm>
        </p:spPr>
        <p:txBody>
          <a:bodyPr/>
          <a:lstStyle/>
          <a:p>
            <a:r>
              <a:rPr lang="de-DE" dirty="0" smtClean="0"/>
              <a:t>Ermöglicht </a:t>
            </a:r>
            <a:r>
              <a:rPr lang="de-DE" dirty="0"/>
              <a:t>die Kommunikation mit dem </a:t>
            </a:r>
            <a:r>
              <a:rPr lang="de-DE" dirty="0" smtClean="0"/>
              <a:t>DBMS</a:t>
            </a:r>
            <a:endParaRPr lang="de-DE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8631962" y="2394349"/>
            <a:ext cx="1512168" cy="107404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flip="none" rotWithShape="1">
            <a:gsLst>
              <a:gs pos="2000">
                <a:srgbClr val="F4F4F4"/>
              </a:gs>
              <a:gs pos="48000">
                <a:srgbClr val="F8F8F8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b="1" dirty="0"/>
          </a:p>
        </p:txBody>
      </p:sp>
      <p:sp>
        <p:nvSpPr>
          <p:cNvPr id="10" name="laptop"/>
          <p:cNvSpPr>
            <a:spLocks noEditPoints="1" noChangeArrowheads="1"/>
          </p:cNvSpPr>
          <p:nvPr/>
        </p:nvSpPr>
        <p:spPr bwMode="auto">
          <a:xfrm>
            <a:off x="8634824" y="3596740"/>
            <a:ext cx="1512168" cy="107404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flip="none" rotWithShape="1">
            <a:gsLst>
              <a:gs pos="2000">
                <a:srgbClr val="F4F4F4"/>
              </a:gs>
              <a:gs pos="48000">
                <a:srgbClr val="F8F8F8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b="1" dirty="0"/>
          </a:p>
        </p:txBody>
      </p:sp>
      <p:sp>
        <p:nvSpPr>
          <p:cNvPr id="11" name="laptop"/>
          <p:cNvSpPr>
            <a:spLocks noEditPoints="1" noChangeArrowheads="1"/>
          </p:cNvSpPr>
          <p:nvPr/>
        </p:nvSpPr>
        <p:spPr bwMode="auto">
          <a:xfrm>
            <a:off x="7950837" y="4833910"/>
            <a:ext cx="1512168" cy="107404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flip="none" rotWithShape="1">
            <a:gsLst>
              <a:gs pos="2000">
                <a:srgbClr val="F4F4F4"/>
              </a:gs>
              <a:gs pos="48000">
                <a:srgbClr val="F8F8F8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b="1" dirty="0"/>
          </a:p>
        </p:txBody>
      </p:sp>
      <p:sp>
        <p:nvSpPr>
          <p:cNvPr id="12" name="server"/>
          <p:cNvSpPr>
            <a:spLocks noEditPoints="1" noChangeArrowheads="1"/>
          </p:cNvSpPr>
          <p:nvPr/>
        </p:nvSpPr>
        <p:spPr bwMode="auto">
          <a:xfrm>
            <a:off x="2189450" y="303287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gradFill flip="none" rotWithShape="1">
            <a:gsLst>
              <a:gs pos="2000">
                <a:srgbClr val="F4F4F4"/>
              </a:gs>
              <a:gs pos="48000">
                <a:srgbClr val="F8F8F8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b="1" dirty="0"/>
          </a:p>
        </p:txBody>
      </p:sp>
      <p:pic>
        <p:nvPicPr>
          <p:cNvPr id="2061" name="Picture 13" descr="C:\Users\Schluri\Desktop\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55" y="3438740"/>
            <a:ext cx="1217742" cy="1403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2189450" y="2394348"/>
            <a:ext cx="2035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Hochschul-Server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928826" y="4833910"/>
            <a:ext cx="237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   </a:t>
            </a:r>
            <a:r>
              <a:rPr lang="de-DE" sz="1600" b="1" dirty="0" smtClean="0"/>
              <a:t>DBMS</a:t>
            </a:r>
            <a:endParaRPr lang="de-DE" sz="1600" b="1" dirty="0"/>
          </a:p>
          <a:p>
            <a:r>
              <a:rPr lang="de-DE" sz="1600" b="1" dirty="0"/>
              <a:t>+ Datenbank</a:t>
            </a:r>
          </a:p>
        </p:txBody>
      </p:sp>
      <p:cxnSp>
        <p:nvCxnSpPr>
          <p:cNvPr id="18" name="Gerade Verbindung 17"/>
          <p:cNvCxnSpPr>
            <a:stCxn id="6" idx="1"/>
          </p:cNvCxnSpPr>
          <p:nvPr/>
        </p:nvCxnSpPr>
        <p:spPr>
          <a:xfrm flipH="1">
            <a:off x="7731498" y="2751021"/>
            <a:ext cx="1135830" cy="969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1" idx="1"/>
          </p:cNvCxnSpPr>
          <p:nvPr/>
        </p:nvCxnSpPr>
        <p:spPr>
          <a:xfrm flipH="1" flipV="1">
            <a:off x="7213643" y="4554589"/>
            <a:ext cx="972561" cy="635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0" idx="1"/>
          </p:cNvCxnSpPr>
          <p:nvPr/>
        </p:nvCxnSpPr>
        <p:spPr>
          <a:xfrm flipH="1">
            <a:off x="7055634" y="3953411"/>
            <a:ext cx="1814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6" idx="0"/>
            <a:endCxn id="2061" idx="3"/>
          </p:cNvCxnSpPr>
          <p:nvPr/>
        </p:nvCxnSpPr>
        <p:spPr>
          <a:xfrm flipH="1">
            <a:off x="4424997" y="4133763"/>
            <a:ext cx="1289879" cy="6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Wolkenförmige Legende 15"/>
          <p:cNvSpPr/>
          <p:nvPr/>
        </p:nvSpPr>
        <p:spPr>
          <a:xfrm>
            <a:off x="5708175" y="3344308"/>
            <a:ext cx="2160240" cy="1578909"/>
          </a:xfrm>
          <a:prstGeom prst="cloudCallout">
            <a:avLst>
              <a:gd name="adj1" fmla="val -14711"/>
              <a:gd name="adj2" fmla="val 43715"/>
            </a:avLst>
          </a:prstGeom>
          <a:gradFill flip="none" rotWithShape="1">
            <a:gsLst>
              <a:gs pos="2000">
                <a:srgbClr val="F4F4F4"/>
              </a:gs>
              <a:gs pos="48000">
                <a:srgbClr val="F8F8F8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/>
              <a:t>Netzwerk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8186204" y="2694118"/>
            <a:ext cx="1077927" cy="4745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100" b="1" dirty="0"/>
              <a:t>Oracle Client Software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8344966" y="3720824"/>
            <a:ext cx="1077927" cy="4745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100" b="1" dirty="0"/>
              <a:t>Oracle Client Software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7556898" y="4953330"/>
            <a:ext cx="1077927" cy="5157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100" b="1" dirty="0"/>
              <a:t>Oracle Client Software</a:t>
            </a:r>
          </a:p>
        </p:txBody>
      </p:sp>
    </p:spTree>
    <p:extLst>
      <p:ext uri="{BB962C8B-B14F-4D97-AF65-F5344CB8AC3E}">
        <p14:creationId xmlns:p14="http://schemas.microsoft.com/office/powerpoint/2010/main" val="31488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6960" y="1137921"/>
            <a:ext cx="10739120" cy="4561524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Die Oracle Clientsoftware kann von der Oracle-Seite heruntergeladen werden: </a:t>
            </a:r>
            <a:endParaRPr lang="de-DE" sz="2000" b="1" dirty="0" smtClean="0"/>
          </a:p>
          <a:p>
            <a:r>
              <a:rPr lang="de-DE" sz="1800" dirty="0" smtClean="0"/>
              <a:t>Erstellen eines Oracle – Accounts unter</a:t>
            </a:r>
            <a:br>
              <a:rPr lang="de-DE" sz="1800" dirty="0" smtClean="0"/>
            </a:br>
            <a:r>
              <a:rPr lang="de-DE" sz="1800" dirty="0" smtClean="0">
                <a:hlinkClick r:id="rId2"/>
              </a:rPr>
              <a:t>https://profile.oracle.com/myprofile/account/create-account.jspx</a:t>
            </a:r>
            <a:r>
              <a:rPr lang="de-DE" sz="1800" dirty="0" smtClean="0"/>
              <a:t> </a:t>
            </a:r>
          </a:p>
          <a:p>
            <a:r>
              <a:rPr lang="de-DE" sz="1800" dirty="0" smtClean="0"/>
              <a:t>Auf </a:t>
            </a:r>
            <a:r>
              <a:rPr lang="de-DE" sz="1800" dirty="0"/>
              <a:t>der Oracle-Seite </a:t>
            </a:r>
            <a:r>
              <a:rPr lang="de-DE" sz="1800" dirty="0">
                <a:hlinkClick r:id="rId3"/>
              </a:rPr>
              <a:t>www.oracle.com</a:t>
            </a:r>
            <a:r>
              <a:rPr lang="de-DE" sz="1800" dirty="0"/>
              <a:t> zu Downloads - Oracle Instant Client </a:t>
            </a:r>
            <a:r>
              <a:rPr lang="de-DE" sz="1800" dirty="0" smtClean="0"/>
              <a:t>navigieren</a:t>
            </a:r>
            <a:endParaRPr lang="de-DE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32" y="3154523"/>
            <a:ext cx="5944628" cy="295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22960" y="225336"/>
            <a:ext cx="8229600" cy="835496"/>
          </a:xfrm>
        </p:spPr>
        <p:txBody>
          <a:bodyPr/>
          <a:lstStyle/>
          <a:p>
            <a:r>
              <a:rPr lang="de-DE" dirty="0"/>
              <a:t>Download der Client-Software</a:t>
            </a:r>
          </a:p>
        </p:txBody>
      </p:sp>
    </p:spTree>
    <p:extLst>
      <p:ext uri="{BB962C8B-B14F-4D97-AF65-F5344CB8AC3E}">
        <p14:creationId xmlns:p14="http://schemas.microsoft.com/office/powerpoint/2010/main" val="37992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6390640" y="3441787"/>
            <a:ext cx="4117748" cy="111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  Klick auf die benötigte Version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25336"/>
            <a:ext cx="8229600" cy="835496"/>
          </a:xfrm>
        </p:spPr>
        <p:txBody>
          <a:bodyPr/>
          <a:lstStyle/>
          <a:p>
            <a:r>
              <a:rPr lang="de-DE" dirty="0"/>
              <a:t>Download der </a:t>
            </a:r>
            <a:r>
              <a:rPr lang="de-DE" dirty="0" smtClean="0"/>
              <a:t>Client-Software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02" y="1272326"/>
            <a:ext cx="4038334" cy="493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5377696" y="3796017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513" y="116633"/>
            <a:ext cx="7941567" cy="12961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Download der Client-Software</a:t>
            </a:r>
            <a:br>
              <a:rPr lang="de-DE" dirty="0" smtClean="0"/>
            </a:br>
            <a:r>
              <a:rPr lang="de-DE" sz="2000" dirty="0"/>
              <a:t>Exkurs: 32bit – oder 64bit Betriebssystem?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3680" y="1347872"/>
            <a:ext cx="8229600" cy="4536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i="1" dirty="0" smtClean="0"/>
              <a:t>              Start </a:t>
            </a:r>
            <a:r>
              <a:rPr lang="de-DE" sz="2000" i="1" dirty="0"/>
              <a:t>– Rechtsklick auf Computer – Eigenschaften</a:t>
            </a:r>
          </a:p>
          <a:p>
            <a:pPr marL="0" indent="0">
              <a:buNone/>
            </a:pPr>
            <a:endParaRPr lang="de-DE" sz="2000" i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sz="500" dirty="0"/>
          </a:p>
          <a:p>
            <a:pPr marL="0" indent="0">
              <a:buNone/>
            </a:pPr>
            <a:r>
              <a:rPr lang="de-DE" sz="2000" dirty="0"/>
              <a:t>Oder über die Windows Konsole:   </a:t>
            </a:r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r>
              <a:rPr lang="de-DE" sz="1800" dirty="0"/>
              <a:t>       C:\..&gt; </a:t>
            </a:r>
            <a:r>
              <a:rPr lang="de-DE" sz="1800" b="1" dirty="0" err="1"/>
              <a:t>wmic</a:t>
            </a:r>
            <a:r>
              <a:rPr lang="de-DE" sz="1800" b="1" dirty="0"/>
              <a:t> </a:t>
            </a:r>
            <a:r>
              <a:rPr lang="de-DE" sz="1800" b="1" dirty="0" err="1"/>
              <a:t>os</a:t>
            </a:r>
            <a:r>
              <a:rPr lang="de-DE" sz="1800" b="1" dirty="0"/>
              <a:t> </a:t>
            </a:r>
            <a:r>
              <a:rPr lang="de-DE" sz="1800" b="1" dirty="0" err="1"/>
              <a:t>get</a:t>
            </a:r>
            <a:r>
              <a:rPr lang="de-DE" sz="1800" b="1" dirty="0"/>
              <a:t> </a:t>
            </a:r>
            <a:r>
              <a:rPr lang="de-DE" sz="1800" b="1" dirty="0" err="1"/>
              <a:t>osarchitecture</a:t>
            </a:r>
            <a:endParaRPr lang="de-DE" sz="1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12" y="1779920"/>
            <a:ext cx="3632021" cy="20221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33" y="1790081"/>
            <a:ext cx="3460061" cy="202215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feil nach rechts 3"/>
          <p:cNvSpPr/>
          <p:nvPr/>
        </p:nvSpPr>
        <p:spPr>
          <a:xfrm>
            <a:off x="6050014" y="2521491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22439"/>
          <a:stretch/>
        </p:blipFill>
        <p:spPr bwMode="auto">
          <a:xfrm>
            <a:off x="7385040" y="4807196"/>
            <a:ext cx="3600000" cy="94332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6050014" y="4972656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1225992" y="4226560"/>
            <a:ext cx="9970328" cy="16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9456" y="1100706"/>
            <a:ext cx="9866064" cy="5411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Lizenzbedingungen akzeptieren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dirty="0" smtClean="0"/>
              <a:t>Download der Packages für Version 12.1.0.1.0: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  <a:p>
            <a:pPr>
              <a:buFont typeface="Wingdings" panose="05000000000000000000" pitchFamily="2" charset="2"/>
              <a:buChar char="v"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Achtung, für MAC OS ist die Version 12.1.0.1.0 nicht verfügbar. Hier kann die letzte verfügbare Version heruntergeladen werden.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64" y="1673881"/>
            <a:ext cx="29337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6" y="3247181"/>
            <a:ext cx="4824536" cy="220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922199" y="3455067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Instant Client Package - Basic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66690" y="4844717"/>
            <a:ext cx="33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Instant Client Package – SQL*Plus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6062826" y="3459001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6127429" y="4964049"/>
            <a:ext cx="794770" cy="407665"/>
          </a:xfrm>
          <a:prstGeom prst="rightArrow">
            <a:avLst/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51723" y="178651"/>
            <a:ext cx="8229600" cy="835496"/>
          </a:xfrm>
        </p:spPr>
        <p:txBody>
          <a:bodyPr/>
          <a:lstStyle/>
          <a:p>
            <a:r>
              <a:rPr lang="de-DE" dirty="0"/>
              <a:t>Download der </a:t>
            </a:r>
            <a:r>
              <a:rPr lang="de-DE" dirty="0" smtClean="0"/>
              <a:t>Client-Software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5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7920" y="1011029"/>
            <a:ext cx="10058400" cy="5755531"/>
          </a:xfrm>
        </p:spPr>
        <p:txBody>
          <a:bodyPr>
            <a:normAutofit/>
          </a:bodyPr>
          <a:lstStyle/>
          <a:p>
            <a:r>
              <a:rPr lang="de-DE" sz="1900" dirty="0" smtClean="0"/>
              <a:t>Neuen Ordner erzeugen </a:t>
            </a:r>
            <a:br>
              <a:rPr lang="de-DE" sz="1900" dirty="0" smtClean="0"/>
            </a:br>
            <a:r>
              <a:rPr lang="de-DE" sz="1900" i="1" dirty="0"/>
              <a:t>z.B.   C:\</a:t>
            </a:r>
            <a:r>
              <a:rPr lang="de-DE" sz="1900" i="1" dirty="0" smtClean="0"/>
              <a:t>Programme\OracleClient</a:t>
            </a:r>
          </a:p>
          <a:p>
            <a:endParaRPr lang="de-DE" sz="100" i="1" dirty="0"/>
          </a:p>
          <a:p>
            <a:r>
              <a:rPr lang="de-DE" sz="1900" dirty="0" smtClean="0"/>
              <a:t>Beide Zip-Archive (Base und SQL*Plus) in den Ordner entpacken</a:t>
            </a:r>
          </a:p>
          <a:p>
            <a:endParaRPr lang="de-DE" sz="1900" dirty="0"/>
          </a:p>
          <a:p>
            <a:endParaRPr lang="de-DE" sz="1900" dirty="0" smtClean="0"/>
          </a:p>
          <a:p>
            <a:endParaRPr lang="de-DE" sz="1900" dirty="0" smtClean="0"/>
          </a:p>
          <a:p>
            <a:endParaRPr lang="de-DE" sz="1900" dirty="0"/>
          </a:p>
          <a:p>
            <a:endParaRPr lang="de-DE" sz="1900" dirty="0" smtClean="0"/>
          </a:p>
          <a:p>
            <a:endParaRPr lang="de-DE" sz="1900" dirty="0" smtClean="0"/>
          </a:p>
          <a:p>
            <a:pPr marL="0" indent="0">
              <a:buNone/>
            </a:pPr>
            <a:r>
              <a:rPr lang="de-DE" sz="1900" dirty="0" smtClean="0"/>
              <a:t>			</a:t>
            </a:r>
            <a:r>
              <a:rPr lang="de-DE" sz="1700" i="1" dirty="0" smtClean="0"/>
              <a:t>Dateien beider Zip-Archive sollten anschließend im Ordner </a:t>
            </a:r>
            <a:br>
              <a:rPr lang="de-DE" sz="1700" i="1" dirty="0" smtClean="0"/>
            </a:br>
            <a:r>
              <a:rPr lang="de-DE" sz="1700" i="1" dirty="0" smtClean="0"/>
              <a:t>                       C:\Programme\OracleClient\isntantclient_12_1 liegen</a:t>
            </a:r>
          </a:p>
          <a:p>
            <a:pPr marL="0" indent="0">
              <a:buNone/>
            </a:pPr>
            <a:endParaRPr lang="de-DE" sz="1900" dirty="0" smtClean="0"/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sz="1900" dirty="0" smtClean="0"/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sz="19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14" y="2503935"/>
            <a:ext cx="4818985" cy="280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03320" y="175533"/>
            <a:ext cx="8229600" cy="835496"/>
          </a:xfrm>
        </p:spPr>
        <p:txBody>
          <a:bodyPr/>
          <a:lstStyle/>
          <a:p>
            <a:r>
              <a:rPr lang="de-DE" dirty="0"/>
              <a:t>Download der </a:t>
            </a:r>
            <a:r>
              <a:rPr lang="de-DE" dirty="0" smtClean="0"/>
              <a:t>Client-Software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1168</Words>
  <Application>Microsoft Office PowerPoint</Application>
  <PresentationFormat>Benutzerdefiniert</PresentationFormat>
  <Paragraphs>279</Paragraphs>
  <Slides>33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Fetzen</vt:lpstr>
      <vt:lpstr>Oracle Instant Client</vt:lpstr>
      <vt:lpstr>AGENDA</vt:lpstr>
      <vt:lpstr>1. Installation und       Einrichtung</vt:lpstr>
      <vt:lpstr>Der Oracle Client</vt:lpstr>
      <vt:lpstr>Download der Client-Software</vt:lpstr>
      <vt:lpstr>Download der Client-Software</vt:lpstr>
      <vt:lpstr>Download der Client-Software Exkurs: 32bit – oder 64bit Betriebssystem?</vt:lpstr>
      <vt:lpstr>Download der Client-Software</vt:lpstr>
      <vt:lpstr>Download der Client-Software</vt:lpstr>
      <vt:lpstr>TNSNames.ora - Hintergrund</vt:lpstr>
      <vt:lpstr>TNSNames.ora - Hintergrund</vt:lpstr>
      <vt:lpstr>TNSNames.ora</vt:lpstr>
      <vt:lpstr>Setzen der Umgebungsvariablen</vt:lpstr>
      <vt:lpstr>Setzen der Umgebungsvariablen</vt:lpstr>
      <vt:lpstr>Setzen der Umgebungsvariablen</vt:lpstr>
      <vt:lpstr>Setzen der Umgebungsvariablen</vt:lpstr>
      <vt:lpstr>Setzen der Umgebungsvariablen</vt:lpstr>
      <vt:lpstr>Setzen der Umgebungsvariablen</vt:lpstr>
      <vt:lpstr>Datenbank-Kennung anlegen</vt:lpstr>
      <vt:lpstr>Datenbanknutzer und Schema</vt:lpstr>
      <vt:lpstr>2. Erste Schritte mit SQLPlus</vt:lpstr>
      <vt:lpstr>Die Anmeldung an der Datenbank</vt:lpstr>
      <vt:lpstr>SQL-Befehle ausführen</vt:lpstr>
      <vt:lpstr>SQLPlus – Formatierung</vt:lpstr>
      <vt:lpstr>SQLPlus – Formatierung</vt:lpstr>
      <vt:lpstr>SQLPlus – Bedienung</vt:lpstr>
      <vt:lpstr>SQLPlus Bedienung</vt:lpstr>
      <vt:lpstr>Quick Edit Modus der Konsole</vt:lpstr>
      <vt:lpstr>SQL-Skripte ausführen</vt:lpstr>
      <vt:lpstr>3. SQL Developer</vt:lpstr>
      <vt:lpstr>SQL Developer</vt:lpstr>
      <vt:lpstr>SQLDeveloper</vt:lpstr>
      <vt:lpstr>Oracle Dokumentation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 Vorkurs WS1617</dc:title>
  <dc:subject>ClientInstall</dc:subject>
  <dc:creator>Markus Pesch</dc:creator>
  <cp:lastModifiedBy>Markus Pesch</cp:lastModifiedBy>
  <cp:revision>249</cp:revision>
  <dcterms:created xsi:type="dcterms:W3CDTF">2015-06-20T11:54:00Z</dcterms:created>
  <dcterms:modified xsi:type="dcterms:W3CDTF">2016-09-02T09:06:58Z</dcterms:modified>
</cp:coreProperties>
</file>