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1"/>
  </p:notesMasterIdLst>
  <p:sldIdLst>
    <p:sldId id="256" r:id="rId2"/>
    <p:sldId id="293" r:id="rId3"/>
    <p:sldId id="277" r:id="rId4"/>
    <p:sldId id="446" r:id="rId5"/>
    <p:sldId id="447" r:id="rId6"/>
    <p:sldId id="422" r:id="rId7"/>
    <p:sldId id="423" r:id="rId8"/>
    <p:sldId id="424" r:id="rId9"/>
    <p:sldId id="380" r:id="rId10"/>
    <p:sldId id="390" r:id="rId11"/>
    <p:sldId id="383" r:id="rId12"/>
    <p:sldId id="381" r:id="rId13"/>
    <p:sldId id="384" r:id="rId14"/>
    <p:sldId id="386" r:id="rId15"/>
    <p:sldId id="387" r:id="rId16"/>
    <p:sldId id="388" r:id="rId17"/>
    <p:sldId id="385" r:id="rId18"/>
    <p:sldId id="392" r:id="rId19"/>
    <p:sldId id="393" r:id="rId20"/>
    <p:sldId id="391" r:id="rId21"/>
    <p:sldId id="395" r:id="rId22"/>
    <p:sldId id="397" r:id="rId23"/>
    <p:sldId id="396" r:id="rId24"/>
    <p:sldId id="394" r:id="rId25"/>
    <p:sldId id="400" r:id="rId26"/>
    <p:sldId id="403" r:id="rId27"/>
    <p:sldId id="402" r:id="rId28"/>
    <p:sldId id="404" r:id="rId29"/>
    <p:sldId id="405" r:id="rId30"/>
    <p:sldId id="442" r:id="rId31"/>
    <p:sldId id="434" r:id="rId32"/>
    <p:sldId id="435" r:id="rId33"/>
    <p:sldId id="436" r:id="rId34"/>
    <p:sldId id="437" r:id="rId35"/>
    <p:sldId id="438" r:id="rId36"/>
    <p:sldId id="439" r:id="rId37"/>
    <p:sldId id="441" r:id="rId38"/>
    <p:sldId id="451" r:id="rId39"/>
    <p:sldId id="452" r:id="rId4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799B23B-EC83-4686-B30A-512413B5E67A}" styleName="Helle Formatvorlage 3 - Akz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Helle Formatvorlag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Helle Formatvorlage 3 - Akz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ittlere Formatvorlage 1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E25E649-3F16-4E02-A733-19D2CDBF48F0}" styleName="Mittlere Formatvorlage 3 - Akz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ittlere Formatvorlag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6" autoAdjust="0"/>
    <p:restoredTop sz="87457" autoAdjust="0"/>
  </p:normalViewPr>
  <p:slideViewPr>
    <p:cSldViewPr snapToGrid="0">
      <p:cViewPr varScale="1">
        <p:scale>
          <a:sx n="59" d="100"/>
          <a:sy n="59" d="100"/>
        </p:scale>
        <p:origin x="-78" y="-10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D7FECC-87DA-446C-A89A-DCA762730E02}" type="datetimeFigureOut">
              <a:rPr lang="de-DE" smtClean="0"/>
              <a:t>02.09.2016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92028E-ED0D-4315-9028-90F24433F0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62910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92028E-ED0D-4315-9028-90F24433F071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09958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941983" y="2011020"/>
            <a:ext cx="8562629" cy="2262781"/>
          </a:xfrm>
        </p:spPr>
        <p:txBody>
          <a:bodyPr anchor="b">
            <a:noAutofit/>
          </a:bodyPr>
          <a:lstStyle>
            <a:lvl1pPr algn="l">
              <a:defRPr sz="9000" b="1"/>
            </a:lvl1pPr>
          </a:lstStyle>
          <a:p>
            <a:r>
              <a:rPr lang="de-DE" dirty="0" smtClean="0"/>
              <a:t>VIM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41983" y="4379816"/>
            <a:ext cx="8562629" cy="1126283"/>
          </a:xfrm>
        </p:spPr>
        <p:txBody>
          <a:bodyPr anchor="t">
            <a:noAutofit/>
          </a:bodyPr>
          <a:lstStyle>
            <a:lvl1pPr marL="0" indent="0" algn="l">
              <a:buNone/>
              <a:defRPr sz="35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492241" y="5100753"/>
            <a:ext cx="1146283" cy="370396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1067385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33030" y="6203925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99930" y="238537"/>
            <a:ext cx="8203086" cy="742122"/>
          </a:xfrm>
        </p:spPr>
        <p:txBody>
          <a:bodyPr>
            <a:noAutofit/>
          </a:bodyPr>
          <a:lstStyle>
            <a:lvl1pPr algn="ctr">
              <a:defRPr sz="4000" b="1"/>
            </a:lvl1pPr>
          </a:lstStyle>
          <a:p>
            <a:r>
              <a:rPr lang="de-DE" dirty="0" smtClean="0"/>
              <a:t>VIM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9930" y="1338470"/>
            <a:ext cx="10407964" cy="4572752"/>
          </a:xfrm>
        </p:spPr>
        <p:txBody>
          <a:bodyPr/>
          <a:lstStyle>
            <a:lvl1pPr marL="542925" indent="-542925">
              <a:lnSpc>
                <a:spcPct val="120000"/>
              </a:lnSpc>
              <a:defRPr sz="2100"/>
            </a:lvl1pPr>
            <a:lvl2pPr marL="901700" indent="-450850">
              <a:lnSpc>
                <a:spcPct val="120000"/>
              </a:lnSpc>
              <a:defRPr sz="1900"/>
            </a:lvl2pPr>
            <a:lvl3pPr marL="1338263" indent="-436563">
              <a:lnSpc>
                <a:spcPct val="120000"/>
              </a:lnSpc>
              <a:defRPr sz="1700"/>
            </a:lvl3pPr>
            <a:lvl4pPr marL="1616075" indent="-371475">
              <a:lnSpc>
                <a:spcPct val="120000"/>
              </a:lnSpc>
              <a:defRPr sz="1600"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8" name="Freeform 11"/>
          <p:cNvSpPr/>
          <p:nvPr userDrawn="1"/>
        </p:nvSpPr>
        <p:spPr bwMode="auto">
          <a:xfrm flipV="1">
            <a:off x="1" y="6189517"/>
            <a:ext cx="1099929" cy="562324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Textfeld 6"/>
          <p:cNvSpPr txBox="1"/>
          <p:nvPr userDrawn="1"/>
        </p:nvSpPr>
        <p:spPr>
          <a:xfrm>
            <a:off x="282470" y="6273947"/>
            <a:ext cx="64100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lang="en-US" sz="1900" b="1" smtClean="0">
                <a:solidFill>
                  <a:schemeClr val="bg1"/>
                </a:solidFill>
              </a:rPr>
              <a:pPr marL="0" marR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lang="en-US" sz="1900" b="1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17335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46670" y="624110"/>
            <a:ext cx="9957941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46670" y="2133600"/>
            <a:ext cx="9957942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pic>
        <p:nvPicPr>
          <p:cNvPr id="37" name="Picture 3" descr="C:\Biggi\Studium\logo.png"/>
          <p:cNvPicPr>
            <a:picLocks noChangeAspect="1" noChangeArrowheads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8113" y="85379"/>
            <a:ext cx="2544283" cy="769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Fußzeilenplatzhalter 3"/>
          <p:cNvSpPr txBox="1">
            <a:spLocks/>
          </p:cNvSpPr>
          <p:nvPr userDrawn="1"/>
        </p:nvSpPr>
        <p:spPr>
          <a:xfrm>
            <a:off x="6752481" y="6143809"/>
            <a:ext cx="4755413" cy="582612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14000"/>
              </a:lnSpc>
              <a:defRPr/>
            </a:pPr>
            <a:r>
              <a:rPr lang="de-DE" altLang="de-DE" sz="1400" b="1" dirty="0" smtClean="0"/>
              <a:t>Vorkurs GDB</a:t>
            </a:r>
          </a:p>
          <a:p>
            <a:pPr algn="r">
              <a:lnSpc>
                <a:spcPct val="114000"/>
              </a:lnSpc>
              <a:defRPr/>
            </a:pPr>
            <a:r>
              <a:rPr lang="de-DE" altLang="de-DE" sz="1400" b="0" baseline="0" dirty="0" smtClean="0">
                <a:latin typeface="Arial" charset="0"/>
              </a:rPr>
              <a:t>WS </a:t>
            </a:r>
            <a:r>
              <a:rPr lang="de-DE" altLang="de-DE" sz="1400" b="0" baseline="0" dirty="0" smtClean="0">
                <a:latin typeface="Arial" charset="0"/>
              </a:rPr>
              <a:t>16/17</a:t>
            </a:r>
            <a:endParaRPr lang="de-DE" altLang="de-DE" sz="1400" b="0" baseline="0" dirty="0" smtClean="0">
              <a:latin typeface="Arial" charset="0"/>
            </a:endParaRPr>
          </a:p>
          <a:p>
            <a:pPr algn="r">
              <a:lnSpc>
                <a:spcPct val="114000"/>
              </a:lnSpc>
              <a:defRPr/>
            </a:pPr>
            <a:endParaRPr lang="de-DE" altLang="de-DE" sz="1400" b="0" dirty="0">
              <a:latin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racle.com/database/121/SQLRF/toc.htm" TargetMode="External"/><Relationship Id="rId2" Type="http://schemas.openxmlformats.org/officeDocument/2006/relationships/hyperlink" Target="http://docs.oracle.com/database/121/nav/portal_4.ht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ocs.oracle.com/database/121/SQLQR/toc.htm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oracle.com/database/121/SQLRF/functions002.htm#SQLRF51182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oracle.com/database/121/SQLRF/sql_elements004.htm#SQLRF00211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Vertiefung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sz="3700" dirty="0" smtClean="0"/>
              <a:t>Abfragesprache SQL in ORACLE</a:t>
            </a:r>
            <a:endParaRPr lang="de-DE" sz="3700" dirty="0"/>
          </a:p>
        </p:txBody>
      </p:sp>
    </p:spTree>
    <p:extLst>
      <p:ext uri="{BB962C8B-B14F-4D97-AF65-F5344CB8AC3E}">
        <p14:creationId xmlns:p14="http://schemas.microsoft.com/office/powerpoint/2010/main" val="2874023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z="5500" dirty="0" smtClean="0"/>
              <a:t>2.1 JOIN und UNION</a:t>
            </a:r>
            <a:endParaRPr lang="de-DE" sz="55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sz="3200" dirty="0"/>
          </a:p>
        </p:txBody>
      </p:sp>
    </p:spTree>
    <p:extLst>
      <p:ext uri="{BB962C8B-B14F-4D97-AF65-F5344CB8AC3E}">
        <p14:creationId xmlns:p14="http://schemas.microsoft.com/office/powerpoint/2010/main" val="4174631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Tabellen-</a:t>
            </a:r>
            <a:r>
              <a:rPr lang="de-DE" dirty="0" err="1" smtClean="0"/>
              <a:t>Join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Daten werden oft auf mehrere Tabellen verteilt, um Redundanzen zu vermeiden (siehe Normalisierung)</a:t>
            </a:r>
          </a:p>
          <a:p>
            <a:r>
              <a:rPr lang="de-DE" dirty="0" smtClean="0"/>
              <a:t>Um diese verteilten Daten in einer SELECT-Abfrage wieder vereinigt anzuzeigen, werden die Tabellen über einen so genannten JOIN-Befehl verbunden</a:t>
            </a:r>
          </a:p>
          <a:p>
            <a:r>
              <a:rPr lang="de-DE" dirty="0" smtClean="0"/>
              <a:t>Man unterscheidet unter anderem zwischen </a:t>
            </a:r>
          </a:p>
          <a:p>
            <a:pPr lvl="1"/>
            <a:r>
              <a:rPr lang="de-DE" dirty="0" smtClean="0"/>
              <a:t>INNER JOIN</a:t>
            </a:r>
          </a:p>
          <a:p>
            <a:pPr lvl="1"/>
            <a:r>
              <a:rPr lang="de-DE" dirty="0" smtClean="0"/>
              <a:t>OUTER JOIN</a:t>
            </a:r>
          </a:p>
          <a:p>
            <a:pPr lvl="1"/>
            <a:r>
              <a:rPr lang="de-DE" dirty="0" smtClean="0"/>
              <a:t>LEFT JOIN </a:t>
            </a:r>
          </a:p>
          <a:p>
            <a:pPr lvl="1"/>
            <a:r>
              <a:rPr lang="de-DE" dirty="0" smtClean="0"/>
              <a:t>RIGHT JOIN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38880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Tabellen-</a:t>
            </a:r>
            <a:r>
              <a:rPr lang="de-DE" dirty="0" err="1" smtClean="0"/>
              <a:t>Join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99930" y="1081548"/>
            <a:ext cx="10407964" cy="5309420"/>
          </a:xfrm>
        </p:spPr>
        <p:txBody>
          <a:bodyPr>
            <a:normAutofit/>
          </a:bodyPr>
          <a:lstStyle/>
          <a:p>
            <a:r>
              <a:rPr lang="de-DE" dirty="0" smtClean="0"/>
              <a:t>Bisher wurden aus den Select-Statements in der Übung  nur Daten aus der Tabelle </a:t>
            </a:r>
            <a:r>
              <a:rPr lang="de-DE" dirty="0" err="1" smtClean="0"/>
              <a:t>Emp</a:t>
            </a:r>
            <a:r>
              <a:rPr lang="de-DE" dirty="0" smtClean="0"/>
              <a:t> ausgewählt.</a:t>
            </a:r>
          </a:p>
          <a:p>
            <a:r>
              <a:rPr lang="de-DE" dirty="0" smtClean="0"/>
              <a:t>Ziel ist es jetzt, zu einem Mitarbeiter Namen, </a:t>
            </a:r>
            <a:r>
              <a:rPr lang="de-DE" dirty="0" err="1" smtClean="0"/>
              <a:t>Empno</a:t>
            </a:r>
            <a:r>
              <a:rPr lang="de-DE" dirty="0" smtClean="0"/>
              <a:t>, </a:t>
            </a:r>
            <a:r>
              <a:rPr lang="de-DE" dirty="0" err="1" smtClean="0"/>
              <a:t>Dname</a:t>
            </a:r>
            <a:r>
              <a:rPr lang="de-DE" dirty="0" smtClean="0"/>
              <a:t> und </a:t>
            </a:r>
            <a:r>
              <a:rPr lang="de-DE" dirty="0" err="1" smtClean="0"/>
              <a:t>Loc</a:t>
            </a:r>
            <a:r>
              <a:rPr lang="de-DE" dirty="0" smtClean="0"/>
              <a:t> anzuzeigen</a:t>
            </a:r>
          </a:p>
          <a:p>
            <a:r>
              <a:rPr lang="de-DE" dirty="0" smtClean="0"/>
              <a:t>Die Verbindung der Tabelle EMP zur Tabelle DEPT kann über DEPTNO hergestellt werden. </a:t>
            </a:r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8434537"/>
              </p:ext>
            </p:extLst>
          </p:nvPr>
        </p:nvGraphicFramePr>
        <p:xfrm>
          <a:off x="1618972" y="4127865"/>
          <a:ext cx="3612573" cy="968187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897603"/>
                <a:gridCol w="887730"/>
                <a:gridCol w="871247"/>
                <a:gridCol w="955993"/>
              </a:tblGrid>
              <a:tr h="328107">
                <a:tc>
                  <a:txBody>
                    <a:bodyPr/>
                    <a:lstStyle/>
                    <a:p>
                      <a:r>
                        <a:rPr lang="de-DE" sz="1500" dirty="0" smtClean="0"/>
                        <a:t>EMPNO</a:t>
                      </a:r>
                      <a:endParaRPr lang="de-DE" sz="15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500" b="1" dirty="0" smtClean="0"/>
                        <a:t>ENAME</a:t>
                      </a:r>
                      <a:endParaRPr lang="de-DE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500" b="1" dirty="0" smtClean="0"/>
                        <a:t>….</a:t>
                      </a:r>
                      <a:endParaRPr lang="de-DE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500" b="1" dirty="0" smtClean="0"/>
                        <a:t>DEPTNO</a:t>
                      </a:r>
                      <a:endParaRPr lang="de-DE" sz="1500" b="1" dirty="0"/>
                    </a:p>
                  </a:txBody>
                  <a:tcPr/>
                </a:tc>
              </a:tr>
              <a:tr h="317729">
                <a:tc>
                  <a:txBody>
                    <a:bodyPr/>
                    <a:lstStyle/>
                    <a:p>
                      <a:r>
                        <a:rPr lang="de-DE" sz="1500" dirty="0" smtClean="0"/>
                        <a:t>7369</a:t>
                      </a:r>
                      <a:endParaRPr lang="de-D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5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SMITH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5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..-</a:t>
                      </a:r>
                      <a:endParaRPr lang="de-DE" sz="15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5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20</a:t>
                      </a:r>
                      <a:endParaRPr lang="de-DE" sz="15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17729">
                <a:tc>
                  <a:txBody>
                    <a:bodyPr/>
                    <a:lstStyle/>
                    <a:p>
                      <a:r>
                        <a:rPr lang="de-DE" sz="1500" dirty="0" smtClean="0"/>
                        <a:t>7499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5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ALLEN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5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…</a:t>
                      </a:r>
                      <a:endParaRPr lang="de-DE" sz="15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5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30</a:t>
                      </a:r>
                      <a:endParaRPr lang="de-DE" sz="15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5931908"/>
              </p:ext>
            </p:extLst>
          </p:nvPr>
        </p:nvGraphicFramePr>
        <p:xfrm>
          <a:off x="7251789" y="3898226"/>
          <a:ext cx="3339465" cy="969226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954405"/>
                <a:gridCol w="1192530"/>
                <a:gridCol w="1192530"/>
              </a:tblGrid>
              <a:tr h="329146">
                <a:tc>
                  <a:txBody>
                    <a:bodyPr/>
                    <a:lstStyle/>
                    <a:p>
                      <a:r>
                        <a:rPr lang="de-DE" sz="1500" dirty="0" smtClean="0"/>
                        <a:t>DEPTNO</a:t>
                      </a:r>
                      <a:endParaRPr lang="de-DE" sz="15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500" b="1" dirty="0" smtClean="0"/>
                        <a:t>DNAME</a:t>
                      </a:r>
                      <a:endParaRPr lang="de-DE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500" b="1" dirty="0" smtClean="0"/>
                        <a:t>LOC</a:t>
                      </a:r>
                      <a:endParaRPr lang="de-DE" sz="1500" b="1" dirty="0"/>
                    </a:p>
                  </a:txBody>
                  <a:tcPr/>
                </a:tc>
              </a:tr>
              <a:tr h="319521">
                <a:tc>
                  <a:txBody>
                    <a:bodyPr/>
                    <a:lstStyle/>
                    <a:p>
                      <a:r>
                        <a:rPr lang="de-DE" sz="1500" dirty="0" smtClean="0"/>
                        <a:t>20</a:t>
                      </a:r>
                      <a:endParaRPr lang="de-D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5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RESEARCH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5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DALLAS</a:t>
                      </a:r>
                      <a:endParaRPr lang="de-DE" sz="15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19521">
                <a:tc>
                  <a:txBody>
                    <a:bodyPr/>
                    <a:lstStyle/>
                    <a:p>
                      <a:r>
                        <a:rPr lang="de-DE" sz="1500" dirty="0" smtClean="0"/>
                        <a:t>30</a:t>
                      </a:r>
                      <a:endParaRPr lang="de-D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5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SALES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5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CHICAGO</a:t>
                      </a:r>
                      <a:endParaRPr lang="de-DE" sz="15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" name="Gerade Verbindung mit Pfeil 5"/>
          <p:cNvCxnSpPr/>
          <p:nvPr/>
        </p:nvCxnSpPr>
        <p:spPr>
          <a:xfrm flipV="1">
            <a:off x="4699819" y="4395020"/>
            <a:ext cx="2635046" cy="22614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/>
          <p:nvPr/>
        </p:nvCxnSpPr>
        <p:spPr>
          <a:xfrm flipV="1">
            <a:off x="4699819" y="4722050"/>
            <a:ext cx="2635046" cy="22614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4456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34213" y="176612"/>
            <a:ext cx="8203086" cy="742122"/>
          </a:xfrm>
        </p:spPr>
        <p:txBody>
          <a:bodyPr/>
          <a:lstStyle/>
          <a:p>
            <a:r>
              <a:rPr lang="de-DE" dirty="0" smtClean="0"/>
              <a:t>INNER JOIN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126515" y="4652382"/>
            <a:ext cx="4623033" cy="129374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de-DE" sz="1800" dirty="0" smtClean="0"/>
              <a:t>INNER JOIN liefert nur Datensätze, bei denen </a:t>
            </a:r>
            <a:r>
              <a:rPr lang="de-DE" sz="1800" dirty="0" err="1" smtClean="0"/>
              <a:t>Deptno</a:t>
            </a:r>
            <a:r>
              <a:rPr lang="de-DE" sz="1800" dirty="0" smtClean="0"/>
              <a:t> links einer </a:t>
            </a:r>
            <a:r>
              <a:rPr lang="de-DE" sz="1800" dirty="0" err="1" smtClean="0"/>
              <a:t>Deptno</a:t>
            </a:r>
            <a:r>
              <a:rPr lang="de-DE" sz="1800" dirty="0" smtClean="0"/>
              <a:t> rechts zugeordnet werden kann und fügt diese zusammen. </a:t>
            </a:r>
            <a:endParaRPr lang="de-DE" sz="1800" dirty="0"/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5938937"/>
              </p:ext>
            </p:extLst>
          </p:nvPr>
        </p:nvGraphicFramePr>
        <p:xfrm>
          <a:off x="1208084" y="2218218"/>
          <a:ext cx="3612573" cy="173736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897603"/>
                <a:gridCol w="887730"/>
                <a:gridCol w="871247"/>
                <a:gridCol w="955993"/>
              </a:tblGrid>
              <a:tr h="264166">
                <a:tc>
                  <a:txBody>
                    <a:bodyPr/>
                    <a:lstStyle/>
                    <a:p>
                      <a:r>
                        <a:rPr lang="de-DE" sz="1300" dirty="0" smtClean="0"/>
                        <a:t>EMPNO</a:t>
                      </a:r>
                      <a:endParaRPr lang="de-DE" sz="13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1" dirty="0" smtClean="0"/>
                        <a:t>ENAME</a:t>
                      </a:r>
                      <a:endParaRPr lang="de-D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1" dirty="0" smtClean="0"/>
                        <a:t>….</a:t>
                      </a:r>
                      <a:endParaRPr lang="de-D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1" dirty="0" smtClean="0"/>
                        <a:t>DEPTNO</a:t>
                      </a:r>
                      <a:endParaRPr lang="de-DE" sz="1300" b="1" dirty="0"/>
                    </a:p>
                  </a:txBody>
                  <a:tcPr/>
                </a:tc>
              </a:tr>
              <a:tr h="264166">
                <a:tc>
                  <a:txBody>
                    <a:bodyPr/>
                    <a:lstStyle/>
                    <a:p>
                      <a:r>
                        <a:rPr lang="de-DE" sz="1300" dirty="0" smtClean="0"/>
                        <a:t>7782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CLARK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…</a:t>
                      </a:r>
                      <a:endParaRPr lang="de-DE" sz="13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10</a:t>
                      </a:r>
                      <a:endParaRPr lang="de-DE" sz="13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264166">
                <a:tc>
                  <a:txBody>
                    <a:bodyPr/>
                    <a:lstStyle/>
                    <a:p>
                      <a:r>
                        <a:rPr lang="de-DE" sz="1300" dirty="0" smtClean="0"/>
                        <a:t>7839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…</a:t>
                      </a:r>
                      <a:endParaRPr lang="de-DE" sz="13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10</a:t>
                      </a:r>
                      <a:endParaRPr lang="de-DE" sz="13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264166">
                <a:tc>
                  <a:txBody>
                    <a:bodyPr/>
                    <a:lstStyle/>
                    <a:p>
                      <a:r>
                        <a:rPr lang="de-DE" sz="1300" dirty="0" smtClean="0"/>
                        <a:t>7369</a:t>
                      </a:r>
                      <a:endParaRPr lang="de-DE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SMITH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..-</a:t>
                      </a:r>
                      <a:endParaRPr lang="de-DE" sz="13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20</a:t>
                      </a:r>
                      <a:endParaRPr lang="de-DE" sz="13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264166">
                <a:tc>
                  <a:txBody>
                    <a:bodyPr/>
                    <a:lstStyle/>
                    <a:p>
                      <a:r>
                        <a:rPr lang="de-DE" sz="1300" dirty="0" smtClean="0"/>
                        <a:t>7499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ALLEN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…</a:t>
                      </a:r>
                      <a:endParaRPr lang="de-DE" sz="13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30</a:t>
                      </a:r>
                      <a:endParaRPr lang="de-DE" sz="13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264166">
                <a:tc>
                  <a:txBody>
                    <a:bodyPr/>
                    <a:lstStyle/>
                    <a:p>
                      <a:r>
                        <a:rPr lang="de-DE" sz="1300" dirty="0" smtClean="0"/>
                        <a:t>7902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FORD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…</a:t>
                      </a:r>
                      <a:endParaRPr lang="de-DE" sz="13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NULL</a:t>
                      </a:r>
                      <a:endParaRPr lang="de-DE" sz="13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9767479"/>
              </p:ext>
            </p:extLst>
          </p:nvPr>
        </p:nvGraphicFramePr>
        <p:xfrm>
          <a:off x="6878163" y="2294439"/>
          <a:ext cx="3698240" cy="1609306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954405"/>
                <a:gridCol w="1551305"/>
                <a:gridCol w="1192530"/>
              </a:tblGrid>
              <a:tr h="329146">
                <a:tc>
                  <a:txBody>
                    <a:bodyPr/>
                    <a:lstStyle/>
                    <a:p>
                      <a:r>
                        <a:rPr lang="de-DE" sz="1500" dirty="0" smtClean="0"/>
                        <a:t>DEPTNO</a:t>
                      </a:r>
                      <a:endParaRPr lang="de-DE" sz="15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500" b="1" dirty="0" smtClean="0"/>
                        <a:t>DNAME</a:t>
                      </a:r>
                      <a:endParaRPr lang="de-DE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500" b="1" dirty="0" smtClean="0"/>
                        <a:t>LOC</a:t>
                      </a:r>
                      <a:endParaRPr lang="de-DE" sz="1500" b="1" dirty="0"/>
                    </a:p>
                  </a:txBody>
                  <a:tcPr/>
                </a:tc>
              </a:tr>
              <a:tr h="319521">
                <a:tc>
                  <a:txBody>
                    <a:bodyPr/>
                    <a:lstStyle/>
                    <a:p>
                      <a:r>
                        <a:rPr lang="de-DE" sz="1500" dirty="0" smtClean="0"/>
                        <a:t>10</a:t>
                      </a:r>
                      <a:endParaRPr lang="de-D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5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ACCOUNTING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5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DALLAS</a:t>
                      </a:r>
                      <a:endParaRPr lang="de-DE" sz="15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19521">
                <a:tc>
                  <a:txBody>
                    <a:bodyPr/>
                    <a:lstStyle/>
                    <a:p>
                      <a:r>
                        <a:rPr lang="de-DE" sz="1500" dirty="0" smtClean="0"/>
                        <a:t>20</a:t>
                      </a:r>
                      <a:endParaRPr lang="de-D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5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RESEARCH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5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DALLAS</a:t>
                      </a:r>
                      <a:endParaRPr lang="de-DE" sz="15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19521">
                <a:tc>
                  <a:txBody>
                    <a:bodyPr/>
                    <a:lstStyle/>
                    <a:p>
                      <a:r>
                        <a:rPr lang="de-DE" sz="1500" dirty="0" smtClean="0"/>
                        <a:t>30</a:t>
                      </a:r>
                      <a:endParaRPr lang="de-D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5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SALES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5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CHICAGO</a:t>
                      </a:r>
                      <a:endParaRPr lang="de-DE" sz="15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19521">
                <a:tc>
                  <a:txBody>
                    <a:bodyPr/>
                    <a:lstStyle/>
                    <a:p>
                      <a:r>
                        <a:rPr lang="de-DE" sz="1500" dirty="0" smtClean="0"/>
                        <a:t>40</a:t>
                      </a:r>
                      <a:endParaRPr lang="de-D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5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OPERATIONS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5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BOSTON</a:t>
                      </a:r>
                      <a:endParaRPr lang="de-DE" sz="15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hteck 7"/>
          <p:cNvSpPr/>
          <p:nvPr/>
        </p:nvSpPr>
        <p:spPr>
          <a:xfrm>
            <a:off x="2424529" y="907032"/>
            <a:ext cx="6512640" cy="1010198"/>
          </a:xfrm>
          <a:prstGeom prst="rect">
            <a:avLst/>
          </a:prstGeom>
          <a:solidFill>
            <a:schemeClr val="accent2">
              <a:tint val="70000"/>
              <a:lumMod val="104000"/>
              <a:alpha val="27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96000" tIns="0" rtlCol="0" anchor="ctr"/>
          <a:lstStyle/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b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7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emp</a:t>
            </a:r>
            <a:endParaRPr lang="en-US" sz="17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INNER 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JOIN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dept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i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 </a:t>
            </a:r>
            <a:r>
              <a:rPr lang="en-US" sz="1700" b="1" i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emp.deptno</a:t>
            </a:r>
            <a:r>
              <a:rPr lang="en-US" sz="1700" b="1" i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700" b="1" i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dept.deptno</a:t>
            </a:r>
            <a:r>
              <a:rPr lang="en-US" sz="1700" b="1" i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cxnSp>
        <p:nvCxnSpPr>
          <p:cNvPr id="12" name="Gerade Verbindung mit Pfeil 11"/>
          <p:cNvCxnSpPr/>
          <p:nvPr/>
        </p:nvCxnSpPr>
        <p:spPr>
          <a:xfrm>
            <a:off x="4711685" y="2649764"/>
            <a:ext cx="2231117" cy="98094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/>
          <p:nvPr/>
        </p:nvCxnSpPr>
        <p:spPr>
          <a:xfrm flipV="1">
            <a:off x="4696130" y="2870894"/>
            <a:ext cx="2246672" cy="80669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/>
          <p:nvPr/>
        </p:nvCxnSpPr>
        <p:spPr>
          <a:xfrm flipV="1">
            <a:off x="4695919" y="3091963"/>
            <a:ext cx="2267353" cy="112027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/>
          <p:cNvCxnSpPr/>
          <p:nvPr/>
        </p:nvCxnSpPr>
        <p:spPr>
          <a:xfrm flipV="1">
            <a:off x="4679538" y="3446822"/>
            <a:ext cx="2283734" cy="68014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r Verbinder 21"/>
          <p:cNvCxnSpPr/>
          <p:nvPr/>
        </p:nvCxnSpPr>
        <p:spPr>
          <a:xfrm flipV="1">
            <a:off x="1134213" y="3832439"/>
            <a:ext cx="3796535" cy="9832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/>
          <p:cNvCxnSpPr/>
          <p:nvPr/>
        </p:nvCxnSpPr>
        <p:spPr>
          <a:xfrm flipV="1">
            <a:off x="6829015" y="3764377"/>
            <a:ext cx="3796535" cy="9832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Tabel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1675907"/>
              </p:ext>
            </p:extLst>
          </p:nvPr>
        </p:nvGraphicFramePr>
        <p:xfrm>
          <a:off x="513343" y="4573592"/>
          <a:ext cx="6449929" cy="14478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943358"/>
                <a:gridCol w="932983"/>
                <a:gridCol w="440055"/>
                <a:gridCol w="852805"/>
                <a:gridCol w="852805"/>
                <a:gridCol w="1368743"/>
                <a:gridCol w="1059180"/>
              </a:tblGrid>
              <a:tr h="254372">
                <a:tc>
                  <a:txBody>
                    <a:bodyPr/>
                    <a:lstStyle/>
                    <a:p>
                      <a:r>
                        <a:rPr lang="de-DE" sz="1300" dirty="0" smtClean="0"/>
                        <a:t>EMPNO</a:t>
                      </a:r>
                      <a:endParaRPr lang="de-DE" sz="13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1" dirty="0" smtClean="0"/>
                        <a:t>ENAME</a:t>
                      </a:r>
                      <a:endParaRPr lang="de-D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1" dirty="0" smtClean="0"/>
                        <a:t>….</a:t>
                      </a:r>
                      <a:endParaRPr lang="de-D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1" dirty="0" smtClean="0"/>
                        <a:t>DEPTNO</a:t>
                      </a:r>
                      <a:endParaRPr lang="de-D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1" dirty="0" smtClean="0"/>
                        <a:t>DEPTNO</a:t>
                      </a:r>
                      <a:endParaRPr lang="de-D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1" dirty="0" smtClean="0"/>
                        <a:t>DNAME</a:t>
                      </a:r>
                      <a:endParaRPr lang="de-D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1" dirty="0" smtClean="0"/>
                        <a:t>LOC</a:t>
                      </a:r>
                      <a:endParaRPr lang="de-DE" sz="1300" b="1" dirty="0"/>
                    </a:p>
                  </a:txBody>
                  <a:tcPr/>
                </a:tc>
              </a:tr>
              <a:tr h="254372">
                <a:tc>
                  <a:txBody>
                    <a:bodyPr/>
                    <a:lstStyle/>
                    <a:p>
                      <a:r>
                        <a:rPr lang="de-DE" sz="1300" dirty="0" smtClean="0"/>
                        <a:t>7782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CLARK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…</a:t>
                      </a:r>
                      <a:endParaRPr lang="de-DE" sz="13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10</a:t>
                      </a:r>
                      <a:endParaRPr lang="de-DE" sz="13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10</a:t>
                      </a:r>
                      <a:endParaRPr lang="de-DE" sz="13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ACCOUNTING</a:t>
                      </a:r>
                      <a:endParaRPr lang="de-DE" sz="13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DALLAS</a:t>
                      </a:r>
                      <a:endParaRPr lang="de-DE" sz="13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254372">
                <a:tc>
                  <a:txBody>
                    <a:bodyPr/>
                    <a:lstStyle/>
                    <a:p>
                      <a:r>
                        <a:rPr lang="de-DE" sz="1300" dirty="0" smtClean="0"/>
                        <a:t>7839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…</a:t>
                      </a:r>
                      <a:endParaRPr lang="de-DE" sz="13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10</a:t>
                      </a:r>
                      <a:endParaRPr lang="de-DE" sz="13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10</a:t>
                      </a:r>
                      <a:endParaRPr lang="de-DE" sz="13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ACCOUNTING</a:t>
                      </a:r>
                      <a:endParaRPr lang="de-DE" sz="13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DALLAS</a:t>
                      </a:r>
                      <a:endParaRPr lang="de-DE" sz="13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254372">
                <a:tc>
                  <a:txBody>
                    <a:bodyPr/>
                    <a:lstStyle/>
                    <a:p>
                      <a:r>
                        <a:rPr lang="de-DE" sz="1300" dirty="0" smtClean="0"/>
                        <a:t>7369</a:t>
                      </a:r>
                      <a:endParaRPr lang="de-DE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SMITH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..-</a:t>
                      </a:r>
                      <a:endParaRPr lang="de-DE" sz="13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20</a:t>
                      </a:r>
                      <a:endParaRPr lang="de-DE" sz="13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20</a:t>
                      </a:r>
                      <a:endParaRPr lang="de-DE" sz="13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RESEARCH</a:t>
                      </a:r>
                      <a:endParaRPr lang="de-DE" sz="13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DALLAS</a:t>
                      </a:r>
                      <a:endParaRPr lang="de-DE" sz="13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254372">
                <a:tc>
                  <a:txBody>
                    <a:bodyPr/>
                    <a:lstStyle/>
                    <a:p>
                      <a:r>
                        <a:rPr lang="de-DE" sz="1300" dirty="0" smtClean="0"/>
                        <a:t>7499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ALLEN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…</a:t>
                      </a:r>
                      <a:endParaRPr lang="de-DE" sz="13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30</a:t>
                      </a:r>
                      <a:endParaRPr lang="de-DE" sz="13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30</a:t>
                      </a:r>
                      <a:endParaRPr lang="de-DE" sz="13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SALES</a:t>
                      </a:r>
                      <a:endParaRPr lang="de-DE" sz="13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CHICAGO</a:t>
                      </a:r>
                      <a:endParaRPr lang="de-DE" sz="13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feld 32"/>
          <p:cNvSpPr txBox="1"/>
          <p:nvPr/>
        </p:nvSpPr>
        <p:spPr>
          <a:xfrm>
            <a:off x="2169037" y="4242732"/>
            <a:ext cx="2575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smtClean="0">
                <a:solidFill>
                  <a:schemeClr val="accent1"/>
                </a:solidFill>
              </a:rPr>
              <a:t>JOIN Ergebnis</a:t>
            </a:r>
            <a:endParaRPr lang="de-DE" b="1" dirty="0">
              <a:solidFill>
                <a:schemeClr val="accent1"/>
              </a:solidFill>
            </a:endParaRPr>
          </a:p>
        </p:txBody>
      </p:sp>
      <p:sp>
        <p:nvSpPr>
          <p:cNvPr id="34" name="Pfeil nach links 33"/>
          <p:cNvSpPr/>
          <p:nvPr/>
        </p:nvSpPr>
        <p:spPr>
          <a:xfrm rot="16200000">
            <a:off x="5553922" y="3821087"/>
            <a:ext cx="624167" cy="66319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Textfeld 41"/>
          <p:cNvSpPr txBox="1"/>
          <p:nvPr/>
        </p:nvSpPr>
        <p:spPr>
          <a:xfrm>
            <a:off x="1726492" y="1896364"/>
            <a:ext cx="2575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smtClean="0">
                <a:solidFill>
                  <a:schemeClr val="accent1"/>
                </a:solidFill>
              </a:rPr>
              <a:t>EMP</a:t>
            </a:r>
            <a:endParaRPr lang="de-DE" b="1" dirty="0">
              <a:solidFill>
                <a:schemeClr val="accent1"/>
              </a:solidFill>
            </a:endParaRPr>
          </a:p>
        </p:txBody>
      </p:sp>
      <p:sp>
        <p:nvSpPr>
          <p:cNvPr id="43" name="Textfeld 42"/>
          <p:cNvSpPr txBox="1"/>
          <p:nvPr/>
        </p:nvSpPr>
        <p:spPr>
          <a:xfrm>
            <a:off x="7439404" y="1947589"/>
            <a:ext cx="2575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smtClean="0">
                <a:solidFill>
                  <a:schemeClr val="accent1"/>
                </a:solidFill>
              </a:rPr>
              <a:t>DEPT</a:t>
            </a:r>
            <a:endParaRPr lang="de-DE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6800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3" grpId="0"/>
      <p:bldP spid="34" grpId="0" animBg="1"/>
      <p:bldP spid="42" grpId="0"/>
      <p:bldP spid="4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34213" y="176612"/>
            <a:ext cx="8203086" cy="742122"/>
          </a:xfrm>
        </p:spPr>
        <p:txBody>
          <a:bodyPr/>
          <a:lstStyle/>
          <a:p>
            <a:r>
              <a:rPr lang="de-DE" dirty="0" smtClean="0"/>
              <a:t>LEFT JOIN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126515" y="4652382"/>
            <a:ext cx="4849175" cy="129374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de-DE" sz="1800" dirty="0" smtClean="0"/>
              <a:t>LEFT JOIN liefert alle Datensätze der linken Tabelle und nur Datensätze der rechten Tabelle, wenn eine DEPTNO links einer DEPTNO rechts entspricht.</a:t>
            </a:r>
            <a:endParaRPr lang="de-DE" sz="1800" dirty="0"/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/>
          </p:nvPr>
        </p:nvGraphicFramePr>
        <p:xfrm>
          <a:off x="1208084" y="2218218"/>
          <a:ext cx="3612573" cy="173736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897603"/>
                <a:gridCol w="887730"/>
                <a:gridCol w="871247"/>
                <a:gridCol w="955993"/>
              </a:tblGrid>
              <a:tr h="264166">
                <a:tc>
                  <a:txBody>
                    <a:bodyPr/>
                    <a:lstStyle/>
                    <a:p>
                      <a:r>
                        <a:rPr lang="de-DE" sz="1300" dirty="0" smtClean="0"/>
                        <a:t>EMPNO</a:t>
                      </a:r>
                      <a:endParaRPr lang="de-DE" sz="13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1" dirty="0" smtClean="0"/>
                        <a:t>ENAME</a:t>
                      </a:r>
                      <a:endParaRPr lang="de-D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1" dirty="0" smtClean="0"/>
                        <a:t>….</a:t>
                      </a:r>
                      <a:endParaRPr lang="de-D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1" dirty="0" smtClean="0"/>
                        <a:t>DEPTNO</a:t>
                      </a:r>
                      <a:endParaRPr lang="de-DE" sz="1300" b="1" dirty="0"/>
                    </a:p>
                  </a:txBody>
                  <a:tcPr/>
                </a:tc>
              </a:tr>
              <a:tr h="264166">
                <a:tc>
                  <a:txBody>
                    <a:bodyPr/>
                    <a:lstStyle/>
                    <a:p>
                      <a:r>
                        <a:rPr lang="de-DE" sz="1300" dirty="0" smtClean="0"/>
                        <a:t>7782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CLARK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…</a:t>
                      </a:r>
                      <a:endParaRPr lang="de-DE" sz="13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10</a:t>
                      </a:r>
                      <a:endParaRPr lang="de-DE" sz="13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264166">
                <a:tc>
                  <a:txBody>
                    <a:bodyPr/>
                    <a:lstStyle/>
                    <a:p>
                      <a:r>
                        <a:rPr lang="de-DE" sz="1300" dirty="0" smtClean="0"/>
                        <a:t>7839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…</a:t>
                      </a:r>
                      <a:endParaRPr lang="de-DE" sz="13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10</a:t>
                      </a:r>
                      <a:endParaRPr lang="de-DE" sz="13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264166">
                <a:tc>
                  <a:txBody>
                    <a:bodyPr/>
                    <a:lstStyle/>
                    <a:p>
                      <a:r>
                        <a:rPr lang="de-DE" sz="1300" dirty="0" smtClean="0"/>
                        <a:t>7369</a:t>
                      </a:r>
                      <a:endParaRPr lang="de-DE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SMITH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..-</a:t>
                      </a:r>
                      <a:endParaRPr lang="de-DE" sz="13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20</a:t>
                      </a:r>
                      <a:endParaRPr lang="de-DE" sz="13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264166">
                <a:tc>
                  <a:txBody>
                    <a:bodyPr/>
                    <a:lstStyle/>
                    <a:p>
                      <a:r>
                        <a:rPr lang="de-DE" sz="1300" dirty="0" smtClean="0"/>
                        <a:t>7499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ALLEN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…</a:t>
                      </a:r>
                      <a:endParaRPr lang="de-DE" sz="13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30</a:t>
                      </a:r>
                      <a:endParaRPr lang="de-DE" sz="13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264166">
                <a:tc>
                  <a:txBody>
                    <a:bodyPr/>
                    <a:lstStyle/>
                    <a:p>
                      <a:r>
                        <a:rPr lang="de-DE" sz="1300" dirty="0" smtClean="0"/>
                        <a:t>7902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FORD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…</a:t>
                      </a:r>
                      <a:endParaRPr lang="de-DE" sz="13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NULL</a:t>
                      </a:r>
                      <a:endParaRPr lang="de-DE" sz="13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elle 4"/>
          <p:cNvGraphicFramePr>
            <a:graphicFrameLocks noGrp="1"/>
          </p:cNvGraphicFramePr>
          <p:nvPr>
            <p:extLst/>
          </p:nvPr>
        </p:nvGraphicFramePr>
        <p:xfrm>
          <a:off x="6878163" y="2294439"/>
          <a:ext cx="3698240" cy="1609306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954405"/>
                <a:gridCol w="1551305"/>
                <a:gridCol w="1192530"/>
              </a:tblGrid>
              <a:tr h="329146">
                <a:tc>
                  <a:txBody>
                    <a:bodyPr/>
                    <a:lstStyle/>
                    <a:p>
                      <a:r>
                        <a:rPr lang="de-DE" sz="1500" dirty="0" smtClean="0"/>
                        <a:t>DEPTNO</a:t>
                      </a:r>
                      <a:endParaRPr lang="de-DE" sz="15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500" b="1" dirty="0" smtClean="0"/>
                        <a:t>DNAME</a:t>
                      </a:r>
                      <a:endParaRPr lang="de-DE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500" b="1" dirty="0" smtClean="0"/>
                        <a:t>LOC</a:t>
                      </a:r>
                      <a:endParaRPr lang="de-DE" sz="1500" b="1" dirty="0"/>
                    </a:p>
                  </a:txBody>
                  <a:tcPr/>
                </a:tc>
              </a:tr>
              <a:tr h="319521">
                <a:tc>
                  <a:txBody>
                    <a:bodyPr/>
                    <a:lstStyle/>
                    <a:p>
                      <a:r>
                        <a:rPr lang="de-DE" sz="1500" dirty="0" smtClean="0"/>
                        <a:t>10</a:t>
                      </a:r>
                      <a:endParaRPr lang="de-D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5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ACCOUNTING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5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DALLAS</a:t>
                      </a:r>
                      <a:endParaRPr lang="de-DE" sz="15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19521">
                <a:tc>
                  <a:txBody>
                    <a:bodyPr/>
                    <a:lstStyle/>
                    <a:p>
                      <a:r>
                        <a:rPr lang="de-DE" sz="1500" dirty="0" smtClean="0"/>
                        <a:t>20</a:t>
                      </a:r>
                      <a:endParaRPr lang="de-D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5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RESEARCH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5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DALLAS</a:t>
                      </a:r>
                      <a:endParaRPr lang="de-DE" sz="15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19521">
                <a:tc>
                  <a:txBody>
                    <a:bodyPr/>
                    <a:lstStyle/>
                    <a:p>
                      <a:r>
                        <a:rPr lang="de-DE" sz="1500" dirty="0" smtClean="0"/>
                        <a:t>30</a:t>
                      </a:r>
                      <a:endParaRPr lang="de-D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5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SALES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5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CHICAGO</a:t>
                      </a:r>
                      <a:endParaRPr lang="de-DE" sz="15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19521">
                <a:tc>
                  <a:txBody>
                    <a:bodyPr/>
                    <a:lstStyle/>
                    <a:p>
                      <a:r>
                        <a:rPr lang="de-DE" sz="1500" dirty="0" smtClean="0"/>
                        <a:t>40</a:t>
                      </a:r>
                      <a:endParaRPr lang="de-D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5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OPERATIONS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5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BOSTON</a:t>
                      </a:r>
                      <a:endParaRPr lang="de-DE" sz="15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hteck 7"/>
          <p:cNvSpPr/>
          <p:nvPr/>
        </p:nvSpPr>
        <p:spPr>
          <a:xfrm>
            <a:off x="2424528" y="907032"/>
            <a:ext cx="7338903" cy="1010198"/>
          </a:xfrm>
          <a:prstGeom prst="rect">
            <a:avLst/>
          </a:prstGeom>
          <a:solidFill>
            <a:schemeClr val="accent2">
              <a:tint val="70000"/>
              <a:lumMod val="104000"/>
              <a:alpha val="27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96000" tIns="0" rtlCol="0" anchor="ctr"/>
          <a:lstStyle/>
          <a:p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 * </a:t>
            </a:r>
          </a:p>
          <a:p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</a:t>
            </a:r>
            <a:endParaRPr lang="en-US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LEFT OUTER JOIN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dept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i="1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 </a:t>
            </a:r>
            <a:r>
              <a:rPr lang="en-US" sz="1700" b="1" i="1" dirty="0" err="1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emp.deptno</a:t>
            </a:r>
            <a:r>
              <a:rPr lang="en-US" sz="1700" b="1" i="1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700" b="1" i="1" dirty="0" err="1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dept.deptno</a:t>
            </a:r>
            <a:r>
              <a:rPr lang="en-US" sz="1700" b="1" i="1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700" b="1" i="1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2" name="Gerade Verbindung mit Pfeil 11"/>
          <p:cNvCxnSpPr/>
          <p:nvPr/>
        </p:nvCxnSpPr>
        <p:spPr>
          <a:xfrm>
            <a:off x="4711685" y="2649764"/>
            <a:ext cx="2231117" cy="98094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/>
          <p:nvPr/>
        </p:nvCxnSpPr>
        <p:spPr>
          <a:xfrm flipV="1">
            <a:off x="4696130" y="2870894"/>
            <a:ext cx="2246672" cy="80669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/>
          <p:nvPr/>
        </p:nvCxnSpPr>
        <p:spPr>
          <a:xfrm flipV="1">
            <a:off x="4695919" y="3091963"/>
            <a:ext cx="2267353" cy="112027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/>
          <p:cNvCxnSpPr/>
          <p:nvPr/>
        </p:nvCxnSpPr>
        <p:spPr>
          <a:xfrm flipV="1">
            <a:off x="4679538" y="3446822"/>
            <a:ext cx="2283734" cy="68014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/>
          <p:cNvCxnSpPr/>
          <p:nvPr/>
        </p:nvCxnSpPr>
        <p:spPr>
          <a:xfrm flipV="1">
            <a:off x="6829015" y="3764377"/>
            <a:ext cx="3796535" cy="9832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Tabel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9849007"/>
              </p:ext>
            </p:extLst>
          </p:nvPr>
        </p:nvGraphicFramePr>
        <p:xfrm>
          <a:off x="863910" y="4556836"/>
          <a:ext cx="6183949" cy="173736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816293"/>
                <a:gridCol w="794068"/>
                <a:gridCol w="440055"/>
                <a:gridCol w="852805"/>
                <a:gridCol w="852805"/>
                <a:gridCol w="1368743"/>
                <a:gridCol w="1059180"/>
              </a:tblGrid>
              <a:tr h="254372">
                <a:tc>
                  <a:txBody>
                    <a:bodyPr/>
                    <a:lstStyle/>
                    <a:p>
                      <a:r>
                        <a:rPr lang="de-DE" sz="1300" dirty="0" smtClean="0"/>
                        <a:t>EMPNO</a:t>
                      </a:r>
                      <a:endParaRPr lang="de-DE" sz="13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1" dirty="0" smtClean="0"/>
                        <a:t>ENAME</a:t>
                      </a:r>
                      <a:endParaRPr lang="de-D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1" dirty="0" smtClean="0"/>
                        <a:t>….</a:t>
                      </a:r>
                      <a:endParaRPr lang="de-D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1" dirty="0" smtClean="0"/>
                        <a:t>DEPTNO</a:t>
                      </a:r>
                      <a:endParaRPr lang="de-D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1" dirty="0" smtClean="0"/>
                        <a:t>DEPTNO</a:t>
                      </a:r>
                      <a:endParaRPr lang="de-D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1" dirty="0" smtClean="0"/>
                        <a:t>DNAME</a:t>
                      </a:r>
                      <a:endParaRPr lang="de-D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1" dirty="0" smtClean="0"/>
                        <a:t>LOC</a:t>
                      </a:r>
                      <a:endParaRPr lang="de-DE" sz="1300" b="1" dirty="0"/>
                    </a:p>
                  </a:txBody>
                  <a:tcPr/>
                </a:tc>
              </a:tr>
              <a:tr h="254372">
                <a:tc>
                  <a:txBody>
                    <a:bodyPr/>
                    <a:lstStyle/>
                    <a:p>
                      <a:r>
                        <a:rPr lang="de-DE" sz="1300" dirty="0" smtClean="0"/>
                        <a:t>7782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CLARK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…</a:t>
                      </a:r>
                      <a:endParaRPr lang="de-DE" sz="13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10</a:t>
                      </a:r>
                      <a:endParaRPr lang="de-DE" sz="13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10</a:t>
                      </a:r>
                      <a:endParaRPr lang="de-DE" sz="13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ACCOUNTING</a:t>
                      </a:r>
                      <a:endParaRPr lang="de-DE" sz="13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DALLAS</a:t>
                      </a:r>
                      <a:endParaRPr lang="de-DE" sz="13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254372">
                <a:tc>
                  <a:txBody>
                    <a:bodyPr/>
                    <a:lstStyle/>
                    <a:p>
                      <a:r>
                        <a:rPr lang="de-DE" sz="1300" dirty="0" smtClean="0"/>
                        <a:t>7839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…</a:t>
                      </a:r>
                      <a:endParaRPr lang="de-DE" sz="13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10</a:t>
                      </a:r>
                      <a:endParaRPr lang="de-DE" sz="13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10</a:t>
                      </a:r>
                      <a:endParaRPr lang="de-DE" sz="13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ACCOUNTING</a:t>
                      </a:r>
                      <a:endParaRPr lang="de-DE" sz="13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DALLAS</a:t>
                      </a:r>
                      <a:endParaRPr lang="de-DE" sz="13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254372">
                <a:tc>
                  <a:txBody>
                    <a:bodyPr/>
                    <a:lstStyle/>
                    <a:p>
                      <a:r>
                        <a:rPr lang="de-DE" sz="1300" dirty="0" smtClean="0"/>
                        <a:t>7369</a:t>
                      </a:r>
                      <a:endParaRPr lang="de-DE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SMITH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..-</a:t>
                      </a:r>
                      <a:endParaRPr lang="de-DE" sz="13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20</a:t>
                      </a:r>
                      <a:endParaRPr lang="de-DE" sz="13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20</a:t>
                      </a:r>
                      <a:endParaRPr lang="de-DE" sz="13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RESEARCH</a:t>
                      </a:r>
                      <a:endParaRPr lang="de-DE" sz="13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DALLAS</a:t>
                      </a:r>
                      <a:endParaRPr lang="de-DE" sz="13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254372">
                <a:tc>
                  <a:txBody>
                    <a:bodyPr/>
                    <a:lstStyle/>
                    <a:p>
                      <a:r>
                        <a:rPr lang="de-DE" sz="1300" dirty="0" smtClean="0"/>
                        <a:t>7499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ALLEN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…</a:t>
                      </a:r>
                      <a:endParaRPr lang="de-DE" sz="13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30</a:t>
                      </a:r>
                      <a:endParaRPr lang="de-DE" sz="13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30</a:t>
                      </a:r>
                      <a:endParaRPr lang="de-DE" sz="13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SALES</a:t>
                      </a:r>
                      <a:endParaRPr lang="de-DE" sz="13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CHICAGO</a:t>
                      </a:r>
                      <a:endParaRPr lang="de-DE" sz="13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254372">
                <a:tc>
                  <a:txBody>
                    <a:bodyPr/>
                    <a:lstStyle/>
                    <a:p>
                      <a:r>
                        <a:rPr lang="de-DE" sz="1300" dirty="0" smtClean="0"/>
                        <a:t>7902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FORD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…</a:t>
                      </a:r>
                      <a:endParaRPr lang="de-DE" sz="13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NULL</a:t>
                      </a:r>
                      <a:endParaRPr lang="de-DE" sz="13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NULL</a:t>
                      </a:r>
                      <a:endParaRPr lang="de-DE" sz="13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NULL</a:t>
                      </a:r>
                      <a:endParaRPr lang="de-DE" sz="13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NULL</a:t>
                      </a:r>
                      <a:endParaRPr lang="de-DE" sz="13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feld 32"/>
          <p:cNvSpPr txBox="1"/>
          <p:nvPr/>
        </p:nvSpPr>
        <p:spPr>
          <a:xfrm>
            <a:off x="2278092" y="4141470"/>
            <a:ext cx="2575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smtClean="0">
                <a:solidFill>
                  <a:schemeClr val="accent1"/>
                </a:solidFill>
              </a:rPr>
              <a:t>JOIN Ergebnis</a:t>
            </a:r>
            <a:endParaRPr lang="de-DE" b="1" dirty="0">
              <a:solidFill>
                <a:schemeClr val="accent1"/>
              </a:solidFill>
            </a:endParaRPr>
          </a:p>
        </p:txBody>
      </p:sp>
      <p:sp>
        <p:nvSpPr>
          <p:cNvPr id="34" name="Pfeil nach links 33"/>
          <p:cNvSpPr/>
          <p:nvPr/>
        </p:nvSpPr>
        <p:spPr>
          <a:xfrm rot="16200000">
            <a:off x="5553922" y="3821087"/>
            <a:ext cx="624167" cy="66319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Textfeld 41"/>
          <p:cNvSpPr txBox="1"/>
          <p:nvPr/>
        </p:nvSpPr>
        <p:spPr>
          <a:xfrm>
            <a:off x="1726492" y="1896364"/>
            <a:ext cx="2575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smtClean="0">
                <a:solidFill>
                  <a:schemeClr val="accent1"/>
                </a:solidFill>
              </a:rPr>
              <a:t>EMP</a:t>
            </a:r>
            <a:endParaRPr lang="de-DE" b="1" dirty="0">
              <a:solidFill>
                <a:schemeClr val="accent1"/>
              </a:solidFill>
            </a:endParaRPr>
          </a:p>
        </p:txBody>
      </p:sp>
      <p:sp>
        <p:nvSpPr>
          <p:cNvPr id="43" name="Textfeld 42"/>
          <p:cNvSpPr txBox="1"/>
          <p:nvPr/>
        </p:nvSpPr>
        <p:spPr>
          <a:xfrm>
            <a:off x="7439404" y="1947589"/>
            <a:ext cx="2575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smtClean="0">
                <a:solidFill>
                  <a:schemeClr val="accent1"/>
                </a:solidFill>
              </a:rPr>
              <a:t>DEPT</a:t>
            </a:r>
            <a:endParaRPr lang="de-DE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9117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3" grpId="0"/>
      <p:bldP spid="34" grpId="0" animBg="1"/>
      <p:bldP spid="42" grpId="0"/>
      <p:bldP spid="4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34213" y="176612"/>
            <a:ext cx="8203086" cy="742122"/>
          </a:xfrm>
        </p:spPr>
        <p:txBody>
          <a:bodyPr/>
          <a:lstStyle/>
          <a:p>
            <a:r>
              <a:rPr lang="de-DE" dirty="0" smtClean="0"/>
              <a:t>RIGHT JOIN</a:t>
            </a:r>
            <a:endParaRPr lang="de-DE" dirty="0"/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/>
          </p:nvPr>
        </p:nvGraphicFramePr>
        <p:xfrm>
          <a:off x="1208084" y="2218218"/>
          <a:ext cx="3612573" cy="173736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897603"/>
                <a:gridCol w="887730"/>
                <a:gridCol w="871247"/>
                <a:gridCol w="955993"/>
              </a:tblGrid>
              <a:tr h="264166">
                <a:tc>
                  <a:txBody>
                    <a:bodyPr/>
                    <a:lstStyle/>
                    <a:p>
                      <a:r>
                        <a:rPr lang="de-DE" sz="1300" dirty="0" smtClean="0"/>
                        <a:t>EMPNO</a:t>
                      </a:r>
                      <a:endParaRPr lang="de-DE" sz="13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1" dirty="0" smtClean="0"/>
                        <a:t>ENAME</a:t>
                      </a:r>
                      <a:endParaRPr lang="de-D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1" dirty="0" smtClean="0"/>
                        <a:t>….</a:t>
                      </a:r>
                      <a:endParaRPr lang="de-D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1" dirty="0" smtClean="0"/>
                        <a:t>DEPTNO</a:t>
                      </a:r>
                      <a:endParaRPr lang="de-DE" sz="1300" b="1" dirty="0"/>
                    </a:p>
                  </a:txBody>
                  <a:tcPr/>
                </a:tc>
              </a:tr>
              <a:tr h="264166">
                <a:tc>
                  <a:txBody>
                    <a:bodyPr/>
                    <a:lstStyle/>
                    <a:p>
                      <a:r>
                        <a:rPr lang="de-DE" sz="1300" dirty="0" smtClean="0"/>
                        <a:t>7782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CLARK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…</a:t>
                      </a:r>
                      <a:endParaRPr lang="de-DE" sz="13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10</a:t>
                      </a:r>
                      <a:endParaRPr lang="de-DE" sz="13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264166">
                <a:tc>
                  <a:txBody>
                    <a:bodyPr/>
                    <a:lstStyle/>
                    <a:p>
                      <a:r>
                        <a:rPr lang="de-DE" sz="1300" dirty="0" smtClean="0"/>
                        <a:t>7839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…</a:t>
                      </a:r>
                      <a:endParaRPr lang="de-DE" sz="13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10</a:t>
                      </a:r>
                      <a:endParaRPr lang="de-DE" sz="13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264166">
                <a:tc>
                  <a:txBody>
                    <a:bodyPr/>
                    <a:lstStyle/>
                    <a:p>
                      <a:r>
                        <a:rPr lang="de-DE" sz="1300" dirty="0" smtClean="0"/>
                        <a:t>7369</a:t>
                      </a:r>
                      <a:endParaRPr lang="de-DE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SMITH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..-</a:t>
                      </a:r>
                      <a:endParaRPr lang="de-DE" sz="13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20</a:t>
                      </a:r>
                      <a:endParaRPr lang="de-DE" sz="13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264166">
                <a:tc>
                  <a:txBody>
                    <a:bodyPr/>
                    <a:lstStyle/>
                    <a:p>
                      <a:r>
                        <a:rPr lang="de-DE" sz="1300" dirty="0" smtClean="0"/>
                        <a:t>7499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ALLEN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…</a:t>
                      </a:r>
                      <a:endParaRPr lang="de-DE" sz="13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30</a:t>
                      </a:r>
                      <a:endParaRPr lang="de-DE" sz="13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264166">
                <a:tc>
                  <a:txBody>
                    <a:bodyPr/>
                    <a:lstStyle/>
                    <a:p>
                      <a:r>
                        <a:rPr lang="de-DE" sz="1300" dirty="0" smtClean="0"/>
                        <a:t>7902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FORD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…</a:t>
                      </a:r>
                      <a:endParaRPr lang="de-DE" sz="13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NULL</a:t>
                      </a:r>
                      <a:endParaRPr lang="de-DE" sz="13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elle 4"/>
          <p:cNvGraphicFramePr>
            <a:graphicFrameLocks noGrp="1"/>
          </p:cNvGraphicFramePr>
          <p:nvPr>
            <p:extLst/>
          </p:nvPr>
        </p:nvGraphicFramePr>
        <p:xfrm>
          <a:off x="6878163" y="2294439"/>
          <a:ext cx="3698240" cy="1609306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954405"/>
                <a:gridCol w="1551305"/>
                <a:gridCol w="1192530"/>
              </a:tblGrid>
              <a:tr h="329146">
                <a:tc>
                  <a:txBody>
                    <a:bodyPr/>
                    <a:lstStyle/>
                    <a:p>
                      <a:r>
                        <a:rPr lang="de-DE" sz="1500" dirty="0" smtClean="0"/>
                        <a:t>DEPTNO</a:t>
                      </a:r>
                      <a:endParaRPr lang="de-DE" sz="15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500" b="1" dirty="0" smtClean="0"/>
                        <a:t>DNAME</a:t>
                      </a:r>
                      <a:endParaRPr lang="de-DE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500" b="1" dirty="0" smtClean="0"/>
                        <a:t>LOC</a:t>
                      </a:r>
                      <a:endParaRPr lang="de-DE" sz="1500" b="1" dirty="0"/>
                    </a:p>
                  </a:txBody>
                  <a:tcPr/>
                </a:tc>
              </a:tr>
              <a:tr h="319521">
                <a:tc>
                  <a:txBody>
                    <a:bodyPr/>
                    <a:lstStyle/>
                    <a:p>
                      <a:r>
                        <a:rPr lang="de-DE" sz="1500" dirty="0" smtClean="0"/>
                        <a:t>10</a:t>
                      </a:r>
                      <a:endParaRPr lang="de-D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5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ACCOUNTING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5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DALLAS</a:t>
                      </a:r>
                      <a:endParaRPr lang="de-DE" sz="15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19521">
                <a:tc>
                  <a:txBody>
                    <a:bodyPr/>
                    <a:lstStyle/>
                    <a:p>
                      <a:r>
                        <a:rPr lang="de-DE" sz="1500" dirty="0" smtClean="0"/>
                        <a:t>20</a:t>
                      </a:r>
                      <a:endParaRPr lang="de-D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5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RESEARCH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5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DALLAS</a:t>
                      </a:r>
                      <a:endParaRPr lang="de-DE" sz="15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19521">
                <a:tc>
                  <a:txBody>
                    <a:bodyPr/>
                    <a:lstStyle/>
                    <a:p>
                      <a:r>
                        <a:rPr lang="de-DE" sz="1500" dirty="0" smtClean="0"/>
                        <a:t>30</a:t>
                      </a:r>
                      <a:endParaRPr lang="de-D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5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SALES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5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CHICAGO</a:t>
                      </a:r>
                      <a:endParaRPr lang="de-DE" sz="15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19521">
                <a:tc>
                  <a:txBody>
                    <a:bodyPr/>
                    <a:lstStyle/>
                    <a:p>
                      <a:r>
                        <a:rPr lang="de-DE" sz="1500" dirty="0" smtClean="0"/>
                        <a:t>40</a:t>
                      </a:r>
                      <a:endParaRPr lang="de-D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5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OPERATIONS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5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BOSTON</a:t>
                      </a:r>
                      <a:endParaRPr lang="de-DE" sz="15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hteck 7"/>
          <p:cNvSpPr/>
          <p:nvPr/>
        </p:nvSpPr>
        <p:spPr>
          <a:xfrm>
            <a:off x="2424528" y="907032"/>
            <a:ext cx="7338903" cy="1010198"/>
          </a:xfrm>
          <a:prstGeom prst="rect">
            <a:avLst/>
          </a:prstGeom>
          <a:solidFill>
            <a:schemeClr val="accent2">
              <a:tint val="70000"/>
              <a:lumMod val="104000"/>
              <a:alpha val="27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96000" tIns="0" rtlCol="0" anchor="ctr"/>
          <a:lstStyle/>
          <a:p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 * </a:t>
            </a:r>
          </a:p>
          <a:p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</a:t>
            </a:r>
            <a:endParaRPr lang="en-US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RIGHT OUTER JOIN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dept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i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 </a:t>
            </a:r>
            <a:r>
              <a:rPr lang="en-US" sz="1700" b="1" i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emp.deptno</a:t>
            </a:r>
            <a:r>
              <a:rPr lang="en-US" sz="1700" b="1" i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700" b="1" i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dept.deptno</a:t>
            </a:r>
            <a:r>
              <a:rPr lang="en-US" sz="1700" b="1" i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cxnSp>
        <p:nvCxnSpPr>
          <p:cNvPr id="12" name="Gerade Verbindung mit Pfeil 11"/>
          <p:cNvCxnSpPr/>
          <p:nvPr/>
        </p:nvCxnSpPr>
        <p:spPr>
          <a:xfrm>
            <a:off x="4711685" y="2649764"/>
            <a:ext cx="2231117" cy="98094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/>
          <p:nvPr/>
        </p:nvCxnSpPr>
        <p:spPr>
          <a:xfrm flipV="1">
            <a:off x="4696130" y="2870894"/>
            <a:ext cx="2246672" cy="80669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/>
          <p:nvPr/>
        </p:nvCxnSpPr>
        <p:spPr>
          <a:xfrm flipV="1">
            <a:off x="4695919" y="3091963"/>
            <a:ext cx="2267353" cy="112027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/>
          <p:cNvCxnSpPr/>
          <p:nvPr/>
        </p:nvCxnSpPr>
        <p:spPr>
          <a:xfrm flipV="1">
            <a:off x="4679538" y="3446822"/>
            <a:ext cx="2283734" cy="68014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/>
          <p:cNvCxnSpPr/>
          <p:nvPr/>
        </p:nvCxnSpPr>
        <p:spPr>
          <a:xfrm flipV="1">
            <a:off x="1134213" y="3820392"/>
            <a:ext cx="3796535" cy="9832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Tabel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7965760"/>
              </p:ext>
            </p:extLst>
          </p:nvPr>
        </p:nvGraphicFramePr>
        <p:xfrm>
          <a:off x="582169" y="4500071"/>
          <a:ext cx="6449929" cy="173736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943358"/>
                <a:gridCol w="932983"/>
                <a:gridCol w="440055"/>
                <a:gridCol w="852805"/>
                <a:gridCol w="852805"/>
                <a:gridCol w="1368743"/>
                <a:gridCol w="1059180"/>
              </a:tblGrid>
              <a:tr h="271761">
                <a:tc>
                  <a:txBody>
                    <a:bodyPr/>
                    <a:lstStyle/>
                    <a:p>
                      <a:r>
                        <a:rPr lang="de-DE" sz="1300" dirty="0" smtClean="0"/>
                        <a:t>EMPNO</a:t>
                      </a:r>
                      <a:endParaRPr lang="de-DE" sz="13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1" dirty="0" smtClean="0"/>
                        <a:t>ENAME</a:t>
                      </a:r>
                      <a:endParaRPr lang="de-D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1" dirty="0" smtClean="0"/>
                        <a:t>….</a:t>
                      </a:r>
                      <a:endParaRPr lang="de-D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1" dirty="0" smtClean="0"/>
                        <a:t>DEPTNO</a:t>
                      </a:r>
                      <a:endParaRPr lang="de-D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1" dirty="0" smtClean="0"/>
                        <a:t>DEPTNO</a:t>
                      </a:r>
                      <a:endParaRPr lang="de-D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1" dirty="0" smtClean="0"/>
                        <a:t>DNAME</a:t>
                      </a:r>
                      <a:endParaRPr lang="de-D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1" dirty="0" smtClean="0"/>
                        <a:t>LOC</a:t>
                      </a:r>
                      <a:endParaRPr lang="de-DE" sz="1300" b="1" dirty="0"/>
                    </a:p>
                  </a:txBody>
                  <a:tcPr/>
                </a:tc>
              </a:tr>
              <a:tr h="271761">
                <a:tc>
                  <a:txBody>
                    <a:bodyPr/>
                    <a:lstStyle/>
                    <a:p>
                      <a:r>
                        <a:rPr lang="de-DE" sz="1300" dirty="0" smtClean="0"/>
                        <a:t>7782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CLARK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…</a:t>
                      </a:r>
                      <a:endParaRPr lang="de-DE" sz="13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10</a:t>
                      </a:r>
                      <a:endParaRPr lang="de-DE" sz="13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10</a:t>
                      </a:r>
                      <a:endParaRPr lang="de-DE" sz="13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ACCOUNTING</a:t>
                      </a:r>
                      <a:endParaRPr lang="de-DE" sz="13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DALLAS</a:t>
                      </a:r>
                      <a:endParaRPr lang="de-DE" sz="13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271761">
                <a:tc>
                  <a:txBody>
                    <a:bodyPr/>
                    <a:lstStyle/>
                    <a:p>
                      <a:r>
                        <a:rPr lang="de-DE" sz="1300" dirty="0" smtClean="0"/>
                        <a:t>7839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…</a:t>
                      </a:r>
                      <a:endParaRPr lang="de-DE" sz="13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10</a:t>
                      </a:r>
                      <a:endParaRPr lang="de-DE" sz="13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10</a:t>
                      </a:r>
                      <a:endParaRPr lang="de-DE" sz="13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ACCOUNTING</a:t>
                      </a:r>
                      <a:endParaRPr lang="de-DE" sz="13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DALLAS</a:t>
                      </a:r>
                      <a:endParaRPr lang="de-DE" sz="13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271761">
                <a:tc>
                  <a:txBody>
                    <a:bodyPr/>
                    <a:lstStyle/>
                    <a:p>
                      <a:r>
                        <a:rPr lang="de-DE" sz="1300" dirty="0" smtClean="0"/>
                        <a:t>7369</a:t>
                      </a:r>
                      <a:endParaRPr lang="de-DE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SMITH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..-</a:t>
                      </a:r>
                      <a:endParaRPr lang="de-DE" sz="13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20</a:t>
                      </a:r>
                      <a:endParaRPr lang="de-DE" sz="13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20</a:t>
                      </a:r>
                      <a:endParaRPr lang="de-DE" sz="13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RESEARCH</a:t>
                      </a:r>
                      <a:endParaRPr lang="de-DE" sz="13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DALLAS</a:t>
                      </a:r>
                      <a:endParaRPr lang="de-DE" sz="13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271761">
                <a:tc>
                  <a:txBody>
                    <a:bodyPr/>
                    <a:lstStyle/>
                    <a:p>
                      <a:r>
                        <a:rPr lang="de-DE" sz="1300" dirty="0" smtClean="0"/>
                        <a:t>7499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ALLEN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…</a:t>
                      </a:r>
                      <a:endParaRPr lang="de-DE" sz="13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30</a:t>
                      </a:r>
                      <a:endParaRPr lang="de-DE" sz="13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30</a:t>
                      </a:r>
                      <a:endParaRPr lang="de-DE" sz="13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SALES</a:t>
                      </a:r>
                      <a:endParaRPr lang="de-DE" sz="13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CHICAGO</a:t>
                      </a:r>
                      <a:endParaRPr lang="de-DE" sz="13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271761">
                <a:tc>
                  <a:txBody>
                    <a:bodyPr/>
                    <a:lstStyle/>
                    <a:p>
                      <a:r>
                        <a:rPr lang="de-DE" sz="1300" b="1" dirty="0" smtClean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3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…</a:t>
                      </a:r>
                      <a:endParaRPr lang="de-DE" sz="13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NULL</a:t>
                      </a:r>
                      <a:endParaRPr lang="de-DE" sz="13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40</a:t>
                      </a:r>
                      <a:endParaRPr lang="de-DE" sz="13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OPERATIONS</a:t>
                      </a:r>
                      <a:endParaRPr lang="de-DE" sz="13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BOSTON</a:t>
                      </a:r>
                      <a:endParaRPr lang="de-DE" sz="13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feld 32"/>
          <p:cNvSpPr txBox="1"/>
          <p:nvPr/>
        </p:nvSpPr>
        <p:spPr>
          <a:xfrm>
            <a:off x="2278092" y="4130739"/>
            <a:ext cx="2575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smtClean="0">
                <a:solidFill>
                  <a:schemeClr val="accent1"/>
                </a:solidFill>
              </a:rPr>
              <a:t>JOIN Ergebnis</a:t>
            </a:r>
            <a:endParaRPr lang="de-DE" b="1" dirty="0">
              <a:solidFill>
                <a:schemeClr val="accent1"/>
              </a:solidFill>
            </a:endParaRPr>
          </a:p>
        </p:txBody>
      </p:sp>
      <p:sp>
        <p:nvSpPr>
          <p:cNvPr id="34" name="Pfeil nach links 33"/>
          <p:cNvSpPr/>
          <p:nvPr/>
        </p:nvSpPr>
        <p:spPr>
          <a:xfrm rot="16200000">
            <a:off x="5450298" y="3734080"/>
            <a:ext cx="624167" cy="66319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Textfeld 41"/>
          <p:cNvSpPr txBox="1"/>
          <p:nvPr/>
        </p:nvSpPr>
        <p:spPr>
          <a:xfrm>
            <a:off x="1726492" y="1896364"/>
            <a:ext cx="2575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smtClean="0">
                <a:solidFill>
                  <a:schemeClr val="accent1"/>
                </a:solidFill>
              </a:rPr>
              <a:t>EMP</a:t>
            </a:r>
            <a:endParaRPr lang="de-DE" b="1" dirty="0">
              <a:solidFill>
                <a:schemeClr val="accent1"/>
              </a:solidFill>
            </a:endParaRPr>
          </a:p>
        </p:txBody>
      </p:sp>
      <p:sp>
        <p:nvSpPr>
          <p:cNvPr id="43" name="Textfeld 42"/>
          <p:cNvSpPr txBox="1"/>
          <p:nvPr/>
        </p:nvSpPr>
        <p:spPr>
          <a:xfrm>
            <a:off x="7439404" y="1947589"/>
            <a:ext cx="2575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smtClean="0">
                <a:solidFill>
                  <a:schemeClr val="accent1"/>
                </a:solidFill>
              </a:rPr>
              <a:t>DEPT</a:t>
            </a:r>
            <a:endParaRPr lang="de-DE" b="1" dirty="0">
              <a:solidFill>
                <a:schemeClr val="accent1"/>
              </a:solidFill>
            </a:endParaRPr>
          </a:p>
        </p:txBody>
      </p:sp>
      <p:sp>
        <p:nvSpPr>
          <p:cNvPr id="20" name="Inhaltsplatzhalter 2"/>
          <p:cNvSpPr txBox="1">
            <a:spLocks/>
          </p:cNvSpPr>
          <p:nvPr/>
        </p:nvSpPr>
        <p:spPr>
          <a:xfrm>
            <a:off x="7087188" y="4628908"/>
            <a:ext cx="4927832" cy="129374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542925" indent="-542925" algn="l" defTabSz="4572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01700" indent="-450850" algn="l" defTabSz="4572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338263" indent="-436563" algn="l" defTabSz="4572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16075" indent="-371475" algn="l" defTabSz="4572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de-DE" sz="1800" dirty="0" smtClean="0"/>
              <a:t>RIGHT JOIN liefert alle Datensätze der rechten Tabelle und nur Datensätze der linken Tabelle, wenn eine DEPTNO rechts einer DEPTNO links entspricht.</a:t>
            </a:r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2872135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 animBg="1"/>
      <p:bldP spid="42" grpId="0"/>
      <p:bldP spid="43" grpId="0"/>
      <p:bldP spid="2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34213" y="176612"/>
            <a:ext cx="8203086" cy="742122"/>
          </a:xfrm>
        </p:spPr>
        <p:txBody>
          <a:bodyPr/>
          <a:lstStyle/>
          <a:p>
            <a:r>
              <a:rPr lang="de-DE" dirty="0" smtClean="0"/>
              <a:t>OUTER JOIN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126516" y="4691711"/>
            <a:ext cx="4800014" cy="129374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de-DE" sz="1800" dirty="0" err="1" smtClean="0"/>
              <a:t>Outer</a:t>
            </a:r>
            <a:r>
              <a:rPr lang="de-DE" sz="1800" dirty="0" smtClean="0"/>
              <a:t> JOIN liefert alle Datensätze beider Tabellen und verbindet Datensätze, wenn </a:t>
            </a:r>
            <a:r>
              <a:rPr lang="de-DE" sz="1800" dirty="0" err="1" smtClean="0"/>
              <a:t>Deptno</a:t>
            </a:r>
            <a:r>
              <a:rPr lang="de-DE" sz="1800" dirty="0" smtClean="0"/>
              <a:t> links einer </a:t>
            </a:r>
            <a:r>
              <a:rPr lang="de-DE" sz="1800" dirty="0" err="1" smtClean="0"/>
              <a:t>Deptno</a:t>
            </a:r>
            <a:r>
              <a:rPr lang="de-DE" sz="1800" dirty="0" smtClean="0"/>
              <a:t> rechts zugeordnet werden kann. </a:t>
            </a:r>
            <a:endParaRPr lang="de-DE" sz="1800" dirty="0"/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/>
          </p:nvPr>
        </p:nvGraphicFramePr>
        <p:xfrm>
          <a:off x="1208084" y="2218218"/>
          <a:ext cx="3612573" cy="173736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897603"/>
                <a:gridCol w="887730"/>
                <a:gridCol w="871247"/>
                <a:gridCol w="955993"/>
              </a:tblGrid>
              <a:tr h="264166">
                <a:tc>
                  <a:txBody>
                    <a:bodyPr/>
                    <a:lstStyle/>
                    <a:p>
                      <a:r>
                        <a:rPr lang="de-DE" sz="1300" dirty="0" smtClean="0"/>
                        <a:t>EMPNO</a:t>
                      </a:r>
                      <a:endParaRPr lang="de-DE" sz="13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1" dirty="0" smtClean="0"/>
                        <a:t>ENAME</a:t>
                      </a:r>
                      <a:endParaRPr lang="de-D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1" dirty="0" smtClean="0"/>
                        <a:t>….</a:t>
                      </a:r>
                      <a:endParaRPr lang="de-D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1" dirty="0" smtClean="0"/>
                        <a:t>DEPTNO</a:t>
                      </a:r>
                      <a:endParaRPr lang="de-DE" sz="1300" b="1" dirty="0"/>
                    </a:p>
                  </a:txBody>
                  <a:tcPr/>
                </a:tc>
              </a:tr>
              <a:tr h="264166">
                <a:tc>
                  <a:txBody>
                    <a:bodyPr/>
                    <a:lstStyle/>
                    <a:p>
                      <a:r>
                        <a:rPr lang="de-DE" sz="1300" dirty="0" smtClean="0"/>
                        <a:t>7782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CLARK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…</a:t>
                      </a:r>
                      <a:endParaRPr lang="de-DE" sz="13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10</a:t>
                      </a:r>
                      <a:endParaRPr lang="de-DE" sz="13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264166">
                <a:tc>
                  <a:txBody>
                    <a:bodyPr/>
                    <a:lstStyle/>
                    <a:p>
                      <a:r>
                        <a:rPr lang="de-DE" sz="1300" dirty="0" smtClean="0"/>
                        <a:t>7839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…</a:t>
                      </a:r>
                      <a:endParaRPr lang="de-DE" sz="13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10</a:t>
                      </a:r>
                      <a:endParaRPr lang="de-DE" sz="13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264166">
                <a:tc>
                  <a:txBody>
                    <a:bodyPr/>
                    <a:lstStyle/>
                    <a:p>
                      <a:r>
                        <a:rPr lang="de-DE" sz="1300" dirty="0" smtClean="0"/>
                        <a:t>7369</a:t>
                      </a:r>
                      <a:endParaRPr lang="de-DE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SMITH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..-</a:t>
                      </a:r>
                      <a:endParaRPr lang="de-DE" sz="13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20</a:t>
                      </a:r>
                      <a:endParaRPr lang="de-DE" sz="13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264166">
                <a:tc>
                  <a:txBody>
                    <a:bodyPr/>
                    <a:lstStyle/>
                    <a:p>
                      <a:r>
                        <a:rPr lang="de-DE" sz="1300" dirty="0" smtClean="0"/>
                        <a:t>7499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ALLEN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…</a:t>
                      </a:r>
                      <a:endParaRPr lang="de-DE" sz="13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30</a:t>
                      </a:r>
                      <a:endParaRPr lang="de-DE" sz="13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264166">
                <a:tc>
                  <a:txBody>
                    <a:bodyPr/>
                    <a:lstStyle/>
                    <a:p>
                      <a:r>
                        <a:rPr lang="de-DE" sz="1300" dirty="0" smtClean="0"/>
                        <a:t>7902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FORD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…</a:t>
                      </a:r>
                      <a:endParaRPr lang="de-DE" sz="13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NULL</a:t>
                      </a:r>
                      <a:endParaRPr lang="de-DE" sz="13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elle 4"/>
          <p:cNvGraphicFramePr>
            <a:graphicFrameLocks noGrp="1"/>
          </p:cNvGraphicFramePr>
          <p:nvPr>
            <p:extLst/>
          </p:nvPr>
        </p:nvGraphicFramePr>
        <p:xfrm>
          <a:off x="6878163" y="2294439"/>
          <a:ext cx="3698240" cy="1609306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954405"/>
                <a:gridCol w="1551305"/>
                <a:gridCol w="1192530"/>
              </a:tblGrid>
              <a:tr h="329146">
                <a:tc>
                  <a:txBody>
                    <a:bodyPr/>
                    <a:lstStyle/>
                    <a:p>
                      <a:r>
                        <a:rPr lang="de-DE" sz="1500" dirty="0" smtClean="0"/>
                        <a:t>DEPTNO</a:t>
                      </a:r>
                      <a:endParaRPr lang="de-DE" sz="15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500" b="1" dirty="0" smtClean="0"/>
                        <a:t>DNAME</a:t>
                      </a:r>
                      <a:endParaRPr lang="de-DE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500" b="1" dirty="0" smtClean="0"/>
                        <a:t>LOC</a:t>
                      </a:r>
                      <a:endParaRPr lang="de-DE" sz="1500" b="1" dirty="0"/>
                    </a:p>
                  </a:txBody>
                  <a:tcPr/>
                </a:tc>
              </a:tr>
              <a:tr h="319521">
                <a:tc>
                  <a:txBody>
                    <a:bodyPr/>
                    <a:lstStyle/>
                    <a:p>
                      <a:r>
                        <a:rPr lang="de-DE" sz="1500" dirty="0" smtClean="0"/>
                        <a:t>10</a:t>
                      </a:r>
                      <a:endParaRPr lang="de-D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5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ACCOUNTING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5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DALLAS</a:t>
                      </a:r>
                      <a:endParaRPr lang="de-DE" sz="15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19521">
                <a:tc>
                  <a:txBody>
                    <a:bodyPr/>
                    <a:lstStyle/>
                    <a:p>
                      <a:r>
                        <a:rPr lang="de-DE" sz="1500" dirty="0" smtClean="0"/>
                        <a:t>20</a:t>
                      </a:r>
                      <a:endParaRPr lang="de-D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5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RESEARCH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5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DALLAS</a:t>
                      </a:r>
                      <a:endParaRPr lang="de-DE" sz="15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19521">
                <a:tc>
                  <a:txBody>
                    <a:bodyPr/>
                    <a:lstStyle/>
                    <a:p>
                      <a:r>
                        <a:rPr lang="de-DE" sz="1500" dirty="0" smtClean="0"/>
                        <a:t>30</a:t>
                      </a:r>
                      <a:endParaRPr lang="de-D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5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SALES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5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CHICAGO</a:t>
                      </a:r>
                      <a:endParaRPr lang="de-DE" sz="15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19521">
                <a:tc>
                  <a:txBody>
                    <a:bodyPr/>
                    <a:lstStyle/>
                    <a:p>
                      <a:r>
                        <a:rPr lang="de-DE" sz="1500" dirty="0" smtClean="0"/>
                        <a:t>40</a:t>
                      </a:r>
                      <a:endParaRPr lang="de-D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5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OPERATIONS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5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BOSTON</a:t>
                      </a:r>
                      <a:endParaRPr lang="de-DE" sz="15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hteck 7"/>
          <p:cNvSpPr/>
          <p:nvPr/>
        </p:nvSpPr>
        <p:spPr>
          <a:xfrm>
            <a:off x="2424528" y="907032"/>
            <a:ext cx="7338903" cy="1010198"/>
          </a:xfrm>
          <a:prstGeom prst="rect">
            <a:avLst/>
          </a:prstGeom>
          <a:solidFill>
            <a:schemeClr val="accent2">
              <a:tint val="70000"/>
              <a:lumMod val="104000"/>
              <a:alpha val="27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96000" tIns="0" rtlCol="0" anchor="ctr"/>
          <a:lstStyle/>
          <a:p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 * </a:t>
            </a:r>
          </a:p>
          <a:p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</a:t>
            </a:r>
            <a:endParaRPr lang="en-US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FULL OUTER JOIN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dept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emp.deptno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dept.deptno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2" name="Gerade Verbindung mit Pfeil 11"/>
          <p:cNvCxnSpPr/>
          <p:nvPr/>
        </p:nvCxnSpPr>
        <p:spPr>
          <a:xfrm>
            <a:off x="4711685" y="2649764"/>
            <a:ext cx="2231117" cy="98094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/>
          <p:nvPr/>
        </p:nvCxnSpPr>
        <p:spPr>
          <a:xfrm flipV="1">
            <a:off x="4696130" y="2870894"/>
            <a:ext cx="2246672" cy="80669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/>
          <p:nvPr/>
        </p:nvCxnSpPr>
        <p:spPr>
          <a:xfrm flipV="1">
            <a:off x="4695919" y="3091963"/>
            <a:ext cx="2267353" cy="112027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/>
          <p:cNvCxnSpPr/>
          <p:nvPr/>
        </p:nvCxnSpPr>
        <p:spPr>
          <a:xfrm flipV="1">
            <a:off x="4679538" y="3446822"/>
            <a:ext cx="2283734" cy="68014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Tabel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4945545"/>
              </p:ext>
            </p:extLst>
          </p:nvPr>
        </p:nvGraphicFramePr>
        <p:xfrm>
          <a:off x="924347" y="4553346"/>
          <a:ext cx="6038925" cy="20269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816293"/>
                <a:gridCol w="794068"/>
                <a:gridCol w="295031"/>
                <a:gridCol w="852805"/>
                <a:gridCol w="852805"/>
                <a:gridCol w="1368743"/>
                <a:gridCol w="1059180"/>
              </a:tblGrid>
              <a:tr h="254372">
                <a:tc>
                  <a:txBody>
                    <a:bodyPr/>
                    <a:lstStyle/>
                    <a:p>
                      <a:r>
                        <a:rPr lang="de-DE" sz="1300" dirty="0" smtClean="0"/>
                        <a:t>EMPNO</a:t>
                      </a:r>
                      <a:endParaRPr lang="de-DE" sz="13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1" dirty="0" smtClean="0"/>
                        <a:t>ENAME</a:t>
                      </a:r>
                      <a:endParaRPr lang="de-D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1" dirty="0" smtClean="0"/>
                        <a:t>…</a:t>
                      </a:r>
                      <a:endParaRPr lang="de-D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1" dirty="0" smtClean="0"/>
                        <a:t>DEPTNO</a:t>
                      </a:r>
                      <a:endParaRPr lang="de-D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1" dirty="0" smtClean="0"/>
                        <a:t>DEPTNO</a:t>
                      </a:r>
                      <a:endParaRPr lang="de-D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1" dirty="0" smtClean="0"/>
                        <a:t>DNAME</a:t>
                      </a:r>
                      <a:endParaRPr lang="de-D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1" dirty="0" smtClean="0"/>
                        <a:t>LOC</a:t>
                      </a:r>
                      <a:endParaRPr lang="de-DE" sz="1300" b="1" dirty="0"/>
                    </a:p>
                  </a:txBody>
                  <a:tcPr/>
                </a:tc>
              </a:tr>
              <a:tr h="254372">
                <a:tc>
                  <a:txBody>
                    <a:bodyPr/>
                    <a:lstStyle/>
                    <a:p>
                      <a:r>
                        <a:rPr lang="de-DE" sz="1300" dirty="0" smtClean="0"/>
                        <a:t>7782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CLARK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…</a:t>
                      </a:r>
                      <a:endParaRPr lang="de-DE" sz="13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10</a:t>
                      </a:r>
                      <a:endParaRPr lang="de-DE" sz="13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10</a:t>
                      </a:r>
                      <a:endParaRPr lang="de-DE" sz="13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ACCOUNTING</a:t>
                      </a:r>
                      <a:endParaRPr lang="de-DE" sz="13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DALLAS</a:t>
                      </a:r>
                      <a:endParaRPr lang="de-DE" sz="13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254372">
                <a:tc>
                  <a:txBody>
                    <a:bodyPr/>
                    <a:lstStyle/>
                    <a:p>
                      <a:r>
                        <a:rPr lang="de-DE" sz="1300" dirty="0" smtClean="0"/>
                        <a:t>7839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…</a:t>
                      </a:r>
                      <a:endParaRPr lang="de-DE" sz="13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10</a:t>
                      </a:r>
                      <a:endParaRPr lang="de-DE" sz="13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10</a:t>
                      </a:r>
                      <a:endParaRPr lang="de-DE" sz="13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ACCOUNTING</a:t>
                      </a:r>
                      <a:endParaRPr lang="de-DE" sz="13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DALLAS</a:t>
                      </a:r>
                      <a:endParaRPr lang="de-DE" sz="13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254372">
                <a:tc>
                  <a:txBody>
                    <a:bodyPr/>
                    <a:lstStyle/>
                    <a:p>
                      <a:r>
                        <a:rPr lang="de-DE" sz="1300" dirty="0" smtClean="0"/>
                        <a:t>7369</a:t>
                      </a:r>
                      <a:endParaRPr lang="de-DE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SMITH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…</a:t>
                      </a:r>
                      <a:endParaRPr lang="de-DE" sz="13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20</a:t>
                      </a:r>
                      <a:endParaRPr lang="de-DE" sz="13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20</a:t>
                      </a:r>
                      <a:endParaRPr lang="de-DE" sz="13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RESEARCH</a:t>
                      </a:r>
                      <a:endParaRPr lang="de-DE" sz="13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DALLAS</a:t>
                      </a:r>
                      <a:endParaRPr lang="de-DE" sz="13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254372">
                <a:tc>
                  <a:txBody>
                    <a:bodyPr/>
                    <a:lstStyle/>
                    <a:p>
                      <a:r>
                        <a:rPr lang="de-DE" sz="1300" dirty="0" smtClean="0"/>
                        <a:t>7499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ALLEN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…</a:t>
                      </a:r>
                      <a:endParaRPr lang="de-DE" sz="13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30</a:t>
                      </a:r>
                      <a:endParaRPr lang="de-DE" sz="13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30</a:t>
                      </a:r>
                      <a:endParaRPr lang="de-DE" sz="13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SALES</a:t>
                      </a:r>
                      <a:endParaRPr lang="de-DE" sz="13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CHICAGO</a:t>
                      </a:r>
                      <a:endParaRPr lang="de-DE" sz="13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254372">
                <a:tc>
                  <a:txBody>
                    <a:bodyPr/>
                    <a:lstStyle/>
                    <a:p>
                      <a:r>
                        <a:rPr lang="de-DE" sz="1300" dirty="0" smtClean="0"/>
                        <a:t>7902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FORD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…</a:t>
                      </a:r>
                      <a:endParaRPr lang="de-DE" sz="13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NULL</a:t>
                      </a:r>
                      <a:endParaRPr lang="de-DE" sz="13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NULL</a:t>
                      </a:r>
                      <a:endParaRPr lang="de-DE" sz="13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NULL</a:t>
                      </a:r>
                      <a:endParaRPr lang="de-DE" sz="13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NULL</a:t>
                      </a:r>
                      <a:endParaRPr lang="de-DE" sz="13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254372">
                <a:tc>
                  <a:txBody>
                    <a:bodyPr/>
                    <a:lstStyle/>
                    <a:p>
                      <a:r>
                        <a:rPr lang="de-DE" sz="1300" b="1" dirty="0" smtClean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3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…</a:t>
                      </a:r>
                      <a:endParaRPr lang="de-DE" sz="13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NULL</a:t>
                      </a:r>
                      <a:endParaRPr lang="de-DE" sz="13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40</a:t>
                      </a:r>
                      <a:endParaRPr lang="de-DE" sz="13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OPERATIONS</a:t>
                      </a:r>
                      <a:endParaRPr lang="de-DE" sz="13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BOSTON</a:t>
                      </a:r>
                      <a:endParaRPr lang="de-DE" sz="13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feld 32"/>
          <p:cNvSpPr txBox="1"/>
          <p:nvPr/>
        </p:nvSpPr>
        <p:spPr>
          <a:xfrm>
            <a:off x="2630082" y="4176502"/>
            <a:ext cx="2575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smtClean="0">
                <a:solidFill>
                  <a:schemeClr val="accent1"/>
                </a:solidFill>
              </a:rPr>
              <a:t>JOIN Ergebnis</a:t>
            </a:r>
            <a:endParaRPr lang="de-DE" b="1" dirty="0">
              <a:solidFill>
                <a:schemeClr val="accent1"/>
              </a:solidFill>
            </a:endParaRPr>
          </a:p>
        </p:txBody>
      </p:sp>
      <p:sp>
        <p:nvSpPr>
          <p:cNvPr id="34" name="Pfeil nach links 33"/>
          <p:cNvSpPr/>
          <p:nvPr/>
        </p:nvSpPr>
        <p:spPr>
          <a:xfrm rot="16200000">
            <a:off x="5553922" y="3821087"/>
            <a:ext cx="624167" cy="66319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Textfeld 41"/>
          <p:cNvSpPr txBox="1"/>
          <p:nvPr/>
        </p:nvSpPr>
        <p:spPr>
          <a:xfrm>
            <a:off x="1726492" y="1896364"/>
            <a:ext cx="2575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smtClean="0">
                <a:solidFill>
                  <a:schemeClr val="accent1"/>
                </a:solidFill>
              </a:rPr>
              <a:t>EMP</a:t>
            </a:r>
            <a:endParaRPr lang="de-DE" b="1" dirty="0">
              <a:solidFill>
                <a:schemeClr val="accent1"/>
              </a:solidFill>
            </a:endParaRPr>
          </a:p>
        </p:txBody>
      </p:sp>
      <p:sp>
        <p:nvSpPr>
          <p:cNvPr id="43" name="Textfeld 42"/>
          <p:cNvSpPr txBox="1"/>
          <p:nvPr/>
        </p:nvSpPr>
        <p:spPr>
          <a:xfrm>
            <a:off x="7439404" y="1947589"/>
            <a:ext cx="2575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smtClean="0">
                <a:solidFill>
                  <a:schemeClr val="accent1"/>
                </a:solidFill>
              </a:rPr>
              <a:t>DEPT</a:t>
            </a:r>
            <a:endParaRPr lang="de-DE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2128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3" grpId="0"/>
      <p:bldP spid="34" grpId="0" animBg="1"/>
      <p:bldP spid="42" grpId="0"/>
      <p:bldP spid="4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99930" y="179545"/>
            <a:ext cx="8203086" cy="742122"/>
          </a:xfrm>
        </p:spPr>
        <p:txBody>
          <a:bodyPr/>
          <a:lstStyle/>
          <a:p>
            <a:r>
              <a:rPr lang="de-DE" sz="3500" dirty="0" err="1" smtClean="0"/>
              <a:t>Tabellenalias</a:t>
            </a:r>
            <a:endParaRPr lang="de-DE" sz="35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89975" y="930598"/>
            <a:ext cx="10986784" cy="8803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1900" dirty="0" smtClean="0"/>
              <a:t>Enthalten zwei verbundene Tabellen gleiche Spaltennamen, muss bei der Auswahl der Spalten im SELECT-Statement die Tabelle angegeben werden, in der sich die Spalte befindet</a:t>
            </a:r>
            <a:endParaRPr lang="de-DE" sz="1900" dirty="0"/>
          </a:p>
        </p:txBody>
      </p:sp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1665578"/>
              </p:ext>
            </p:extLst>
          </p:nvPr>
        </p:nvGraphicFramePr>
        <p:xfrm>
          <a:off x="1481441" y="3427782"/>
          <a:ext cx="2990291" cy="5791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809384"/>
                <a:gridCol w="1353082"/>
                <a:gridCol w="827825"/>
              </a:tblGrid>
              <a:tr h="276192">
                <a:tc>
                  <a:txBody>
                    <a:bodyPr/>
                    <a:lstStyle/>
                    <a:p>
                      <a:r>
                        <a:rPr lang="de-DE" sz="1300" dirty="0" smtClean="0"/>
                        <a:t>DEPTNO</a:t>
                      </a:r>
                      <a:endParaRPr lang="de-DE" sz="13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1" dirty="0" smtClean="0"/>
                        <a:t>NAME</a:t>
                      </a:r>
                      <a:endParaRPr lang="de-DE" sz="1300" b="1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300" b="1" dirty="0" smtClean="0"/>
                        <a:t>LOC</a:t>
                      </a:r>
                      <a:endParaRPr lang="de-DE" sz="1300" b="1" dirty="0"/>
                    </a:p>
                  </a:txBody>
                  <a:tcPr/>
                </a:tc>
              </a:tr>
              <a:tr h="268115">
                <a:tc>
                  <a:txBody>
                    <a:bodyPr/>
                    <a:lstStyle/>
                    <a:p>
                      <a:r>
                        <a:rPr lang="de-DE" sz="1300" dirty="0" smtClean="0"/>
                        <a:t>10</a:t>
                      </a:r>
                      <a:endParaRPr lang="de-DE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ACCOUNTING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DALLAS</a:t>
                      </a:r>
                      <a:endParaRPr lang="de-DE" sz="13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feld 9"/>
          <p:cNvSpPr txBox="1"/>
          <p:nvPr/>
        </p:nvSpPr>
        <p:spPr>
          <a:xfrm>
            <a:off x="658068" y="2816249"/>
            <a:ext cx="883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smtClean="0">
                <a:solidFill>
                  <a:schemeClr val="accent1"/>
                </a:solidFill>
              </a:rPr>
              <a:t>EMP</a:t>
            </a:r>
            <a:endParaRPr lang="de-DE" b="1" dirty="0">
              <a:solidFill>
                <a:schemeClr val="accent1"/>
              </a:solidFill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589975" y="3503691"/>
            <a:ext cx="1019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smtClean="0">
                <a:solidFill>
                  <a:schemeClr val="accent1"/>
                </a:solidFill>
              </a:rPr>
              <a:t>DEPT</a:t>
            </a:r>
            <a:endParaRPr lang="de-DE" b="1" dirty="0">
              <a:solidFill>
                <a:schemeClr val="accent1"/>
              </a:solidFill>
            </a:endParaRPr>
          </a:p>
        </p:txBody>
      </p:sp>
      <p:graphicFrame>
        <p:nvGraphicFramePr>
          <p:cNvPr id="12" name="Tabel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4357618"/>
              </p:ext>
            </p:extLst>
          </p:nvPr>
        </p:nvGraphicFramePr>
        <p:xfrm>
          <a:off x="6125704" y="2743023"/>
          <a:ext cx="5460890" cy="8686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808241"/>
                <a:gridCol w="786235"/>
                <a:gridCol w="844393"/>
                <a:gridCol w="844393"/>
                <a:gridCol w="1355241"/>
                <a:gridCol w="822387"/>
              </a:tblGrid>
              <a:tr h="254372">
                <a:tc>
                  <a:txBody>
                    <a:bodyPr/>
                    <a:lstStyle/>
                    <a:p>
                      <a:r>
                        <a:rPr lang="de-DE" sz="1300" dirty="0" smtClean="0"/>
                        <a:t>EMPNO</a:t>
                      </a:r>
                      <a:endParaRPr lang="de-DE" sz="13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1" dirty="0" smtClean="0"/>
                        <a:t>NAME</a:t>
                      </a:r>
                      <a:endParaRPr lang="de-D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1" dirty="0" smtClean="0"/>
                        <a:t>DEPTNO</a:t>
                      </a:r>
                      <a:endParaRPr lang="de-D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1" dirty="0" smtClean="0"/>
                        <a:t>DEPTNO</a:t>
                      </a:r>
                      <a:endParaRPr lang="de-D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1" dirty="0" smtClean="0"/>
                        <a:t>NAME</a:t>
                      </a:r>
                      <a:endParaRPr lang="de-D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1" dirty="0" smtClean="0"/>
                        <a:t>LOC</a:t>
                      </a:r>
                      <a:endParaRPr lang="de-DE" sz="1300" b="1" dirty="0"/>
                    </a:p>
                  </a:txBody>
                  <a:tcPr/>
                </a:tc>
              </a:tr>
              <a:tr h="254372">
                <a:tc>
                  <a:txBody>
                    <a:bodyPr/>
                    <a:lstStyle/>
                    <a:p>
                      <a:r>
                        <a:rPr lang="de-DE" sz="1300" dirty="0" smtClean="0"/>
                        <a:t>7782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CLARK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10</a:t>
                      </a:r>
                      <a:endParaRPr lang="de-DE" sz="13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10</a:t>
                      </a:r>
                      <a:endParaRPr lang="de-DE" sz="13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ACCOUNTING</a:t>
                      </a:r>
                      <a:endParaRPr lang="de-DE" sz="13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DALLAS</a:t>
                      </a:r>
                      <a:endParaRPr lang="de-DE" sz="13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254372">
                <a:tc>
                  <a:txBody>
                    <a:bodyPr/>
                    <a:lstStyle/>
                    <a:p>
                      <a:r>
                        <a:rPr lang="de-DE" sz="1300" dirty="0" smtClean="0"/>
                        <a:t>7839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10</a:t>
                      </a:r>
                      <a:endParaRPr lang="de-DE" sz="13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10</a:t>
                      </a:r>
                      <a:endParaRPr lang="de-DE" sz="13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ACCOUNTING</a:t>
                      </a:r>
                      <a:endParaRPr lang="de-DE" sz="13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DALLAS</a:t>
                      </a:r>
                      <a:endParaRPr lang="de-DE" sz="13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Tabel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3724799"/>
              </p:ext>
            </p:extLst>
          </p:nvPr>
        </p:nvGraphicFramePr>
        <p:xfrm>
          <a:off x="1481737" y="2501567"/>
          <a:ext cx="2989698" cy="8686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816293"/>
                <a:gridCol w="794068"/>
                <a:gridCol w="526532"/>
                <a:gridCol w="852805"/>
              </a:tblGrid>
              <a:tr h="248745">
                <a:tc>
                  <a:txBody>
                    <a:bodyPr/>
                    <a:lstStyle/>
                    <a:p>
                      <a:r>
                        <a:rPr lang="de-DE" sz="1300" dirty="0" smtClean="0"/>
                        <a:t>EMPNO</a:t>
                      </a:r>
                      <a:endParaRPr lang="de-DE" sz="13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1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de-DE" sz="13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300" b="1" dirty="0" smtClean="0"/>
                        <a:t>….</a:t>
                      </a:r>
                      <a:endParaRPr lang="de-D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1" dirty="0" smtClean="0"/>
                        <a:t>DEPTNO</a:t>
                      </a:r>
                      <a:endParaRPr lang="de-DE" sz="1300" b="1" dirty="0"/>
                    </a:p>
                  </a:txBody>
                  <a:tcPr/>
                </a:tc>
              </a:tr>
              <a:tr h="248745">
                <a:tc>
                  <a:txBody>
                    <a:bodyPr/>
                    <a:lstStyle/>
                    <a:p>
                      <a:r>
                        <a:rPr lang="de-DE" sz="1300" dirty="0" smtClean="0"/>
                        <a:t>7782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300" b="0" dirty="0" smtClean="0">
                          <a:solidFill>
                            <a:schemeClr val="tx1"/>
                          </a:solidFill>
                        </a:rPr>
                        <a:t>CLARK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…</a:t>
                      </a:r>
                      <a:endParaRPr lang="de-DE" sz="13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10</a:t>
                      </a:r>
                      <a:endParaRPr lang="de-DE" sz="13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248745">
                <a:tc>
                  <a:txBody>
                    <a:bodyPr/>
                    <a:lstStyle/>
                    <a:p>
                      <a:r>
                        <a:rPr lang="de-DE" sz="1300" dirty="0" smtClean="0"/>
                        <a:t>7839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300" b="0" dirty="0" smtClean="0">
                          <a:solidFill>
                            <a:schemeClr val="tx1"/>
                          </a:solidFill>
                        </a:rPr>
                        <a:t>KING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…</a:t>
                      </a:r>
                      <a:endParaRPr lang="de-DE" sz="13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10</a:t>
                      </a:r>
                      <a:endParaRPr lang="de-DE" sz="13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Pfeil nach links 13"/>
          <p:cNvSpPr/>
          <p:nvPr/>
        </p:nvSpPr>
        <p:spPr>
          <a:xfrm rot="10800000">
            <a:off x="4559627" y="2952816"/>
            <a:ext cx="1394903" cy="66319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extfeld 14"/>
          <p:cNvSpPr txBox="1"/>
          <p:nvPr/>
        </p:nvSpPr>
        <p:spPr>
          <a:xfrm>
            <a:off x="4642609" y="2414860"/>
            <a:ext cx="22227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>
                <a:solidFill>
                  <a:schemeClr val="accent1"/>
                </a:solidFill>
              </a:rPr>
              <a:t>JOIN ÜBER DEPTNO</a:t>
            </a:r>
            <a:endParaRPr lang="de-DE" b="1" dirty="0">
              <a:solidFill>
                <a:schemeClr val="accent1"/>
              </a:solidFill>
            </a:endParaRPr>
          </a:p>
        </p:txBody>
      </p:sp>
      <p:sp>
        <p:nvSpPr>
          <p:cNvPr id="16" name="Inhaltsplatzhalter 2"/>
          <p:cNvSpPr txBox="1">
            <a:spLocks/>
          </p:cNvSpPr>
          <p:nvPr/>
        </p:nvSpPr>
        <p:spPr>
          <a:xfrm>
            <a:off x="589975" y="1945901"/>
            <a:ext cx="10685296" cy="7602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542925" indent="-542925" algn="l" defTabSz="4572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01700" indent="-450850" algn="l" defTabSz="4572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338263" indent="-436563" algn="l" defTabSz="4572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16075" indent="-371475" algn="l" defTabSz="4572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4000"/>
              </a:lnSpc>
              <a:spcBef>
                <a:spcPts val="1400"/>
              </a:spcBef>
              <a:buNone/>
            </a:pPr>
            <a:r>
              <a:rPr lang="de-DE" sz="1800" b="1" dirty="0" smtClean="0"/>
              <a:t>Beispiel: </a:t>
            </a:r>
            <a:r>
              <a:rPr lang="de-DE" sz="1800" dirty="0" smtClean="0"/>
              <a:t>Spalten NAME und DEPTNO sind in beiden Tabellen vorhanden</a:t>
            </a:r>
            <a:endParaRPr lang="de-DE" sz="1800" dirty="0"/>
          </a:p>
        </p:txBody>
      </p:sp>
      <p:sp>
        <p:nvSpPr>
          <p:cNvPr id="17" name="Rechteck 16"/>
          <p:cNvSpPr/>
          <p:nvPr/>
        </p:nvSpPr>
        <p:spPr>
          <a:xfrm>
            <a:off x="5891357" y="4167745"/>
            <a:ext cx="5383914" cy="10101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252000" tIns="0" rtlCol="0" anchor="ctr"/>
          <a:lstStyle/>
          <a:p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emp.name, dept.name 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</a:t>
            </a: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INNER JOIN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ON 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emp.deptno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dept.deptno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18" name="Rechteck 17"/>
          <p:cNvSpPr/>
          <p:nvPr/>
        </p:nvSpPr>
        <p:spPr>
          <a:xfrm>
            <a:off x="5858855" y="5597749"/>
            <a:ext cx="5383914" cy="10101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252000" tIns="0" rtlCol="0" anchor="ctr"/>
          <a:lstStyle/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e.name, d.name 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INNER JOIN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ON 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e.deptno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d.deptno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19" name="Textfeld 18"/>
          <p:cNvSpPr txBox="1"/>
          <p:nvPr/>
        </p:nvSpPr>
        <p:spPr>
          <a:xfrm>
            <a:off x="1428234" y="4317432"/>
            <a:ext cx="395063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900" dirty="0" smtClean="0">
                <a:solidFill>
                  <a:schemeClr val="accent1"/>
                </a:solidFill>
              </a:rPr>
              <a:t>Angabe des Tabellennamens vor der Spalte</a:t>
            </a:r>
            <a:endParaRPr lang="de-DE" sz="1900" dirty="0">
              <a:solidFill>
                <a:schemeClr val="accent1"/>
              </a:solidFill>
            </a:endParaRPr>
          </a:p>
        </p:txBody>
      </p:sp>
      <p:sp>
        <p:nvSpPr>
          <p:cNvPr id="20" name="Textfeld 19"/>
          <p:cNvSpPr txBox="1"/>
          <p:nvPr/>
        </p:nvSpPr>
        <p:spPr>
          <a:xfrm>
            <a:off x="1447569" y="5766474"/>
            <a:ext cx="38095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accent1"/>
                </a:solidFill>
              </a:rPr>
              <a:t>Alternativ kann für die Tabellen ein Alias vergeben werden</a:t>
            </a:r>
            <a:endParaRPr lang="de-DE" dirty="0">
              <a:solidFill>
                <a:schemeClr val="accent1"/>
              </a:solidFill>
            </a:endParaRPr>
          </a:p>
        </p:txBody>
      </p:sp>
      <p:sp>
        <p:nvSpPr>
          <p:cNvPr id="22" name="Pfeil nach links 21"/>
          <p:cNvSpPr/>
          <p:nvPr/>
        </p:nvSpPr>
        <p:spPr>
          <a:xfrm rot="10800000">
            <a:off x="5226365" y="4418587"/>
            <a:ext cx="750231" cy="41669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Pfeil nach links 22"/>
          <p:cNvSpPr/>
          <p:nvPr/>
        </p:nvSpPr>
        <p:spPr>
          <a:xfrm rot="10800000">
            <a:off x="5223219" y="5881291"/>
            <a:ext cx="750231" cy="41669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9171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/>
      <p:bldP spid="20" grpId="0"/>
      <p:bldP spid="22" grpId="0" animBg="1"/>
      <p:bldP spid="2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90202" y="152823"/>
            <a:ext cx="8203086" cy="742122"/>
          </a:xfrm>
        </p:spPr>
        <p:txBody>
          <a:bodyPr/>
          <a:lstStyle/>
          <a:p>
            <a:r>
              <a:rPr lang="de-DE" dirty="0"/>
              <a:t>U</a:t>
            </a:r>
            <a:r>
              <a:rPr lang="de-DE" dirty="0" smtClean="0"/>
              <a:t>NION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72766" y="885217"/>
            <a:ext cx="10535128" cy="530157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de-DE" sz="1800" dirty="0" smtClean="0"/>
              <a:t>Über den UNION-Befehl können Datensätze mehrerer Abfragen in einem Ergebnis zusammengefasst werden</a:t>
            </a:r>
          </a:p>
          <a:p>
            <a:pPr>
              <a:lnSpc>
                <a:spcPct val="110000"/>
              </a:lnSpc>
            </a:pPr>
            <a:r>
              <a:rPr lang="de-DE" sz="1800" dirty="0" smtClean="0"/>
              <a:t>Dabei werden mehrfach vorhandene Datensätze entfernt </a:t>
            </a:r>
            <a:br>
              <a:rPr lang="de-DE" sz="1800" dirty="0" smtClean="0"/>
            </a:br>
            <a:r>
              <a:rPr lang="de-DE" sz="1800" dirty="0" smtClean="0"/>
              <a:t>(alternativ UNION ALL: ohne Unterdrückung mehrfach vorkommender Datensätze)</a:t>
            </a:r>
          </a:p>
          <a:p>
            <a:pPr>
              <a:lnSpc>
                <a:spcPct val="110000"/>
              </a:lnSpc>
            </a:pPr>
            <a:r>
              <a:rPr lang="de-DE" sz="1800" dirty="0" smtClean="0"/>
              <a:t>Dazu müssen Datentypen und Anzahl der Spalten beider Abfragen gleich sein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de-DE" sz="1800" b="1" dirty="0" smtClean="0"/>
              <a:t>Beispiel:</a:t>
            </a:r>
            <a:r>
              <a:rPr lang="de-DE" sz="1800" dirty="0" smtClean="0"/>
              <a:t> Es liegen zwei Tabellen EMPA und EMPB vor, in denen Mitarbeiterdaten für zwei </a:t>
            </a:r>
            <a:br>
              <a:rPr lang="de-DE" sz="1800" dirty="0" smtClean="0"/>
            </a:br>
            <a:r>
              <a:rPr lang="de-DE" sz="1800" dirty="0" smtClean="0"/>
              <a:t> 		</a:t>
            </a:r>
            <a:r>
              <a:rPr lang="de-DE" sz="1800" dirty="0"/>
              <a:t> </a:t>
            </a:r>
            <a:r>
              <a:rPr lang="de-DE" sz="1800" dirty="0" smtClean="0"/>
              <a:t>Unternehmensbereiche separat erfasst werden</a:t>
            </a:r>
          </a:p>
          <a:p>
            <a:pPr marL="0" indent="0">
              <a:buNone/>
            </a:pPr>
            <a:endParaRPr lang="de-DE" sz="1800" dirty="0" smtClean="0"/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5280192"/>
              </p:ext>
            </p:extLst>
          </p:nvPr>
        </p:nvGraphicFramePr>
        <p:xfrm>
          <a:off x="837279" y="3799383"/>
          <a:ext cx="3520759" cy="11582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816293"/>
                <a:gridCol w="794068"/>
                <a:gridCol w="1057593"/>
                <a:gridCol w="852805"/>
              </a:tblGrid>
              <a:tr h="274354">
                <a:tc>
                  <a:txBody>
                    <a:bodyPr/>
                    <a:lstStyle/>
                    <a:p>
                      <a:r>
                        <a:rPr lang="de-DE" sz="1300" dirty="0" smtClean="0"/>
                        <a:t>EMPNO</a:t>
                      </a:r>
                      <a:endParaRPr lang="de-DE" sz="13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1" dirty="0" smtClean="0"/>
                        <a:t>ENAME</a:t>
                      </a:r>
                      <a:endParaRPr lang="de-D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1" dirty="0" smtClean="0"/>
                        <a:t>HIREDATE</a:t>
                      </a:r>
                      <a:endParaRPr lang="de-D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1" dirty="0" smtClean="0"/>
                        <a:t>SAL</a:t>
                      </a:r>
                      <a:endParaRPr lang="de-DE" sz="1300" b="1" dirty="0"/>
                    </a:p>
                  </a:txBody>
                  <a:tcPr/>
                </a:tc>
              </a:tr>
              <a:tr h="274354">
                <a:tc>
                  <a:txBody>
                    <a:bodyPr/>
                    <a:lstStyle/>
                    <a:p>
                      <a:r>
                        <a:rPr lang="de-DE" sz="1300" dirty="0" smtClean="0"/>
                        <a:t>7782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CLARK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03.03.1980</a:t>
                      </a:r>
                      <a:endParaRPr lang="de-DE" sz="13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2300</a:t>
                      </a:r>
                      <a:endParaRPr lang="de-DE" sz="13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274354">
                <a:tc>
                  <a:txBody>
                    <a:bodyPr/>
                    <a:lstStyle/>
                    <a:p>
                      <a:r>
                        <a:rPr lang="de-DE" sz="1300" dirty="0" smtClean="0"/>
                        <a:t>7839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01.01.1980</a:t>
                      </a:r>
                      <a:endParaRPr lang="de-DE" sz="13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1500</a:t>
                      </a:r>
                      <a:endParaRPr lang="de-DE" sz="13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274354">
                <a:tc>
                  <a:txBody>
                    <a:bodyPr/>
                    <a:lstStyle/>
                    <a:p>
                      <a:r>
                        <a:rPr lang="de-DE" sz="1300" dirty="0" smtClean="0"/>
                        <a:t>7369</a:t>
                      </a:r>
                      <a:endParaRPr lang="de-DE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SMITH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02.02.1981</a:t>
                      </a:r>
                      <a:endParaRPr lang="de-DE" sz="13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1700</a:t>
                      </a:r>
                      <a:endParaRPr lang="de-DE" sz="13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1345060"/>
              </p:ext>
            </p:extLst>
          </p:nvPr>
        </p:nvGraphicFramePr>
        <p:xfrm>
          <a:off x="823859" y="5425118"/>
          <a:ext cx="3520759" cy="8686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816293"/>
                <a:gridCol w="794068"/>
                <a:gridCol w="1057593"/>
                <a:gridCol w="852805"/>
              </a:tblGrid>
              <a:tr h="264166">
                <a:tc>
                  <a:txBody>
                    <a:bodyPr/>
                    <a:lstStyle/>
                    <a:p>
                      <a:r>
                        <a:rPr lang="de-DE" sz="1300" dirty="0" smtClean="0"/>
                        <a:t>EMPNO</a:t>
                      </a:r>
                      <a:endParaRPr lang="de-DE" sz="13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1" dirty="0" smtClean="0"/>
                        <a:t>NAME</a:t>
                      </a:r>
                      <a:endParaRPr lang="de-D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1" dirty="0" smtClean="0"/>
                        <a:t>HDATE</a:t>
                      </a:r>
                      <a:endParaRPr lang="de-D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1" dirty="0" smtClean="0"/>
                        <a:t>SALARY</a:t>
                      </a:r>
                      <a:endParaRPr lang="de-DE" sz="1300" b="1" dirty="0"/>
                    </a:p>
                  </a:txBody>
                  <a:tcPr/>
                </a:tc>
              </a:tr>
              <a:tr h="264166">
                <a:tc>
                  <a:txBody>
                    <a:bodyPr/>
                    <a:lstStyle/>
                    <a:p>
                      <a:r>
                        <a:rPr lang="de-DE" sz="1300" dirty="0" smtClean="0"/>
                        <a:t>7499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ALLEN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15.03.1983</a:t>
                      </a:r>
                      <a:endParaRPr lang="de-DE" sz="13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3500</a:t>
                      </a:r>
                      <a:endParaRPr lang="de-DE" sz="13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264166">
                <a:tc>
                  <a:txBody>
                    <a:bodyPr/>
                    <a:lstStyle/>
                    <a:p>
                      <a:r>
                        <a:rPr lang="de-DE" sz="1300" dirty="0" smtClean="0"/>
                        <a:t>7902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FORD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01.05.1991</a:t>
                      </a:r>
                      <a:endParaRPr lang="de-DE" sz="13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2800</a:t>
                      </a:r>
                      <a:endParaRPr lang="de-DE" sz="13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2155796" y="3430051"/>
            <a:ext cx="915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smtClean="0">
                <a:solidFill>
                  <a:schemeClr val="accent1"/>
                </a:solidFill>
              </a:rPr>
              <a:t>EMPA</a:t>
            </a:r>
            <a:endParaRPr lang="de-DE" b="1" dirty="0">
              <a:solidFill>
                <a:schemeClr val="accent1"/>
              </a:solidFill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2126612" y="4991639"/>
            <a:ext cx="915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smtClean="0">
                <a:solidFill>
                  <a:schemeClr val="accent1"/>
                </a:solidFill>
              </a:rPr>
              <a:t>EMPB</a:t>
            </a:r>
            <a:endParaRPr lang="de-DE" b="1" dirty="0">
              <a:solidFill>
                <a:schemeClr val="accent1"/>
              </a:solidFill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4644338" y="4692494"/>
            <a:ext cx="3106808" cy="1804302"/>
          </a:xfrm>
          <a:prstGeom prst="rect">
            <a:avLst/>
          </a:prstGeom>
          <a:solidFill>
            <a:schemeClr val="accent2">
              <a:tint val="70000"/>
              <a:lumMod val="104000"/>
              <a:alpha val="27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24000" tIns="0" rtlCol="0" anchor="ctr"/>
          <a:lstStyle/>
          <a:p>
            <a:endParaRPr lang="en-US" sz="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sz="17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ename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7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sal</a:t>
            </a:r>
            <a:endParaRPr lang="en-US" sz="17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7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empa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7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UNION </a:t>
            </a:r>
          </a:p>
          <a:p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 name, salary</a:t>
            </a:r>
          </a:p>
          <a:p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7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empb</a:t>
            </a:r>
            <a:endParaRPr lang="en-US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0" name="Tabel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6982168"/>
              </p:ext>
            </p:extLst>
          </p:nvPr>
        </p:nvGraphicFramePr>
        <p:xfrm>
          <a:off x="8819676" y="4088943"/>
          <a:ext cx="1646873" cy="173736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794068"/>
                <a:gridCol w="852805"/>
              </a:tblGrid>
              <a:tr h="274354">
                <a:tc>
                  <a:txBody>
                    <a:bodyPr/>
                    <a:lstStyle/>
                    <a:p>
                      <a:r>
                        <a:rPr lang="de-DE" sz="1300" b="1" dirty="0" smtClean="0"/>
                        <a:t>ENAME</a:t>
                      </a:r>
                      <a:endParaRPr lang="de-D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1" dirty="0" smtClean="0"/>
                        <a:t>SAL</a:t>
                      </a:r>
                      <a:endParaRPr lang="de-DE" sz="1300" b="1" dirty="0"/>
                    </a:p>
                  </a:txBody>
                  <a:tcPr/>
                </a:tc>
              </a:tr>
              <a:tr h="274354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CLARK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2300</a:t>
                      </a:r>
                      <a:endParaRPr lang="de-DE" sz="13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274354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1500</a:t>
                      </a:r>
                      <a:endParaRPr lang="de-DE" sz="13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274354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SMITH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1700</a:t>
                      </a:r>
                      <a:endParaRPr lang="de-DE" sz="13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274354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ALLEN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3500</a:t>
                      </a:r>
                      <a:endParaRPr lang="de-DE" sz="13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274354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FORD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2800</a:t>
                      </a:r>
                      <a:endParaRPr lang="de-DE" sz="13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feld 10"/>
          <p:cNvSpPr txBox="1"/>
          <p:nvPr/>
        </p:nvSpPr>
        <p:spPr>
          <a:xfrm>
            <a:off x="8939788" y="3654832"/>
            <a:ext cx="1526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smtClean="0">
                <a:solidFill>
                  <a:schemeClr val="accent1"/>
                </a:solidFill>
              </a:rPr>
              <a:t>Ergebnis</a:t>
            </a:r>
            <a:endParaRPr lang="de-DE" b="1" dirty="0">
              <a:solidFill>
                <a:schemeClr val="accent1"/>
              </a:solidFill>
            </a:endParaRPr>
          </a:p>
        </p:txBody>
      </p:sp>
      <p:sp>
        <p:nvSpPr>
          <p:cNvPr id="12" name="Pfeil nach links 11"/>
          <p:cNvSpPr/>
          <p:nvPr/>
        </p:nvSpPr>
        <p:spPr>
          <a:xfrm rot="10800000">
            <a:off x="5177825" y="4217670"/>
            <a:ext cx="2055690" cy="66319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4148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 animBg="1"/>
      <p:bldP spid="11" grpId="0"/>
      <p:bldP spid="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Übung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99930" y="1070043"/>
            <a:ext cx="10407964" cy="5175114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de-DE" dirty="0" smtClean="0"/>
              <a:t>Löse folgende Aufgaben durch JOIN der Tabellen</a:t>
            </a:r>
          </a:p>
          <a:p>
            <a:pPr marL="457200" indent="-457200">
              <a:buAutoNum type="arabicPeriod"/>
            </a:pPr>
            <a:r>
              <a:rPr lang="de-DE" dirty="0" smtClean="0"/>
              <a:t>Erzeuge eine Ausgabe, in der jeder Vertreter (</a:t>
            </a:r>
            <a:r>
              <a:rPr lang="de-DE" dirty="0" err="1" smtClean="0"/>
              <a:t>VNr</a:t>
            </a:r>
            <a:r>
              <a:rPr lang="de-DE" dirty="0" smtClean="0"/>
              <a:t> und </a:t>
            </a:r>
            <a:r>
              <a:rPr lang="de-DE" dirty="0" err="1" smtClean="0"/>
              <a:t>VName</a:t>
            </a:r>
            <a:r>
              <a:rPr lang="de-DE" dirty="0" smtClean="0"/>
              <a:t>) mit all seinen Verkäufen (Datum, Anzahl</a:t>
            </a:r>
            <a:r>
              <a:rPr lang="de-DE" dirty="0"/>
              <a:t> </a:t>
            </a:r>
            <a:r>
              <a:rPr lang="de-DE" dirty="0" smtClean="0"/>
              <a:t>und ANR) gelistet wird.</a:t>
            </a:r>
          </a:p>
          <a:p>
            <a:pPr marL="457200" indent="-457200">
              <a:buAutoNum type="arabicPeriod"/>
            </a:pPr>
            <a:r>
              <a:rPr lang="de-DE" dirty="0" smtClean="0"/>
              <a:t>Reduziere die Ausgabe aus Aufgabe 1 auf Vertreter und ihre Verkäufe, bei denen mehr als 10 Artikel verkauft wurden</a:t>
            </a:r>
          </a:p>
          <a:p>
            <a:pPr marL="457200" indent="-457200">
              <a:buAutoNum type="arabicPeriod"/>
            </a:pPr>
            <a:r>
              <a:rPr lang="de-DE" dirty="0" smtClean="0"/>
              <a:t>Ergänze die Ausgabe aus Aufgabe um den Namen und den Preis der jeweils verkaufen Artikel. </a:t>
            </a:r>
            <a:br>
              <a:rPr lang="de-DE" dirty="0" smtClean="0"/>
            </a:br>
            <a:r>
              <a:rPr lang="de-DE" dirty="0" smtClean="0"/>
              <a:t>Verwende dazu zwei JOIN-Befehle wie unten dargestellt</a:t>
            </a:r>
            <a:br>
              <a:rPr lang="de-DE" dirty="0" smtClean="0"/>
            </a:br>
            <a:r>
              <a:rPr lang="de-DE" dirty="0" smtClean="0"/>
              <a:t>	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 … FROM 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tabA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INNER J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OIN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tabB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ON (JOIN-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Bedingung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	INNER JOIN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tabC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ON (JOIN-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Bedingung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457200" indent="-457200">
              <a:buAutoNum type="arabicPeriod"/>
            </a:pPr>
            <a:r>
              <a:rPr lang="en-US" dirty="0" err="1"/>
              <a:t>Zeige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den </a:t>
            </a:r>
            <a:r>
              <a:rPr lang="en-US" dirty="0" err="1"/>
              <a:t>Verkäufer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VNR 1010 </a:t>
            </a:r>
            <a:r>
              <a:rPr lang="en-US" dirty="0" err="1"/>
              <a:t>alle</a:t>
            </a:r>
            <a:r>
              <a:rPr lang="en-US" dirty="0"/>
              <a:t> </a:t>
            </a:r>
            <a:r>
              <a:rPr lang="en-US" dirty="0" err="1"/>
              <a:t>Verkäufe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Anzahl</a:t>
            </a:r>
            <a:r>
              <a:rPr lang="en-US" dirty="0" smtClean="0"/>
              <a:t>, Datum) an</a:t>
            </a:r>
            <a:r>
              <a:rPr lang="en-US" dirty="0"/>
              <a:t>, die </a:t>
            </a:r>
            <a:r>
              <a:rPr lang="en-US" dirty="0" err="1"/>
              <a:t>sich</a:t>
            </a:r>
            <a:r>
              <a:rPr lang="en-US" dirty="0"/>
              <a:t> auf </a:t>
            </a:r>
            <a:r>
              <a:rPr lang="en-US" dirty="0" err="1"/>
              <a:t>Stiefel</a:t>
            </a:r>
            <a:r>
              <a:rPr lang="en-US" dirty="0"/>
              <a:t> </a:t>
            </a:r>
            <a:r>
              <a:rPr lang="en-US" dirty="0" err="1"/>
              <a:t>oder</a:t>
            </a:r>
            <a:r>
              <a:rPr lang="en-US" dirty="0"/>
              <a:t> </a:t>
            </a:r>
            <a:r>
              <a:rPr lang="en-US" dirty="0" err="1"/>
              <a:t>Wintermäntel</a:t>
            </a:r>
            <a:r>
              <a:rPr lang="en-US" dirty="0"/>
              <a:t> </a:t>
            </a:r>
            <a:r>
              <a:rPr lang="en-US" dirty="0" err="1" smtClean="0"/>
              <a:t>beziehen</a:t>
            </a:r>
            <a:r>
              <a:rPr lang="en-US" dirty="0" smtClean="0"/>
              <a:t> und am 27.06.2015 </a:t>
            </a:r>
            <a:r>
              <a:rPr lang="en-US" dirty="0" err="1" smtClean="0"/>
              <a:t>getätigt</a:t>
            </a:r>
            <a:r>
              <a:rPr lang="en-US" dirty="0" smtClean="0"/>
              <a:t> </a:t>
            </a:r>
            <a:r>
              <a:rPr lang="en-US" dirty="0" err="1" smtClean="0"/>
              <a:t>wurden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97784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4390" y="238537"/>
            <a:ext cx="8468626" cy="742122"/>
          </a:xfrm>
        </p:spPr>
        <p:txBody>
          <a:bodyPr/>
          <a:lstStyle/>
          <a:p>
            <a:r>
              <a:rPr lang="de-DE" sz="5000" dirty="0" smtClean="0">
                <a:solidFill>
                  <a:srgbClr val="FF0000"/>
                </a:solidFill>
              </a:rPr>
              <a:t>Literatur</a:t>
            </a:r>
            <a:endParaRPr lang="de-DE" sz="5000" dirty="0">
              <a:solidFill>
                <a:srgbClr val="FF0000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65590" y="1337777"/>
            <a:ext cx="10407964" cy="4572752"/>
          </a:xfrm>
        </p:spPr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de-DE" b="1" dirty="0" smtClean="0"/>
              <a:t>Oracle Online-Dokumentation – Database Administration </a:t>
            </a:r>
            <a:r>
              <a:rPr lang="de-DE" dirty="0" smtClean="0">
                <a:hlinkClick r:id="rId2"/>
              </a:rPr>
              <a:t>http</a:t>
            </a:r>
            <a:r>
              <a:rPr lang="de-DE" dirty="0">
                <a:hlinkClick r:id="rId2"/>
              </a:rPr>
              <a:t>://</a:t>
            </a:r>
            <a:r>
              <a:rPr lang="de-DE" dirty="0" smtClean="0">
                <a:hlinkClick r:id="rId2"/>
              </a:rPr>
              <a:t>docs.oracle.com/database/121/nav/portal_4.htm</a:t>
            </a:r>
            <a:endParaRPr lang="de-DE" dirty="0" smtClean="0"/>
          </a:p>
          <a:p>
            <a:pPr>
              <a:lnSpc>
                <a:spcPct val="200000"/>
              </a:lnSpc>
            </a:pPr>
            <a:r>
              <a:rPr lang="de-DE" b="1" dirty="0" smtClean="0">
                <a:hlinkClick r:id="rId3"/>
              </a:rPr>
              <a:t>Database SQL Language Reference</a:t>
            </a:r>
            <a:endParaRPr lang="de-DE" b="1" dirty="0" smtClean="0"/>
          </a:p>
          <a:p>
            <a:pPr>
              <a:lnSpc>
                <a:spcPct val="200000"/>
              </a:lnSpc>
            </a:pPr>
            <a:r>
              <a:rPr lang="de-DE" b="1" dirty="0" smtClean="0">
                <a:hlinkClick r:id="rId4"/>
              </a:rPr>
              <a:t>Database </a:t>
            </a:r>
            <a:r>
              <a:rPr lang="de-DE" b="1" dirty="0">
                <a:hlinkClick r:id="rId4"/>
              </a:rPr>
              <a:t>SQL Language </a:t>
            </a:r>
            <a:r>
              <a:rPr lang="de-DE" b="1" dirty="0" smtClean="0">
                <a:hlinkClick r:id="rId4"/>
              </a:rPr>
              <a:t>Quick Reference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98204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809135" y="2011020"/>
            <a:ext cx="9695477" cy="2262781"/>
          </a:xfrm>
        </p:spPr>
        <p:txBody>
          <a:bodyPr/>
          <a:lstStyle/>
          <a:p>
            <a:r>
              <a:rPr lang="de-DE" sz="5500" dirty="0" smtClean="0"/>
              <a:t>2.2 Unterabfragen</a:t>
            </a:r>
            <a:endParaRPr lang="de-DE" sz="55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671485" y="4379816"/>
            <a:ext cx="9833128" cy="1126283"/>
          </a:xfrm>
        </p:spPr>
        <p:txBody>
          <a:bodyPr/>
          <a:lstStyle/>
          <a:p>
            <a:endParaRPr lang="de-DE" sz="3200" dirty="0"/>
          </a:p>
        </p:txBody>
      </p:sp>
    </p:spTree>
    <p:extLst>
      <p:ext uri="{BB962C8B-B14F-4D97-AF65-F5344CB8AC3E}">
        <p14:creationId xmlns:p14="http://schemas.microsoft.com/office/powerpoint/2010/main" val="2168804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Abgerundetes Rechteck 15"/>
          <p:cNvSpPr/>
          <p:nvPr/>
        </p:nvSpPr>
        <p:spPr>
          <a:xfrm>
            <a:off x="447472" y="5923600"/>
            <a:ext cx="11215992" cy="82799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1</a:t>
            </a:r>
            <a:endParaRPr lang="de-DE" dirty="0"/>
          </a:p>
        </p:txBody>
      </p:sp>
      <p:sp>
        <p:nvSpPr>
          <p:cNvPr id="11" name="Abgerundetes Rechteck 10"/>
          <p:cNvSpPr/>
          <p:nvPr/>
        </p:nvSpPr>
        <p:spPr>
          <a:xfrm>
            <a:off x="1001951" y="1330259"/>
            <a:ext cx="9474740" cy="137746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83660" y="180174"/>
            <a:ext cx="8719355" cy="742122"/>
          </a:xfrm>
        </p:spPr>
        <p:txBody>
          <a:bodyPr/>
          <a:lstStyle/>
          <a:p>
            <a:r>
              <a:rPr lang="de-DE" sz="3000" dirty="0" smtClean="0"/>
              <a:t>Unterabfragen – Rückgabe eines Wertes</a:t>
            </a:r>
            <a:endParaRPr lang="de-DE" sz="30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97668" y="850650"/>
            <a:ext cx="10865796" cy="5707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1900" dirty="0" smtClean="0"/>
              <a:t>In einer Abfrage kann eine weitere Abfrage geschachtelt werden </a:t>
            </a:r>
            <a:r>
              <a:rPr lang="de-DE" sz="1900" b="1" dirty="0" smtClean="0">
                <a:sym typeface="Wingdings" panose="05000000000000000000" pitchFamily="2" charset="2"/>
              </a:rPr>
              <a:t> </a:t>
            </a:r>
            <a:r>
              <a:rPr lang="de-DE" sz="1900" b="1" dirty="0" smtClean="0"/>
              <a:t>Unterabfrage</a:t>
            </a:r>
            <a:endParaRPr lang="de-DE" sz="1900" b="1" dirty="0"/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1468816"/>
              </p:ext>
            </p:extLst>
          </p:nvPr>
        </p:nvGraphicFramePr>
        <p:xfrm>
          <a:off x="5739321" y="1439872"/>
          <a:ext cx="3612573" cy="11582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897603"/>
                <a:gridCol w="887730"/>
                <a:gridCol w="871247"/>
                <a:gridCol w="955993"/>
              </a:tblGrid>
              <a:tr h="253527">
                <a:tc>
                  <a:txBody>
                    <a:bodyPr/>
                    <a:lstStyle/>
                    <a:p>
                      <a:r>
                        <a:rPr lang="de-DE" sz="1300" dirty="0" smtClean="0"/>
                        <a:t>EMPNO</a:t>
                      </a:r>
                      <a:endParaRPr lang="de-DE" sz="13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1" dirty="0" smtClean="0"/>
                        <a:t>ENAME</a:t>
                      </a:r>
                      <a:endParaRPr lang="de-D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1" dirty="0" smtClean="0"/>
                        <a:t>….</a:t>
                      </a:r>
                      <a:endParaRPr lang="de-D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1" dirty="0" smtClean="0"/>
                        <a:t>DEPTNO</a:t>
                      </a:r>
                      <a:endParaRPr lang="de-DE" sz="1300" b="1" dirty="0"/>
                    </a:p>
                  </a:txBody>
                  <a:tcPr/>
                </a:tc>
              </a:tr>
              <a:tr h="253527">
                <a:tc>
                  <a:txBody>
                    <a:bodyPr/>
                    <a:lstStyle/>
                    <a:p>
                      <a:r>
                        <a:rPr lang="de-DE" sz="1300" dirty="0" smtClean="0"/>
                        <a:t>7782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CLARK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…</a:t>
                      </a:r>
                      <a:endParaRPr lang="de-DE" sz="13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10</a:t>
                      </a:r>
                      <a:endParaRPr lang="de-DE" sz="13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253527">
                <a:tc>
                  <a:txBody>
                    <a:bodyPr/>
                    <a:lstStyle/>
                    <a:p>
                      <a:r>
                        <a:rPr lang="de-DE" sz="1300" dirty="0" smtClean="0"/>
                        <a:t>7839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…</a:t>
                      </a:r>
                      <a:endParaRPr lang="de-DE" sz="13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10</a:t>
                      </a:r>
                      <a:endParaRPr lang="de-DE" sz="13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253527">
                <a:tc>
                  <a:txBody>
                    <a:bodyPr/>
                    <a:lstStyle/>
                    <a:p>
                      <a:r>
                        <a:rPr lang="de-DE" sz="1300" dirty="0" smtClean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…</a:t>
                      </a:r>
                      <a:endParaRPr lang="de-DE" sz="13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…</a:t>
                      </a:r>
                      <a:endParaRPr lang="de-DE" sz="13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Inhaltsplatzhalter 2"/>
          <p:cNvSpPr txBox="1">
            <a:spLocks/>
          </p:cNvSpPr>
          <p:nvPr/>
        </p:nvSpPr>
        <p:spPr>
          <a:xfrm>
            <a:off x="364143" y="2795346"/>
            <a:ext cx="5437762" cy="333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defPPr>
              <a:defRPr lang="en-US"/>
            </a:defPPr>
            <a:lvl1pPr indent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9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901700" indent="-45085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9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338263" indent="-436563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7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616075" indent="-371475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057400" indent="-22860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25146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6pPr>
            <a:lvl7pPr marL="29718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7pPr>
            <a:lvl8pPr marL="34290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8pPr>
            <a:lvl9pPr marL="38862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9pPr>
          </a:lstStyle>
          <a:p>
            <a:r>
              <a:rPr lang="de-DE" dirty="0"/>
              <a:t>Option </a:t>
            </a:r>
            <a:r>
              <a:rPr lang="de-DE" dirty="0" smtClean="0"/>
              <a:t>A</a:t>
            </a:r>
          </a:p>
          <a:p>
            <a:pPr marL="457200" indent="-457200" algn="l">
              <a:buAutoNum type="arabicPeriod"/>
            </a:pPr>
            <a:r>
              <a:rPr lang="de-DE" dirty="0"/>
              <a:t>I</a:t>
            </a:r>
            <a:r>
              <a:rPr lang="de-DE" dirty="0" smtClean="0"/>
              <a:t>n </a:t>
            </a:r>
            <a:r>
              <a:rPr lang="de-DE" dirty="0"/>
              <a:t>welcher Abteilung </a:t>
            </a:r>
            <a:r>
              <a:rPr lang="de-DE" dirty="0" smtClean="0"/>
              <a:t>ist CLARK?</a:t>
            </a:r>
            <a:br>
              <a:rPr lang="de-DE" dirty="0" smtClean="0"/>
            </a:br>
            <a:r>
              <a:rPr lang="de-DE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de-DE" b="0" dirty="0">
                <a:latin typeface="Courier New" panose="02070309020205020404" pitchFamily="49" charset="0"/>
                <a:cs typeface="Courier New" panose="02070309020205020404" pitchFamily="49" charset="0"/>
              </a:rPr>
              <a:t>DEPTNO </a:t>
            </a:r>
            <a:r>
              <a:rPr lang="de-DE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de-DE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de-DE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emp</a:t>
            </a:r>
            <a:r>
              <a:rPr lang="de-DE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de-DE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lang="de-DE" b="0" dirty="0">
                <a:latin typeface="Courier New" panose="02070309020205020404" pitchFamily="49" charset="0"/>
                <a:cs typeface="Courier New" panose="02070309020205020404" pitchFamily="49" charset="0"/>
              </a:rPr>
              <a:t>ENAME = </a:t>
            </a:r>
            <a:r>
              <a:rPr lang="de-DE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‘CLARK‘;   </a:t>
            </a:r>
            <a:br>
              <a:rPr lang="de-DE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DEPTNO 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10</a:t>
            </a:r>
          </a:p>
          <a:p>
            <a:pPr marL="457200" indent="-457200" algn="l">
              <a:buAutoNum type="arabicPeriod"/>
            </a:pPr>
            <a:r>
              <a:rPr lang="de-DE" dirty="0" smtClean="0"/>
              <a:t>Welche Mitarbeiter sind in </a:t>
            </a:r>
            <a:r>
              <a:rPr lang="de-DE" dirty="0"/>
              <a:t>Abteilung </a:t>
            </a:r>
            <a:r>
              <a:rPr lang="de-DE" dirty="0" smtClean="0"/>
              <a:t>10?</a:t>
            </a:r>
            <a:r>
              <a:rPr lang="de-DE" dirty="0"/>
              <a:t/>
            </a:r>
            <a:br>
              <a:rPr lang="de-DE" dirty="0"/>
            </a:br>
            <a:r>
              <a:rPr lang="de-DE" b="0" dirty="0">
                <a:latin typeface="Courier New" panose="02070309020205020404" pitchFamily="49" charset="0"/>
                <a:cs typeface="Courier New" panose="02070309020205020404" pitchFamily="49" charset="0"/>
              </a:rPr>
              <a:t>SELECT EMPNO, </a:t>
            </a:r>
            <a:r>
              <a:rPr lang="de-DE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ENAME   </a:t>
            </a:r>
            <a:br>
              <a:rPr lang="de-DE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de-DE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</a:t>
            </a:r>
            <a:r>
              <a:rPr lang="de-DE" b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de-DE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lang="de-DE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deptno</a:t>
            </a:r>
            <a:r>
              <a:rPr lang="de-DE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10</a:t>
            </a:r>
            <a:r>
              <a:rPr lang="de-DE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de-DE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Inhaltsplatzhalter 2"/>
          <p:cNvSpPr txBox="1">
            <a:spLocks/>
          </p:cNvSpPr>
          <p:nvPr/>
        </p:nvSpPr>
        <p:spPr>
          <a:xfrm>
            <a:off x="5606301" y="2796548"/>
            <a:ext cx="6514362" cy="3105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542925" indent="-542925" algn="l" defTabSz="4572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01700" indent="-450850" algn="l" defTabSz="4572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338263" indent="-436563" algn="l" defTabSz="4572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16075" indent="-371475" algn="l" defTabSz="4572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4000"/>
              </a:lnSpc>
              <a:buNone/>
            </a:pPr>
            <a:r>
              <a:rPr lang="de-DE" sz="1900" b="1" dirty="0" smtClean="0"/>
              <a:t>Option B</a:t>
            </a:r>
          </a:p>
          <a:p>
            <a:pPr marL="457200" indent="-457200">
              <a:lnSpc>
                <a:spcPct val="114000"/>
              </a:lnSpc>
              <a:buAutoNum type="arabicPeriod"/>
            </a:pPr>
            <a:r>
              <a:rPr lang="de-DE" sz="1900" b="1" dirty="0" smtClean="0"/>
              <a:t>Welche Mitarbeiter sind in CLARKS Abteilung? </a:t>
            </a:r>
            <a:br>
              <a:rPr lang="de-DE" sz="1900" b="1" dirty="0" smtClean="0"/>
            </a:br>
            <a:r>
              <a:rPr lang="de-DE" sz="1900" dirty="0" smtClean="0"/>
              <a:t>Im WHERE-Bereich wird </a:t>
            </a:r>
            <a:r>
              <a:rPr lang="de-DE" sz="1900" b="1" dirty="0" smtClean="0">
                <a:solidFill>
                  <a:srgbClr val="0070C0"/>
                </a:solidFill>
              </a:rPr>
              <a:t>10</a:t>
            </a:r>
            <a:r>
              <a:rPr lang="de-DE" sz="1900" dirty="0" smtClean="0"/>
              <a:t> durch eine Abfrage ersetzt, </a:t>
            </a:r>
            <a:r>
              <a:rPr lang="de-DE" sz="1900" dirty="0"/>
              <a:t>die </a:t>
            </a:r>
            <a:r>
              <a:rPr lang="de-DE" sz="1900" dirty="0" smtClean="0"/>
              <a:t>die DEPTNO für CLARK zurückliefert</a:t>
            </a:r>
            <a:br>
              <a:rPr lang="de-DE" sz="1900" dirty="0" smtClean="0"/>
            </a:br>
            <a:r>
              <a:rPr lang="de-DE" sz="500" dirty="0"/>
              <a:t/>
            </a:r>
            <a:br>
              <a:rPr lang="de-DE" sz="500" dirty="0"/>
            </a:br>
            <a:r>
              <a:rPr lang="de-DE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de-DE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empno</a:t>
            </a:r>
            <a:r>
              <a:rPr lang="de-DE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DE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ename</a:t>
            </a:r>
            <a:r>
              <a:rPr lang="de-DE" sz="19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de-DE" sz="19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de-DE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</a:t>
            </a:r>
            <a:r>
              <a:rPr lang="de-DE" sz="19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de-DE" sz="19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lang="de-DE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deptno</a:t>
            </a:r>
            <a:r>
              <a:rPr lang="de-DE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de-DE" sz="19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	SELECT </a:t>
            </a:r>
            <a:r>
              <a:rPr lang="de-DE" sz="19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DEPTNO FROM </a:t>
            </a:r>
            <a:r>
              <a:rPr lang="de-DE" sz="19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</a:t>
            </a:r>
            <a:r>
              <a:rPr lang="de-DE" sz="19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de-DE" sz="19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9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				WHERE </a:t>
            </a:r>
            <a:r>
              <a:rPr lang="de-DE" sz="19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ename</a:t>
            </a:r>
            <a:r>
              <a:rPr lang="de-DE" sz="19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‘CLARK‘ );</a:t>
            </a:r>
            <a:endParaRPr lang="de-DE" sz="19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Inhaltsplatzhalter 2"/>
          <p:cNvSpPr txBox="1">
            <a:spLocks/>
          </p:cNvSpPr>
          <p:nvPr/>
        </p:nvSpPr>
        <p:spPr>
          <a:xfrm>
            <a:off x="1311321" y="1461865"/>
            <a:ext cx="3543407" cy="1333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542925" indent="-542925" algn="l" defTabSz="4572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01700" indent="-450850" algn="l" defTabSz="4572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338263" indent="-436563" algn="l" defTabSz="4572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16075" indent="-371475" algn="l" defTabSz="4572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de-DE" sz="1800" b="1" dirty="0" err="1" smtClean="0"/>
              <a:t>Anwendungsbsp</a:t>
            </a:r>
            <a:r>
              <a:rPr lang="de-DE" sz="1800" b="1" dirty="0" smtClean="0"/>
              <a:t>:</a:t>
            </a:r>
            <a:r>
              <a:rPr lang="de-DE" sz="1800" dirty="0" smtClean="0"/>
              <a:t> </a:t>
            </a:r>
            <a:br>
              <a:rPr lang="de-DE" sz="1800" dirty="0" smtClean="0"/>
            </a:br>
            <a:r>
              <a:rPr lang="de-DE" sz="1800" dirty="0" smtClean="0"/>
              <a:t>Ausgabe aller Mitarbeiter, die in CLARKS Abteilung sind</a:t>
            </a:r>
            <a:endParaRPr lang="de-DE" sz="1800" dirty="0"/>
          </a:p>
        </p:txBody>
      </p:sp>
      <p:cxnSp>
        <p:nvCxnSpPr>
          <p:cNvPr id="13" name="Gerader Verbinder 12"/>
          <p:cNvCxnSpPr/>
          <p:nvPr/>
        </p:nvCxnSpPr>
        <p:spPr>
          <a:xfrm>
            <a:off x="5525310" y="2986390"/>
            <a:ext cx="0" cy="2889107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Inhaltsplatzhalter 2"/>
          <p:cNvSpPr txBox="1">
            <a:spLocks/>
          </p:cNvSpPr>
          <p:nvPr/>
        </p:nvSpPr>
        <p:spPr>
          <a:xfrm>
            <a:off x="797668" y="6014727"/>
            <a:ext cx="10448953" cy="7849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542925" indent="-542925" algn="l" defTabSz="4572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01700" indent="-450850" algn="l" defTabSz="4572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338263" indent="-436563" algn="l" defTabSz="4572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16075" indent="-371475" algn="l" defTabSz="4572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buFont typeface="Wingdings 3" charset="2"/>
              <a:buNone/>
            </a:pPr>
            <a:r>
              <a:rPr lang="de-DE" sz="1800" dirty="0" smtClean="0"/>
              <a:t>Unterabfrage muss wie hier </a:t>
            </a:r>
            <a:r>
              <a:rPr lang="de-DE" sz="1800" b="1" dirty="0" smtClean="0"/>
              <a:t>genau einen Wert </a:t>
            </a:r>
            <a:r>
              <a:rPr lang="de-DE" sz="1800" dirty="0" smtClean="0"/>
              <a:t>zurückliefern, dann können </a:t>
            </a:r>
            <a:r>
              <a:rPr lang="de-DE" sz="1800" b="1" dirty="0" smtClean="0"/>
              <a:t>Vergleichsoperatoren =, &lt;, &gt;, &lt;=, &gt;= </a:t>
            </a:r>
            <a:r>
              <a:rPr lang="de-DE" sz="1800" dirty="0" smtClean="0"/>
              <a:t>verwendet werden</a:t>
            </a:r>
            <a:endParaRPr lang="de-DE" sz="1800" b="1" dirty="0"/>
          </a:p>
        </p:txBody>
      </p:sp>
    </p:spTree>
    <p:extLst>
      <p:ext uri="{BB962C8B-B14F-4D97-AF65-F5344CB8AC3E}">
        <p14:creationId xmlns:p14="http://schemas.microsoft.com/office/powerpoint/2010/main" val="1466745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8" grpId="0"/>
      <p:bldP spid="9" grpId="0"/>
      <p:bldP spid="1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bgerundetes Rechteck 10"/>
          <p:cNvSpPr/>
          <p:nvPr/>
        </p:nvSpPr>
        <p:spPr>
          <a:xfrm>
            <a:off x="1001951" y="1622092"/>
            <a:ext cx="9474740" cy="155270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17122" y="904054"/>
            <a:ext cx="10282138" cy="8129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1900" dirty="0" smtClean="0"/>
              <a:t>Liefert die Unterabfrage eine Liste von Werten zurück, kann mit dem IN-Operator die Gleichheit mit einem Wert aus der Liste geprüft werden</a:t>
            </a:r>
          </a:p>
          <a:p>
            <a:pPr marL="0" indent="0">
              <a:buNone/>
            </a:pPr>
            <a:endParaRPr lang="de-DE" sz="1900" b="1" dirty="0"/>
          </a:p>
        </p:txBody>
      </p:sp>
      <p:sp>
        <p:nvSpPr>
          <p:cNvPr id="8" name="Inhaltsplatzhalter 2"/>
          <p:cNvSpPr txBox="1">
            <a:spLocks/>
          </p:cNvSpPr>
          <p:nvPr/>
        </p:nvSpPr>
        <p:spPr>
          <a:xfrm>
            <a:off x="364144" y="3175138"/>
            <a:ext cx="5437762" cy="333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defPPr>
              <a:defRPr lang="en-US"/>
            </a:defPPr>
            <a:lvl1pPr indent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9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901700" indent="-45085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9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338263" indent="-436563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7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616075" indent="-371475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057400" indent="-22860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25146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6pPr>
            <a:lvl7pPr marL="29718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7pPr>
            <a:lvl8pPr marL="34290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8pPr>
            <a:lvl9pPr marL="38862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9pPr>
          </a:lstStyle>
          <a:p>
            <a:r>
              <a:rPr lang="de-DE" dirty="0"/>
              <a:t>Option </a:t>
            </a:r>
            <a:r>
              <a:rPr lang="de-DE" dirty="0" smtClean="0"/>
              <a:t>A</a:t>
            </a:r>
          </a:p>
          <a:p>
            <a:pPr marL="457200" indent="-457200" algn="l">
              <a:buAutoNum type="arabicPeriod"/>
            </a:pPr>
            <a:r>
              <a:rPr lang="de-DE" dirty="0"/>
              <a:t>I</a:t>
            </a:r>
            <a:r>
              <a:rPr lang="de-DE" dirty="0" smtClean="0"/>
              <a:t>n </a:t>
            </a:r>
            <a:r>
              <a:rPr lang="de-DE" dirty="0"/>
              <a:t>welcher Abteilung </a:t>
            </a:r>
            <a:r>
              <a:rPr lang="de-DE" dirty="0" smtClean="0"/>
              <a:t>sind Smith und CLARK?</a:t>
            </a:r>
            <a:br>
              <a:rPr lang="de-DE" dirty="0" smtClean="0"/>
            </a:br>
            <a:r>
              <a:rPr lang="de-DE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de-DE" b="0" dirty="0">
                <a:latin typeface="Courier New" panose="02070309020205020404" pitchFamily="49" charset="0"/>
                <a:cs typeface="Courier New" panose="02070309020205020404" pitchFamily="49" charset="0"/>
              </a:rPr>
              <a:t>DEPTNO </a:t>
            </a:r>
            <a:r>
              <a:rPr lang="de-DE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de-DE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de-DE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emp</a:t>
            </a:r>
            <a:r>
              <a:rPr lang="de-DE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de-DE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lang="de-DE" b="0" dirty="0">
                <a:latin typeface="Courier New" panose="02070309020205020404" pitchFamily="49" charset="0"/>
                <a:cs typeface="Courier New" panose="02070309020205020404" pitchFamily="49" charset="0"/>
              </a:rPr>
              <a:t>ENAME </a:t>
            </a:r>
            <a:r>
              <a:rPr lang="de-DE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 (‘CLARK‘,‘SMITH‘);   </a:t>
            </a:r>
            <a:br>
              <a:rPr lang="de-DE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DEPTNO 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10, 20</a:t>
            </a:r>
          </a:p>
          <a:p>
            <a:pPr marL="457200" indent="-457200" algn="l">
              <a:buAutoNum type="arabicPeriod"/>
            </a:pPr>
            <a:r>
              <a:rPr lang="de-DE" dirty="0" smtClean="0"/>
              <a:t>Welche Mitarbeiter sind in </a:t>
            </a:r>
            <a:r>
              <a:rPr lang="de-DE" dirty="0"/>
              <a:t>Abteilung </a:t>
            </a:r>
            <a:r>
              <a:rPr lang="de-DE" dirty="0" smtClean="0"/>
              <a:t>10?</a:t>
            </a:r>
            <a:r>
              <a:rPr lang="de-DE" dirty="0"/>
              <a:t/>
            </a:r>
            <a:br>
              <a:rPr lang="de-DE" dirty="0"/>
            </a:br>
            <a:r>
              <a:rPr lang="de-DE" b="0" dirty="0">
                <a:latin typeface="Courier New" panose="02070309020205020404" pitchFamily="49" charset="0"/>
                <a:cs typeface="Courier New" panose="02070309020205020404" pitchFamily="49" charset="0"/>
              </a:rPr>
              <a:t>SELECT EMPNO, </a:t>
            </a:r>
            <a:r>
              <a:rPr lang="de-DE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ENAME   </a:t>
            </a:r>
            <a:br>
              <a:rPr lang="de-DE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de-DE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</a:t>
            </a:r>
            <a:r>
              <a:rPr lang="de-DE" b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de-DE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lang="de-DE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deptno</a:t>
            </a:r>
            <a:r>
              <a:rPr lang="de-DE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de-DE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(10,20);</a:t>
            </a:r>
            <a:endParaRPr lang="de-DE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endParaRPr lang="de-DE" dirty="0"/>
          </a:p>
        </p:txBody>
      </p:sp>
      <p:sp>
        <p:nvSpPr>
          <p:cNvPr id="9" name="Inhaltsplatzhalter 2"/>
          <p:cNvSpPr txBox="1">
            <a:spLocks/>
          </p:cNvSpPr>
          <p:nvPr/>
        </p:nvSpPr>
        <p:spPr>
          <a:xfrm>
            <a:off x="5606301" y="3160161"/>
            <a:ext cx="6514362" cy="3105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542925" indent="-542925" algn="l" defTabSz="4572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01700" indent="-450850" algn="l" defTabSz="4572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338263" indent="-436563" algn="l" defTabSz="4572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16075" indent="-371475" algn="l" defTabSz="4572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e-DE" sz="1900" b="1" dirty="0" smtClean="0"/>
              <a:t>Option B</a:t>
            </a:r>
          </a:p>
          <a:p>
            <a:pPr marL="457200" indent="-457200">
              <a:buAutoNum type="arabicPeriod"/>
            </a:pPr>
            <a:r>
              <a:rPr lang="de-DE" sz="1900" b="1" dirty="0" smtClean="0"/>
              <a:t>Welche Mitarbeiter sind in SCOTTS Abteilung? </a:t>
            </a:r>
            <a:br>
              <a:rPr lang="de-DE" sz="1900" b="1" dirty="0" smtClean="0"/>
            </a:br>
            <a:r>
              <a:rPr lang="de-DE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de-DE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empno</a:t>
            </a:r>
            <a:r>
              <a:rPr lang="de-DE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DE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ename</a:t>
            </a:r>
            <a:r>
              <a:rPr lang="de-DE" sz="19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de-DE" sz="19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de-DE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</a:t>
            </a:r>
            <a:r>
              <a:rPr lang="de-DE" sz="19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de-DE" sz="19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lang="de-DE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deptno</a:t>
            </a:r>
            <a:r>
              <a:rPr lang="de-DE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de-DE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de-DE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sz="19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9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sz="19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de-DE" sz="19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DEPTNO FROM </a:t>
            </a:r>
            <a:r>
              <a:rPr lang="de-DE" sz="19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</a:t>
            </a:r>
            <a:r>
              <a:rPr lang="de-DE" sz="19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de-DE" sz="19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9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de-DE" sz="19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lang="de-DE" sz="19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ename</a:t>
            </a:r>
            <a:r>
              <a:rPr lang="de-DE" sz="19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(‘CLARK‘,‘SMITH‘));</a:t>
            </a:r>
            <a:endParaRPr lang="de-DE" sz="19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Inhaltsplatzhalter 2"/>
          <p:cNvSpPr txBox="1">
            <a:spLocks/>
          </p:cNvSpPr>
          <p:nvPr/>
        </p:nvSpPr>
        <p:spPr>
          <a:xfrm>
            <a:off x="1506927" y="1853140"/>
            <a:ext cx="4294979" cy="11637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542925" indent="-542925" algn="l" defTabSz="4572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01700" indent="-450850" algn="l" defTabSz="4572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338263" indent="-436563" algn="l" defTabSz="4572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16075" indent="-371475" algn="l" defTabSz="4572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de-DE" sz="1800" b="1" dirty="0" err="1" smtClean="0"/>
              <a:t>Anwendungsbsp</a:t>
            </a:r>
            <a:r>
              <a:rPr lang="de-DE" sz="1800" b="1" dirty="0" smtClean="0"/>
              <a:t>:</a:t>
            </a:r>
            <a:r>
              <a:rPr lang="de-DE" sz="1800" dirty="0" smtClean="0"/>
              <a:t> </a:t>
            </a:r>
            <a:br>
              <a:rPr lang="de-DE" sz="1800" dirty="0" smtClean="0"/>
            </a:br>
            <a:r>
              <a:rPr lang="de-DE" sz="1800" dirty="0" smtClean="0"/>
              <a:t>Ausgabe aller Mitarbeiter, die in SMITHS oder CLARKS Abteilung sind</a:t>
            </a:r>
            <a:endParaRPr lang="de-DE" sz="1800" dirty="0"/>
          </a:p>
        </p:txBody>
      </p:sp>
      <p:cxnSp>
        <p:nvCxnSpPr>
          <p:cNvPr id="13" name="Gerader Verbinder 12"/>
          <p:cNvCxnSpPr/>
          <p:nvPr/>
        </p:nvCxnSpPr>
        <p:spPr>
          <a:xfrm>
            <a:off x="5525311" y="3190669"/>
            <a:ext cx="9727" cy="3044757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el 1"/>
          <p:cNvSpPr txBox="1">
            <a:spLocks/>
          </p:cNvSpPr>
          <p:nvPr/>
        </p:nvSpPr>
        <p:spPr>
          <a:xfrm>
            <a:off x="495051" y="256837"/>
            <a:ext cx="8719355" cy="74212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sz="3000" dirty="0" smtClean="0"/>
              <a:t>Unterabfragen – Rückgabe mehrerer Werte</a:t>
            </a:r>
            <a:endParaRPr lang="de-DE" sz="3000" dirty="0"/>
          </a:p>
        </p:txBody>
      </p:sp>
      <p:graphicFrame>
        <p:nvGraphicFramePr>
          <p:cNvPr id="14" name="Tabel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1527124"/>
              </p:ext>
            </p:extLst>
          </p:nvPr>
        </p:nvGraphicFramePr>
        <p:xfrm>
          <a:off x="7135063" y="1683627"/>
          <a:ext cx="2911703" cy="14478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861724"/>
                <a:gridCol w="838261"/>
                <a:gridCol w="311451"/>
                <a:gridCol w="900267"/>
              </a:tblGrid>
              <a:tr h="248517">
                <a:tc>
                  <a:txBody>
                    <a:bodyPr/>
                    <a:lstStyle/>
                    <a:p>
                      <a:r>
                        <a:rPr lang="de-DE" sz="1300" dirty="0" smtClean="0"/>
                        <a:t>EMPNO</a:t>
                      </a:r>
                      <a:endParaRPr lang="de-DE" sz="13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1" dirty="0" smtClean="0"/>
                        <a:t>ENAME</a:t>
                      </a:r>
                      <a:endParaRPr lang="de-D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1" dirty="0" smtClean="0"/>
                        <a:t>…</a:t>
                      </a:r>
                      <a:endParaRPr lang="de-D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1" dirty="0" smtClean="0"/>
                        <a:t>DEPTNO</a:t>
                      </a:r>
                      <a:endParaRPr lang="de-DE" sz="1300" b="1" dirty="0"/>
                    </a:p>
                  </a:txBody>
                  <a:tcPr/>
                </a:tc>
              </a:tr>
              <a:tr h="248517">
                <a:tc>
                  <a:txBody>
                    <a:bodyPr/>
                    <a:lstStyle/>
                    <a:p>
                      <a:r>
                        <a:rPr lang="de-DE" sz="1300" dirty="0" smtClean="0"/>
                        <a:t>7782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CLARK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…</a:t>
                      </a:r>
                      <a:endParaRPr lang="de-DE" sz="13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10</a:t>
                      </a:r>
                      <a:endParaRPr lang="de-DE" sz="13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248517">
                <a:tc>
                  <a:txBody>
                    <a:bodyPr/>
                    <a:lstStyle/>
                    <a:p>
                      <a:r>
                        <a:rPr lang="de-DE" sz="1300" dirty="0" smtClean="0"/>
                        <a:t>7839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…</a:t>
                      </a:r>
                      <a:endParaRPr lang="de-DE" sz="13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10</a:t>
                      </a:r>
                      <a:endParaRPr lang="de-DE" sz="13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248517">
                <a:tc>
                  <a:txBody>
                    <a:bodyPr/>
                    <a:lstStyle/>
                    <a:p>
                      <a:r>
                        <a:rPr lang="de-DE" sz="1300" dirty="0" smtClean="0"/>
                        <a:t>7369</a:t>
                      </a:r>
                      <a:endParaRPr lang="de-DE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SMITH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…</a:t>
                      </a:r>
                      <a:endParaRPr lang="de-DE" sz="13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20</a:t>
                      </a:r>
                      <a:endParaRPr lang="de-DE" sz="13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248517">
                <a:tc>
                  <a:txBody>
                    <a:bodyPr/>
                    <a:lstStyle/>
                    <a:p>
                      <a:r>
                        <a:rPr lang="de-DE" sz="1300" dirty="0" smtClean="0"/>
                        <a:t>7788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…</a:t>
                      </a:r>
                      <a:endParaRPr lang="de-DE" sz="13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20</a:t>
                      </a:r>
                      <a:endParaRPr lang="de-DE" sz="13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2096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Übung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99930" y="1328742"/>
            <a:ext cx="10407964" cy="457275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b="1" dirty="0" smtClean="0"/>
              <a:t>Löse folgende Aufgaben mit Hilfe von Unterabfragen.</a:t>
            </a:r>
          </a:p>
          <a:p>
            <a:pPr marL="457200" indent="-457200">
              <a:buAutoNum type="arabicPeriod"/>
            </a:pPr>
            <a:r>
              <a:rPr lang="de-DE" dirty="0" smtClean="0"/>
              <a:t>Zeige alle Vertreter (VNR, VNAME) an, die bereits Artikel mit der ANR 13 </a:t>
            </a:r>
            <a:br>
              <a:rPr lang="de-DE" dirty="0" smtClean="0"/>
            </a:br>
            <a:r>
              <a:rPr lang="de-DE" dirty="0" smtClean="0"/>
              <a:t>verkauft haben.</a:t>
            </a:r>
          </a:p>
          <a:p>
            <a:pPr marL="457200" indent="-457200">
              <a:buAutoNum type="arabicPeriod"/>
            </a:pPr>
            <a:r>
              <a:rPr lang="de-DE" dirty="0" smtClean="0"/>
              <a:t>Zeige alle Artikel (ANR, ANAME) an, die der Vertreter mit der VNR 4321 am 27.06.2015 verkauft hat.</a:t>
            </a:r>
          </a:p>
          <a:p>
            <a:pPr marL="457200" indent="-457200">
              <a:buAutoNum type="arabicPeriod"/>
            </a:pPr>
            <a:r>
              <a:rPr lang="de-DE" dirty="0" smtClean="0"/>
              <a:t>Zeige alle Vertreter (VNR, VNAME) an, die bereits Artikel verkauft haben, deren Preis über 100 € liegt.</a:t>
            </a:r>
          </a:p>
          <a:p>
            <a:pPr marL="457200" indent="-457200">
              <a:buAutoNum type="arabicPeriod"/>
            </a:pPr>
            <a:r>
              <a:rPr lang="de-DE" dirty="0" smtClean="0"/>
              <a:t>Zeige alle Vertreter, die noch nie den Artikel mit der ANR 22 verkauft haben</a:t>
            </a:r>
          </a:p>
          <a:p>
            <a:pPr marL="457200" indent="-457200">
              <a:buAutoNum type="arabicPeriod"/>
            </a:pPr>
            <a:r>
              <a:rPr lang="de-DE" sz="1800" dirty="0" smtClean="0"/>
              <a:t>Welche </a:t>
            </a:r>
            <a:r>
              <a:rPr lang="de-DE" sz="1800" dirty="0"/>
              <a:t>Vertreter (</a:t>
            </a:r>
            <a:r>
              <a:rPr lang="de-DE" sz="1800" dirty="0" err="1"/>
              <a:t>vnr</a:t>
            </a:r>
            <a:r>
              <a:rPr lang="de-DE" sz="1800" dirty="0"/>
              <a:t>) haben am 27.06.2015 mehr Artikel mit ANR 12 verkauft als der </a:t>
            </a:r>
            <a:r>
              <a:rPr lang="de-DE" sz="1800" dirty="0" smtClean="0"/>
              <a:t>Vertreter </a:t>
            </a:r>
            <a:r>
              <a:rPr lang="de-DE" sz="1800" dirty="0"/>
              <a:t>mit VNR 4321</a:t>
            </a:r>
            <a:r>
              <a:rPr lang="de-DE" sz="1800" dirty="0" smtClean="0"/>
              <a:t>?</a:t>
            </a:r>
            <a:r>
              <a:rPr lang="de-DE" dirty="0" smtClean="0"/>
              <a:t/>
            </a:r>
            <a:br>
              <a:rPr lang="de-DE" dirty="0" smtClean="0"/>
            </a:br>
            <a:endParaRPr lang="de-DE" dirty="0" smtClean="0"/>
          </a:p>
          <a:p>
            <a:pPr marL="0" indent="0">
              <a:buNone/>
            </a:pP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1251195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809135" y="2011020"/>
            <a:ext cx="9695477" cy="2262781"/>
          </a:xfrm>
        </p:spPr>
        <p:txBody>
          <a:bodyPr/>
          <a:lstStyle/>
          <a:p>
            <a:r>
              <a:rPr lang="de-DE" sz="5500" dirty="0" smtClean="0"/>
              <a:t>2.3 Funktionen </a:t>
            </a:r>
            <a:endParaRPr lang="de-DE" sz="55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671485" y="4379816"/>
            <a:ext cx="9833128" cy="1126283"/>
          </a:xfrm>
        </p:spPr>
        <p:txBody>
          <a:bodyPr/>
          <a:lstStyle/>
          <a:p>
            <a:endParaRPr lang="de-DE" sz="3200" dirty="0"/>
          </a:p>
        </p:txBody>
      </p:sp>
    </p:spTree>
    <p:extLst>
      <p:ext uri="{BB962C8B-B14F-4D97-AF65-F5344CB8AC3E}">
        <p14:creationId xmlns:p14="http://schemas.microsoft.com/office/powerpoint/2010/main" val="3020446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Aggregatfunktionen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99930" y="1338470"/>
            <a:ext cx="10407964" cy="4572752"/>
          </a:xfrm>
        </p:spPr>
        <p:txBody>
          <a:bodyPr/>
          <a:lstStyle/>
          <a:p>
            <a:pPr marL="0" indent="0">
              <a:buNone/>
            </a:pPr>
            <a:r>
              <a:rPr lang="de-DE" dirty="0" smtClean="0"/>
              <a:t>Aggregatfunktionen werden auf eine Spalte angewendet. </a:t>
            </a:r>
            <a:br>
              <a:rPr lang="de-DE" dirty="0" smtClean="0"/>
            </a:br>
            <a:r>
              <a:rPr lang="de-DE" dirty="0" smtClean="0"/>
              <a:t>Sie fassen mehrere Werte zusammen.</a:t>
            </a:r>
          </a:p>
          <a:p>
            <a:r>
              <a:rPr lang="de-DE" b="1" dirty="0" err="1" smtClean="0"/>
              <a:t>Sum</a:t>
            </a:r>
            <a:r>
              <a:rPr lang="de-DE" b="1" dirty="0" smtClean="0"/>
              <a:t>(spalte) </a:t>
            </a:r>
            <a:br>
              <a:rPr lang="de-DE" b="1" dirty="0" smtClean="0"/>
            </a:br>
            <a:r>
              <a:rPr lang="de-DE" dirty="0" smtClean="0">
                <a:sym typeface="Wingdings" panose="05000000000000000000" pitchFamily="2" charset="2"/>
              </a:rPr>
              <a:t>Summiert alle Werte einer Spalte auf</a:t>
            </a:r>
          </a:p>
          <a:p>
            <a:r>
              <a:rPr lang="de-DE" b="1" dirty="0" smtClean="0">
                <a:sym typeface="Wingdings" panose="05000000000000000000" pitchFamily="2" charset="2"/>
              </a:rPr>
              <a:t>AVG(spalte) </a:t>
            </a:r>
            <a:r>
              <a:rPr lang="de-DE" dirty="0" smtClean="0">
                <a:sym typeface="Wingdings" panose="05000000000000000000" pitchFamily="2" charset="2"/>
              </a:rPr>
              <a:t/>
            </a:r>
            <a:br>
              <a:rPr lang="de-DE" dirty="0" smtClean="0">
                <a:sym typeface="Wingdings" panose="05000000000000000000" pitchFamily="2" charset="2"/>
              </a:rPr>
            </a:br>
            <a:r>
              <a:rPr lang="de-DE" dirty="0" smtClean="0">
                <a:sym typeface="Wingdings" panose="05000000000000000000" pitchFamily="2" charset="2"/>
              </a:rPr>
              <a:t>Bildet den Durchschnitt über alle Spaltenwerte</a:t>
            </a:r>
          </a:p>
          <a:p>
            <a:r>
              <a:rPr lang="de-DE" b="1" dirty="0" smtClean="0">
                <a:sym typeface="Wingdings" panose="05000000000000000000" pitchFamily="2" charset="2"/>
              </a:rPr>
              <a:t>COUNT(spalte) / COUNT(*)</a:t>
            </a:r>
            <a:br>
              <a:rPr lang="de-DE" b="1" dirty="0" smtClean="0">
                <a:sym typeface="Wingdings" panose="05000000000000000000" pitchFamily="2" charset="2"/>
              </a:rPr>
            </a:br>
            <a:r>
              <a:rPr lang="de-DE" dirty="0" smtClean="0">
                <a:sym typeface="Wingdings" panose="05000000000000000000" pitchFamily="2" charset="2"/>
              </a:rPr>
              <a:t>liefert Anzahl der Werte in der Spalte</a:t>
            </a:r>
          </a:p>
          <a:p>
            <a:r>
              <a:rPr lang="de-DE" b="1" dirty="0" smtClean="0">
                <a:sym typeface="Wingdings" panose="05000000000000000000" pitchFamily="2" charset="2"/>
              </a:rPr>
              <a:t>MIN(spalte)/MAX(spalte) </a:t>
            </a:r>
            <a:br>
              <a:rPr lang="de-DE" b="1" dirty="0" smtClean="0">
                <a:sym typeface="Wingdings" panose="05000000000000000000" pitchFamily="2" charset="2"/>
              </a:rPr>
            </a:br>
            <a:r>
              <a:rPr lang="de-DE" dirty="0" smtClean="0">
                <a:sym typeface="Wingdings" panose="05000000000000000000" pitchFamily="2" charset="2"/>
              </a:rPr>
              <a:t>gibt den kleinsten/größten Wert in der Spalte zurück</a:t>
            </a:r>
          </a:p>
          <a:p>
            <a:endParaRPr lang="de-DE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441477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Aggregatfunktion - SUM()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99930" y="1027180"/>
            <a:ext cx="10407964" cy="665429"/>
          </a:xfrm>
        </p:spPr>
        <p:txBody>
          <a:bodyPr/>
          <a:lstStyle/>
          <a:p>
            <a:pPr marL="0" indent="0">
              <a:buNone/>
            </a:pPr>
            <a:r>
              <a:rPr lang="de-DE" dirty="0" smtClean="0"/>
              <a:t>SUM(spalte) bildet die Summe über alle ausgewählten Werte in der Spalte</a:t>
            </a:r>
          </a:p>
        </p:txBody>
      </p:sp>
      <p:sp>
        <p:nvSpPr>
          <p:cNvPr id="4" name="Abgerundetes Rechteck 3"/>
          <p:cNvSpPr/>
          <p:nvPr/>
        </p:nvSpPr>
        <p:spPr>
          <a:xfrm>
            <a:off x="1168024" y="1583173"/>
            <a:ext cx="9474740" cy="137746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3056568"/>
              </p:ext>
            </p:extLst>
          </p:nvPr>
        </p:nvGraphicFramePr>
        <p:xfrm>
          <a:off x="6623741" y="1692786"/>
          <a:ext cx="3612573" cy="11582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897603"/>
                <a:gridCol w="887730"/>
                <a:gridCol w="871247"/>
                <a:gridCol w="955993"/>
              </a:tblGrid>
              <a:tr h="253527">
                <a:tc>
                  <a:txBody>
                    <a:bodyPr/>
                    <a:lstStyle/>
                    <a:p>
                      <a:r>
                        <a:rPr lang="de-DE" sz="1300" dirty="0" smtClean="0"/>
                        <a:t>EMPNO</a:t>
                      </a:r>
                      <a:endParaRPr lang="de-DE" sz="13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1" dirty="0" smtClean="0"/>
                        <a:t>ENAME</a:t>
                      </a:r>
                      <a:endParaRPr lang="de-D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1" dirty="0" smtClean="0"/>
                        <a:t>SAL</a:t>
                      </a:r>
                      <a:endParaRPr lang="de-D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1" dirty="0" smtClean="0"/>
                        <a:t>DEPTNO</a:t>
                      </a:r>
                      <a:endParaRPr lang="de-DE" sz="1300" b="1" dirty="0"/>
                    </a:p>
                  </a:txBody>
                  <a:tcPr/>
                </a:tc>
              </a:tr>
              <a:tr h="253527">
                <a:tc>
                  <a:txBody>
                    <a:bodyPr/>
                    <a:lstStyle/>
                    <a:p>
                      <a:r>
                        <a:rPr lang="de-DE" sz="1300" dirty="0" smtClean="0"/>
                        <a:t>7782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CLARK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2450</a:t>
                      </a:r>
                      <a:endParaRPr lang="de-DE" sz="13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10</a:t>
                      </a:r>
                      <a:endParaRPr lang="de-DE" sz="13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253527">
                <a:tc>
                  <a:txBody>
                    <a:bodyPr/>
                    <a:lstStyle/>
                    <a:p>
                      <a:r>
                        <a:rPr lang="de-DE" sz="1300" dirty="0" smtClean="0"/>
                        <a:t>7839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5000</a:t>
                      </a:r>
                      <a:endParaRPr lang="de-DE" sz="13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10</a:t>
                      </a:r>
                      <a:endParaRPr lang="de-DE" sz="13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253527">
                <a:tc>
                  <a:txBody>
                    <a:bodyPr/>
                    <a:lstStyle/>
                    <a:p>
                      <a:r>
                        <a:rPr lang="de-DE" sz="1300" dirty="0" smtClean="0"/>
                        <a:t>7369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SMITH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800</a:t>
                      </a:r>
                      <a:endParaRPr lang="de-DE" sz="13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20</a:t>
                      </a:r>
                      <a:endParaRPr lang="de-DE" sz="13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Inhaltsplatzhalter 2"/>
          <p:cNvSpPr txBox="1">
            <a:spLocks/>
          </p:cNvSpPr>
          <p:nvPr/>
        </p:nvSpPr>
        <p:spPr>
          <a:xfrm>
            <a:off x="1477393" y="1692609"/>
            <a:ext cx="4903951" cy="13556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542925" indent="-542925" algn="l" defTabSz="4572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01700" indent="-450850" algn="l" defTabSz="4572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338263" indent="-436563" algn="l" defTabSz="4572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16075" indent="-371475" algn="l" defTabSz="4572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2000" b="1" dirty="0" err="1" smtClean="0"/>
              <a:t>Anwendungsbsp</a:t>
            </a:r>
            <a:r>
              <a:rPr lang="de-DE" sz="2000" b="1" dirty="0" smtClean="0"/>
              <a:t>:</a:t>
            </a:r>
            <a:r>
              <a:rPr lang="de-DE" sz="2000" dirty="0" smtClean="0"/>
              <a:t> </a:t>
            </a:r>
            <a:br>
              <a:rPr lang="de-DE" sz="2000" dirty="0" smtClean="0"/>
            </a:br>
            <a:r>
              <a:rPr lang="de-DE" sz="2000" dirty="0"/>
              <a:t>Wie hoch ist das Gesamteinkommen aller Mitarbeiter in Abteilung </a:t>
            </a:r>
            <a:r>
              <a:rPr lang="de-DE" sz="2000" dirty="0" smtClean="0"/>
              <a:t>10?</a:t>
            </a:r>
            <a:endParaRPr lang="de-DE" sz="2000" dirty="0"/>
          </a:p>
        </p:txBody>
      </p:sp>
      <p:sp>
        <p:nvSpPr>
          <p:cNvPr id="7" name="Rechteck 6"/>
          <p:cNvSpPr/>
          <p:nvPr/>
        </p:nvSpPr>
        <p:spPr>
          <a:xfrm>
            <a:off x="1599753" y="3327081"/>
            <a:ext cx="3633730" cy="118934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252000" tIns="0" rtlCol="0" anchor="ctr"/>
          <a:lstStyle/>
          <a:p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sz="1700" b="1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SUM(</a:t>
            </a:r>
            <a:r>
              <a:rPr lang="en-US" sz="1700" b="1" dirty="0" err="1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</a:t>
            </a:r>
            <a:r>
              <a:rPr lang="en-US" sz="1700" b="1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</a:t>
            </a:r>
            <a:endParaRPr lang="en-US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lang="en-US" sz="17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deptno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10;</a:t>
            </a:r>
            <a:endParaRPr lang="en-US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8" name="Tabelle 7"/>
          <p:cNvGraphicFramePr>
            <a:graphicFrameLocks noGrp="1"/>
          </p:cNvGraphicFramePr>
          <p:nvPr>
            <p:extLst/>
          </p:nvPr>
        </p:nvGraphicFramePr>
        <p:xfrm>
          <a:off x="8168271" y="3537348"/>
          <a:ext cx="1432911" cy="696978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432911"/>
              </a:tblGrid>
              <a:tr h="348489">
                <a:tc>
                  <a:txBody>
                    <a:bodyPr/>
                    <a:lstStyle/>
                    <a:p>
                      <a:pPr algn="ctr"/>
                      <a:r>
                        <a:rPr lang="de-DE" sz="16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SUM(SAL)</a:t>
                      </a:r>
                      <a:endParaRPr lang="de-DE" sz="16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48489"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7450</a:t>
                      </a:r>
                      <a:endParaRPr lang="de-DE" sz="16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feld 8"/>
          <p:cNvSpPr txBox="1"/>
          <p:nvPr/>
        </p:nvSpPr>
        <p:spPr>
          <a:xfrm>
            <a:off x="8255822" y="3203971"/>
            <a:ext cx="1252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smtClean="0">
                <a:solidFill>
                  <a:schemeClr val="accent1"/>
                </a:solidFill>
              </a:rPr>
              <a:t>Ergebnis</a:t>
            </a:r>
            <a:endParaRPr lang="de-DE" b="1" dirty="0">
              <a:solidFill>
                <a:schemeClr val="accent1"/>
              </a:solidFill>
            </a:endParaRPr>
          </a:p>
        </p:txBody>
      </p:sp>
      <p:sp>
        <p:nvSpPr>
          <p:cNvPr id="10" name="Pfeil nach links 9"/>
          <p:cNvSpPr/>
          <p:nvPr/>
        </p:nvSpPr>
        <p:spPr>
          <a:xfrm rot="10800000">
            <a:off x="5713425" y="3601714"/>
            <a:ext cx="2055690" cy="66319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Inhaltsplatzhalter 2"/>
          <p:cNvSpPr txBox="1">
            <a:spLocks/>
          </p:cNvSpPr>
          <p:nvPr/>
        </p:nvSpPr>
        <p:spPr>
          <a:xfrm>
            <a:off x="1177362" y="4818362"/>
            <a:ext cx="10407964" cy="6654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542925" indent="-542925" algn="l" defTabSz="4572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01700" indent="-450850" algn="l" defTabSz="4572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338263" indent="-436563" algn="l" defTabSz="4572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16075" indent="-371475" algn="l" defTabSz="4572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de-DE" b="1" dirty="0" smtClean="0"/>
              <a:t>Vergabe eines Alias für die </a:t>
            </a:r>
            <a:r>
              <a:rPr lang="de-DE" b="1" dirty="0" err="1" smtClean="0"/>
              <a:t>Sum</a:t>
            </a:r>
            <a:r>
              <a:rPr lang="de-DE" b="1" dirty="0" smtClean="0"/>
              <a:t>-Spalte</a:t>
            </a:r>
            <a:r>
              <a:rPr lang="de-DE" dirty="0" smtClean="0"/>
              <a:t> </a:t>
            </a:r>
          </a:p>
        </p:txBody>
      </p:sp>
      <p:sp>
        <p:nvSpPr>
          <p:cNvPr id="12" name="Rechteck 11"/>
          <p:cNvSpPr/>
          <p:nvPr/>
        </p:nvSpPr>
        <p:spPr>
          <a:xfrm>
            <a:off x="1599753" y="5400702"/>
            <a:ext cx="3633730" cy="118934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252000" tIns="0" rtlCol="0" anchor="ctr"/>
          <a:lstStyle/>
          <a:p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sz="17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SUM(</a:t>
            </a:r>
            <a:r>
              <a:rPr lang="en-US" sz="17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sal</a:t>
            </a:r>
            <a:r>
              <a:rPr lang="en-US" sz="17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700" b="1" dirty="0" err="1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summe</a:t>
            </a:r>
            <a:endParaRPr lang="en-US" sz="1700" b="1" dirty="0" smtClean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</a:t>
            </a:r>
            <a:endParaRPr lang="en-US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lang="en-US" sz="17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deptno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10;</a:t>
            </a:r>
            <a:endParaRPr lang="en-US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3" name="Tabelle 12"/>
          <p:cNvGraphicFramePr>
            <a:graphicFrameLocks noGrp="1"/>
          </p:cNvGraphicFramePr>
          <p:nvPr>
            <p:extLst/>
          </p:nvPr>
        </p:nvGraphicFramePr>
        <p:xfrm>
          <a:off x="8168271" y="5610969"/>
          <a:ext cx="1432911" cy="696978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432911"/>
              </a:tblGrid>
              <a:tr h="348489">
                <a:tc>
                  <a:txBody>
                    <a:bodyPr/>
                    <a:lstStyle/>
                    <a:p>
                      <a:pPr algn="ctr"/>
                      <a:r>
                        <a:rPr lang="de-DE" sz="16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summe</a:t>
                      </a:r>
                      <a:endParaRPr lang="de-DE" sz="16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48489"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7450</a:t>
                      </a:r>
                      <a:endParaRPr lang="de-DE" sz="16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Textfeld 13"/>
          <p:cNvSpPr txBox="1"/>
          <p:nvPr/>
        </p:nvSpPr>
        <p:spPr>
          <a:xfrm>
            <a:off x="8255822" y="5277592"/>
            <a:ext cx="1252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smtClean="0">
                <a:solidFill>
                  <a:schemeClr val="accent1"/>
                </a:solidFill>
              </a:rPr>
              <a:t>Ergebnis</a:t>
            </a:r>
            <a:endParaRPr lang="de-DE" b="1" dirty="0">
              <a:solidFill>
                <a:schemeClr val="accent1"/>
              </a:solidFill>
            </a:endParaRPr>
          </a:p>
        </p:txBody>
      </p:sp>
      <p:sp>
        <p:nvSpPr>
          <p:cNvPr id="15" name="Pfeil nach links 14"/>
          <p:cNvSpPr/>
          <p:nvPr/>
        </p:nvSpPr>
        <p:spPr>
          <a:xfrm rot="10800000">
            <a:off x="5713425" y="5675335"/>
            <a:ext cx="2055690" cy="66319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1672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  <p:bldP spid="10" grpId="0" animBg="1"/>
      <p:bldP spid="11" grpId="0"/>
      <p:bldP spid="12" grpId="0" animBg="1"/>
      <p:bldP spid="14" grpId="0"/>
      <p:bldP spid="1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Aggregatfunktion - AVG()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73470" y="1196381"/>
            <a:ext cx="10407964" cy="6654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 smtClean="0"/>
              <a:t>AVG(spalte) bildet den Durchschnitt aller ausgewählten Werte in der Spalte</a:t>
            </a:r>
          </a:p>
        </p:txBody>
      </p:sp>
      <p:sp>
        <p:nvSpPr>
          <p:cNvPr id="4" name="Abgerundetes Rechteck 3"/>
          <p:cNvSpPr/>
          <p:nvPr/>
        </p:nvSpPr>
        <p:spPr>
          <a:xfrm>
            <a:off x="1236118" y="1979079"/>
            <a:ext cx="9474740" cy="137746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774816"/>
              </p:ext>
            </p:extLst>
          </p:nvPr>
        </p:nvGraphicFramePr>
        <p:xfrm>
          <a:off x="6691835" y="2088692"/>
          <a:ext cx="3612573" cy="11582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897603"/>
                <a:gridCol w="887730"/>
                <a:gridCol w="871247"/>
                <a:gridCol w="955993"/>
              </a:tblGrid>
              <a:tr h="253527">
                <a:tc>
                  <a:txBody>
                    <a:bodyPr/>
                    <a:lstStyle/>
                    <a:p>
                      <a:r>
                        <a:rPr lang="de-DE" sz="1300" dirty="0" smtClean="0"/>
                        <a:t>EMPNO</a:t>
                      </a:r>
                      <a:endParaRPr lang="de-DE" sz="13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1" dirty="0" smtClean="0"/>
                        <a:t>ENAME</a:t>
                      </a:r>
                      <a:endParaRPr lang="de-D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1" dirty="0" smtClean="0"/>
                        <a:t>SAL</a:t>
                      </a:r>
                      <a:endParaRPr lang="de-D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1" dirty="0" smtClean="0"/>
                        <a:t>DEPTNO</a:t>
                      </a:r>
                      <a:endParaRPr lang="de-DE" sz="1300" b="1" dirty="0"/>
                    </a:p>
                  </a:txBody>
                  <a:tcPr/>
                </a:tc>
              </a:tr>
              <a:tr h="253527">
                <a:tc>
                  <a:txBody>
                    <a:bodyPr/>
                    <a:lstStyle/>
                    <a:p>
                      <a:r>
                        <a:rPr lang="de-DE" sz="1300" dirty="0" smtClean="0"/>
                        <a:t>7782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CLARK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2450</a:t>
                      </a:r>
                      <a:endParaRPr lang="de-DE" sz="13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10</a:t>
                      </a:r>
                      <a:endParaRPr lang="de-DE" sz="13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253527">
                <a:tc>
                  <a:txBody>
                    <a:bodyPr/>
                    <a:lstStyle/>
                    <a:p>
                      <a:r>
                        <a:rPr lang="de-DE" sz="1300" dirty="0" smtClean="0"/>
                        <a:t>7839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5000</a:t>
                      </a:r>
                      <a:endParaRPr lang="de-DE" sz="13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10</a:t>
                      </a:r>
                      <a:endParaRPr lang="de-DE" sz="13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253527">
                <a:tc>
                  <a:txBody>
                    <a:bodyPr/>
                    <a:lstStyle/>
                    <a:p>
                      <a:r>
                        <a:rPr lang="de-DE" sz="1300" dirty="0" smtClean="0"/>
                        <a:t>7369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SMITH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800</a:t>
                      </a:r>
                      <a:endParaRPr lang="de-DE" sz="13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20</a:t>
                      </a:r>
                      <a:endParaRPr lang="de-DE" sz="13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Inhaltsplatzhalter 2"/>
          <p:cNvSpPr txBox="1">
            <a:spLocks/>
          </p:cNvSpPr>
          <p:nvPr/>
        </p:nvSpPr>
        <p:spPr>
          <a:xfrm>
            <a:off x="1545487" y="2088515"/>
            <a:ext cx="4903951" cy="13556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542925" indent="-542925" algn="l" defTabSz="4572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01700" indent="-450850" algn="l" defTabSz="4572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338263" indent="-436563" algn="l" defTabSz="4572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16075" indent="-371475" algn="l" defTabSz="4572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2000" b="1" dirty="0" err="1" smtClean="0"/>
              <a:t>Anwendungsbsp</a:t>
            </a:r>
            <a:r>
              <a:rPr lang="de-DE" sz="2000" b="1" dirty="0" smtClean="0"/>
              <a:t>:</a:t>
            </a:r>
            <a:r>
              <a:rPr lang="de-DE" sz="2000" dirty="0" smtClean="0"/>
              <a:t> </a:t>
            </a:r>
            <a:br>
              <a:rPr lang="de-DE" sz="2000" dirty="0" smtClean="0"/>
            </a:br>
            <a:r>
              <a:rPr lang="de-DE" sz="2000" dirty="0"/>
              <a:t>Wie hoch ist das Durchschnittsgehalt aller </a:t>
            </a:r>
            <a:r>
              <a:rPr lang="de-DE" sz="2000" dirty="0" smtClean="0"/>
              <a:t>Mitarbeiter?</a:t>
            </a:r>
            <a:endParaRPr lang="de-DE" sz="2000" dirty="0"/>
          </a:p>
        </p:txBody>
      </p:sp>
      <p:sp>
        <p:nvSpPr>
          <p:cNvPr id="7" name="Rechteck 6"/>
          <p:cNvSpPr/>
          <p:nvPr/>
        </p:nvSpPr>
        <p:spPr>
          <a:xfrm>
            <a:off x="1807467" y="3973675"/>
            <a:ext cx="3633730" cy="129973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252000" tIns="0" rtlCol="0" anchor="ctr"/>
          <a:lstStyle/>
          <a:p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sz="17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AVG(</a:t>
            </a:r>
            <a:r>
              <a:rPr lang="en-US" sz="17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sal</a:t>
            </a:r>
            <a:r>
              <a:rPr lang="en-US" sz="17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</a:rPr>
              <a:t>avgSAL</a:t>
            </a:r>
            <a:endParaRPr lang="en-US" sz="1600" b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7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emp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7886086"/>
              </p:ext>
            </p:extLst>
          </p:nvPr>
        </p:nvGraphicFramePr>
        <p:xfrm>
          <a:off x="8323913" y="4122386"/>
          <a:ext cx="1432911" cy="696978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432911"/>
              </a:tblGrid>
              <a:tr h="348489">
                <a:tc>
                  <a:txBody>
                    <a:bodyPr/>
                    <a:lstStyle/>
                    <a:p>
                      <a:pPr algn="ctr"/>
                      <a:r>
                        <a:rPr lang="de-DE" sz="1600" b="1" dirty="0" err="1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avgSAL</a:t>
                      </a:r>
                      <a:endParaRPr lang="de-DE" sz="16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48489"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2750</a:t>
                      </a:r>
                      <a:endParaRPr lang="de-DE" sz="16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feld 8"/>
          <p:cNvSpPr txBox="1"/>
          <p:nvPr/>
        </p:nvSpPr>
        <p:spPr>
          <a:xfrm>
            <a:off x="8411464" y="3789009"/>
            <a:ext cx="1252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smtClean="0">
                <a:solidFill>
                  <a:schemeClr val="accent1"/>
                </a:solidFill>
              </a:rPr>
              <a:t>Ergebnis</a:t>
            </a:r>
            <a:endParaRPr lang="de-DE" b="1" dirty="0">
              <a:solidFill>
                <a:schemeClr val="accent1"/>
              </a:solidFill>
            </a:endParaRPr>
          </a:p>
        </p:txBody>
      </p:sp>
      <p:sp>
        <p:nvSpPr>
          <p:cNvPr id="10" name="Pfeil nach links 9"/>
          <p:cNvSpPr/>
          <p:nvPr/>
        </p:nvSpPr>
        <p:spPr>
          <a:xfrm rot="10800000">
            <a:off x="5869067" y="4186752"/>
            <a:ext cx="2055690" cy="66319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2460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  <p:bldP spid="1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99930" y="131530"/>
            <a:ext cx="8203086" cy="742122"/>
          </a:xfrm>
        </p:spPr>
        <p:txBody>
          <a:bodyPr/>
          <a:lstStyle/>
          <a:p>
            <a:r>
              <a:rPr lang="de-DE" dirty="0" smtClean="0"/>
              <a:t>Aggregatfunktion - COUNT()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92925" y="941413"/>
            <a:ext cx="10407964" cy="6654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 smtClean="0"/>
              <a:t>COUNT(spalte) gibt die Anzahl aller ausgewählten Werte in der Spalte zurück</a:t>
            </a:r>
          </a:p>
        </p:txBody>
      </p:sp>
      <p:sp>
        <p:nvSpPr>
          <p:cNvPr id="4" name="Abgerundetes Rechteck 3"/>
          <p:cNvSpPr/>
          <p:nvPr/>
        </p:nvSpPr>
        <p:spPr>
          <a:xfrm>
            <a:off x="1131696" y="2036011"/>
            <a:ext cx="9474740" cy="137746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7702980"/>
              </p:ext>
            </p:extLst>
          </p:nvPr>
        </p:nvGraphicFramePr>
        <p:xfrm>
          <a:off x="6587413" y="2145624"/>
          <a:ext cx="3612573" cy="11887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897603"/>
                <a:gridCol w="887730"/>
                <a:gridCol w="871247"/>
                <a:gridCol w="955993"/>
              </a:tblGrid>
              <a:tr h="253527">
                <a:tc>
                  <a:txBody>
                    <a:bodyPr/>
                    <a:lstStyle/>
                    <a:p>
                      <a:r>
                        <a:rPr lang="de-DE" sz="1300" dirty="0" smtClean="0"/>
                        <a:t>EMPNO</a:t>
                      </a:r>
                      <a:endParaRPr lang="de-DE" sz="13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1" dirty="0" smtClean="0"/>
                        <a:t>ENAME</a:t>
                      </a:r>
                      <a:endParaRPr lang="de-D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1" dirty="0" smtClean="0"/>
                        <a:t>SAL</a:t>
                      </a:r>
                      <a:endParaRPr lang="de-D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1" dirty="0" smtClean="0"/>
                        <a:t>DEPTNO</a:t>
                      </a:r>
                      <a:endParaRPr lang="de-DE" sz="1300" b="1" dirty="0"/>
                    </a:p>
                  </a:txBody>
                  <a:tcPr/>
                </a:tc>
              </a:tr>
              <a:tr h="253527">
                <a:tc>
                  <a:txBody>
                    <a:bodyPr/>
                    <a:lstStyle/>
                    <a:p>
                      <a:r>
                        <a:rPr lang="de-DE" sz="1300" dirty="0" smtClean="0"/>
                        <a:t>7782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CLARK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2450</a:t>
                      </a:r>
                      <a:endParaRPr lang="de-DE" sz="13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10</a:t>
                      </a:r>
                      <a:endParaRPr lang="de-DE" sz="13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253527">
                <a:tc>
                  <a:txBody>
                    <a:bodyPr/>
                    <a:lstStyle/>
                    <a:p>
                      <a:r>
                        <a:rPr lang="de-DE" sz="1300" dirty="0" smtClean="0"/>
                        <a:t>7839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500" b="1" dirty="0" smtClean="0">
                          <a:solidFill>
                            <a:srgbClr val="FF0000"/>
                          </a:solidFill>
                        </a:rPr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5000</a:t>
                      </a:r>
                      <a:endParaRPr lang="de-DE" sz="13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10</a:t>
                      </a:r>
                      <a:endParaRPr lang="de-DE" sz="13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253527">
                <a:tc>
                  <a:txBody>
                    <a:bodyPr/>
                    <a:lstStyle/>
                    <a:p>
                      <a:r>
                        <a:rPr lang="de-DE" sz="1300" dirty="0" smtClean="0"/>
                        <a:t>7369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SMITH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800</a:t>
                      </a:r>
                      <a:endParaRPr lang="de-DE" sz="13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20</a:t>
                      </a:r>
                      <a:endParaRPr lang="de-DE" sz="13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Inhaltsplatzhalter 2"/>
          <p:cNvSpPr txBox="1">
            <a:spLocks/>
          </p:cNvSpPr>
          <p:nvPr/>
        </p:nvSpPr>
        <p:spPr>
          <a:xfrm>
            <a:off x="1441065" y="2145447"/>
            <a:ext cx="4903951" cy="13556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542925" indent="-542925" algn="l" defTabSz="4572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01700" indent="-450850" algn="l" defTabSz="4572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338263" indent="-436563" algn="l" defTabSz="4572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16075" indent="-371475" algn="l" defTabSz="4572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2000" b="1" dirty="0" err="1" smtClean="0"/>
              <a:t>Anwendungsbsp</a:t>
            </a:r>
            <a:r>
              <a:rPr lang="de-DE" sz="2000" b="1" dirty="0" smtClean="0"/>
              <a:t>:</a:t>
            </a:r>
            <a:r>
              <a:rPr lang="de-DE" sz="2000" dirty="0" smtClean="0"/>
              <a:t> </a:t>
            </a:r>
            <a:br>
              <a:rPr lang="de-DE" sz="2000" dirty="0" smtClean="0"/>
            </a:br>
            <a:r>
              <a:rPr lang="de-DE" sz="2000" dirty="0"/>
              <a:t>Wie </a:t>
            </a:r>
            <a:r>
              <a:rPr lang="de-DE" sz="2000" dirty="0" smtClean="0"/>
              <a:t>viele Mitarbeiter arbeiten in Abteilung 10?</a:t>
            </a:r>
            <a:endParaRPr lang="de-DE" sz="2000" dirty="0"/>
          </a:p>
        </p:txBody>
      </p:sp>
      <p:sp>
        <p:nvSpPr>
          <p:cNvPr id="7" name="Rechteck 6"/>
          <p:cNvSpPr/>
          <p:nvPr/>
        </p:nvSpPr>
        <p:spPr>
          <a:xfrm>
            <a:off x="1855635" y="3913928"/>
            <a:ext cx="3633730" cy="111388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252000" tIns="0" rtlCol="0" anchor="ctr"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COUNT(*)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emp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deptno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10;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1055391"/>
              </p:ext>
            </p:extLst>
          </p:nvPr>
        </p:nvGraphicFramePr>
        <p:xfrm>
          <a:off x="8343368" y="4122384"/>
          <a:ext cx="1432911" cy="696978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432911"/>
              </a:tblGrid>
              <a:tr h="348489">
                <a:tc>
                  <a:txBody>
                    <a:bodyPr/>
                    <a:lstStyle/>
                    <a:p>
                      <a:pPr algn="ctr"/>
                      <a:r>
                        <a:rPr lang="de-DE" sz="1600" b="1" dirty="0" smtClean="0">
                          <a:solidFill>
                            <a:schemeClr val="tx1"/>
                          </a:solidFill>
                        </a:rPr>
                        <a:t>COUNT(*)</a:t>
                      </a:r>
                      <a:endParaRPr lang="de-DE" sz="16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48489"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</a:t>
                      </a:r>
                      <a:endParaRPr lang="de-DE" sz="16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feld 8"/>
          <p:cNvSpPr txBox="1"/>
          <p:nvPr/>
        </p:nvSpPr>
        <p:spPr>
          <a:xfrm>
            <a:off x="8430919" y="3789007"/>
            <a:ext cx="1252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smtClean="0">
                <a:solidFill>
                  <a:schemeClr val="accent1"/>
                </a:solidFill>
              </a:rPr>
              <a:t>Ergebnis</a:t>
            </a:r>
            <a:endParaRPr lang="de-DE" b="1" dirty="0">
              <a:solidFill>
                <a:schemeClr val="accent1"/>
              </a:solidFill>
            </a:endParaRPr>
          </a:p>
        </p:txBody>
      </p:sp>
      <p:sp>
        <p:nvSpPr>
          <p:cNvPr id="10" name="Pfeil nach links 9"/>
          <p:cNvSpPr/>
          <p:nvPr/>
        </p:nvSpPr>
        <p:spPr>
          <a:xfrm rot="10800000">
            <a:off x="5888522" y="4186750"/>
            <a:ext cx="2055690" cy="66319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Inhaltsplatzhalter 2"/>
          <p:cNvSpPr txBox="1">
            <a:spLocks/>
          </p:cNvSpPr>
          <p:nvPr/>
        </p:nvSpPr>
        <p:spPr>
          <a:xfrm>
            <a:off x="992925" y="1442195"/>
            <a:ext cx="10407964" cy="6654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542925" indent="-542925" algn="l" defTabSz="4572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01700" indent="-450850" algn="l" defTabSz="4572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338263" indent="-436563" algn="l" defTabSz="4572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16075" indent="-371475" algn="l" defTabSz="4572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de-DE" dirty="0" smtClean="0"/>
              <a:t>COUNT(*) gibt die Anzahl aller ausgewählten Datensätze zurück</a:t>
            </a:r>
          </a:p>
        </p:txBody>
      </p:sp>
      <p:sp>
        <p:nvSpPr>
          <p:cNvPr id="12" name="Inhaltsplatzhalter 2"/>
          <p:cNvSpPr txBox="1">
            <a:spLocks/>
          </p:cNvSpPr>
          <p:nvPr/>
        </p:nvSpPr>
        <p:spPr>
          <a:xfrm>
            <a:off x="2358458" y="3471915"/>
            <a:ext cx="2843015" cy="6654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542925" indent="-542925" algn="l" defTabSz="4572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01700" indent="-450850" algn="l" defTabSz="4572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338263" indent="-436563" algn="l" defTabSz="4572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16075" indent="-371475" algn="l" defTabSz="4572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de-DE" b="1" dirty="0" smtClean="0"/>
              <a:t>Anzahl Datensätze</a:t>
            </a:r>
          </a:p>
        </p:txBody>
      </p:sp>
      <p:sp>
        <p:nvSpPr>
          <p:cNvPr id="13" name="Rechteck 12"/>
          <p:cNvSpPr/>
          <p:nvPr/>
        </p:nvSpPr>
        <p:spPr>
          <a:xfrm>
            <a:off x="1855635" y="5576837"/>
            <a:ext cx="3633730" cy="111388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252000" tIns="0" rtlCol="0" anchor="ctr"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COUNT(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ename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emp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deptno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10;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4" name="Tabel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0245766"/>
              </p:ext>
            </p:extLst>
          </p:nvPr>
        </p:nvGraphicFramePr>
        <p:xfrm>
          <a:off x="8343368" y="5785293"/>
          <a:ext cx="1432911" cy="696978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432911"/>
              </a:tblGrid>
              <a:tr h="348489">
                <a:tc>
                  <a:txBody>
                    <a:bodyPr/>
                    <a:lstStyle/>
                    <a:p>
                      <a:pPr algn="ctr"/>
                      <a:r>
                        <a:rPr lang="de-DE" sz="1600" b="1" dirty="0" smtClean="0">
                          <a:solidFill>
                            <a:schemeClr val="tx1"/>
                          </a:solidFill>
                        </a:rPr>
                        <a:t>COUNT(*)</a:t>
                      </a:r>
                      <a:endParaRPr lang="de-DE" sz="16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48489"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</a:t>
                      </a:r>
                      <a:endParaRPr lang="de-DE" sz="16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Textfeld 14"/>
          <p:cNvSpPr txBox="1"/>
          <p:nvPr/>
        </p:nvSpPr>
        <p:spPr>
          <a:xfrm>
            <a:off x="8430919" y="5451916"/>
            <a:ext cx="1252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smtClean="0">
                <a:solidFill>
                  <a:schemeClr val="accent1"/>
                </a:solidFill>
              </a:rPr>
              <a:t>Ergebnis</a:t>
            </a:r>
            <a:endParaRPr lang="de-DE" b="1" dirty="0">
              <a:solidFill>
                <a:schemeClr val="accent1"/>
              </a:solidFill>
            </a:endParaRPr>
          </a:p>
        </p:txBody>
      </p:sp>
      <p:sp>
        <p:nvSpPr>
          <p:cNvPr id="16" name="Pfeil nach links 15"/>
          <p:cNvSpPr/>
          <p:nvPr/>
        </p:nvSpPr>
        <p:spPr>
          <a:xfrm rot="10800000">
            <a:off x="5888522" y="5849659"/>
            <a:ext cx="2055690" cy="66319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Inhaltsplatzhalter 2"/>
          <p:cNvSpPr txBox="1">
            <a:spLocks/>
          </p:cNvSpPr>
          <p:nvPr/>
        </p:nvSpPr>
        <p:spPr>
          <a:xfrm>
            <a:off x="2250992" y="5184230"/>
            <a:ext cx="2843015" cy="66542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542925" indent="-542925" algn="l" defTabSz="4572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01700" indent="-450850" algn="l" defTabSz="4572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338263" indent="-436563" algn="l" defTabSz="4572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16075" indent="-371475" algn="l" defTabSz="4572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de-DE" b="1" dirty="0" smtClean="0"/>
              <a:t>Anzahl Werte für ENAME</a:t>
            </a:r>
          </a:p>
        </p:txBody>
      </p:sp>
    </p:spTree>
    <p:extLst>
      <p:ext uri="{BB962C8B-B14F-4D97-AF65-F5344CB8AC3E}">
        <p14:creationId xmlns:p14="http://schemas.microsoft.com/office/powerpoint/2010/main" val="3822402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  <p:bldP spid="10" grpId="0" animBg="1"/>
      <p:bldP spid="12" grpId="0"/>
      <p:bldP spid="13" grpId="0" animBg="1"/>
      <p:bldP spid="15" grpId="0"/>
      <p:bldP spid="16" grpId="0" animBg="1"/>
      <p:bldP spid="1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Aggregatfunktion - MAX()/MIN()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65026" y="1189008"/>
            <a:ext cx="10407964" cy="665429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de-DE" dirty="0" smtClean="0"/>
              <a:t>MIN(spalte)/MAX(spalte) gibt den kleinsten/größten Wert in dieser Spalte zurück</a:t>
            </a:r>
          </a:p>
        </p:txBody>
      </p:sp>
      <p:sp>
        <p:nvSpPr>
          <p:cNvPr id="4" name="Abgerundetes Rechteck 3"/>
          <p:cNvSpPr/>
          <p:nvPr/>
        </p:nvSpPr>
        <p:spPr>
          <a:xfrm>
            <a:off x="1236118" y="1979079"/>
            <a:ext cx="9474740" cy="137746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5" name="Tabelle 4"/>
          <p:cNvGraphicFramePr>
            <a:graphicFrameLocks noGrp="1"/>
          </p:cNvGraphicFramePr>
          <p:nvPr>
            <p:extLst/>
          </p:nvPr>
        </p:nvGraphicFramePr>
        <p:xfrm>
          <a:off x="6691835" y="2088692"/>
          <a:ext cx="3612573" cy="11582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897603"/>
                <a:gridCol w="887730"/>
                <a:gridCol w="871247"/>
                <a:gridCol w="955993"/>
              </a:tblGrid>
              <a:tr h="253527">
                <a:tc>
                  <a:txBody>
                    <a:bodyPr/>
                    <a:lstStyle/>
                    <a:p>
                      <a:r>
                        <a:rPr lang="de-DE" sz="1300" dirty="0" smtClean="0"/>
                        <a:t>EMPNO</a:t>
                      </a:r>
                      <a:endParaRPr lang="de-DE" sz="13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1" dirty="0" smtClean="0"/>
                        <a:t>ENAME</a:t>
                      </a:r>
                      <a:endParaRPr lang="de-D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1" dirty="0" smtClean="0"/>
                        <a:t>SAL</a:t>
                      </a:r>
                      <a:endParaRPr lang="de-D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1" dirty="0" smtClean="0"/>
                        <a:t>DEPTNO</a:t>
                      </a:r>
                      <a:endParaRPr lang="de-DE" sz="1300" b="1" dirty="0"/>
                    </a:p>
                  </a:txBody>
                  <a:tcPr/>
                </a:tc>
              </a:tr>
              <a:tr h="253527">
                <a:tc>
                  <a:txBody>
                    <a:bodyPr/>
                    <a:lstStyle/>
                    <a:p>
                      <a:r>
                        <a:rPr lang="de-DE" sz="1300" dirty="0" smtClean="0"/>
                        <a:t>7782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CLARK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2450</a:t>
                      </a:r>
                      <a:endParaRPr lang="de-DE" sz="13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10</a:t>
                      </a:r>
                      <a:endParaRPr lang="de-DE" sz="13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253527">
                <a:tc>
                  <a:txBody>
                    <a:bodyPr/>
                    <a:lstStyle/>
                    <a:p>
                      <a:r>
                        <a:rPr lang="de-DE" sz="1300" dirty="0" smtClean="0"/>
                        <a:t>7839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5000</a:t>
                      </a:r>
                      <a:endParaRPr lang="de-DE" sz="13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10</a:t>
                      </a:r>
                      <a:endParaRPr lang="de-DE" sz="13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253527">
                <a:tc>
                  <a:txBody>
                    <a:bodyPr/>
                    <a:lstStyle/>
                    <a:p>
                      <a:r>
                        <a:rPr lang="de-DE" sz="1300" dirty="0" smtClean="0"/>
                        <a:t>7369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SMITH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800</a:t>
                      </a:r>
                      <a:endParaRPr lang="de-DE" sz="13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20</a:t>
                      </a:r>
                      <a:endParaRPr lang="de-DE" sz="13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Inhaltsplatzhalter 2"/>
          <p:cNvSpPr txBox="1">
            <a:spLocks/>
          </p:cNvSpPr>
          <p:nvPr/>
        </p:nvSpPr>
        <p:spPr>
          <a:xfrm>
            <a:off x="1545487" y="2188723"/>
            <a:ext cx="4903951" cy="9533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542925" indent="-542925" algn="l" defTabSz="4572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01700" indent="-450850" algn="l" defTabSz="4572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338263" indent="-436563" algn="l" defTabSz="4572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16075" indent="-371475" algn="l" defTabSz="4572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2000" b="1" dirty="0" err="1" smtClean="0"/>
              <a:t>Anwendungsbsp</a:t>
            </a:r>
            <a:r>
              <a:rPr lang="de-DE" sz="2000" b="1" dirty="0" smtClean="0"/>
              <a:t>:</a:t>
            </a:r>
            <a:r>
              <a:rPr lang="de-DE" sz="2000" dirty="0" smtClean="0"/>
              <a:t> </a:t>
            </a:r>
            <a:br>
              <a:rPr lang="de-DE" sz="2000" dirty="0" smtClean="0"/>
            </a:br>
            <a:r>
              <a:rPr lang="de-DE" sz="2000" dirty="0" smtClean="0"/>
              <a:t>Zeige das höchste/niedrigste Gehalt?</a:t>
            </a:r>
            <a:endParaRPr lang="de-DE" sz="2000" dirty="0"/>
          </a:p>
        </p:txBody>
      </p:sp>
      <p:sp>
        <p:nvSpPr>
          <p:cNvPr id="7" name="Rechteck 6"/>
          <p:cNvSpPr/>
          <p:nvPr/>
        </p:nvSpPr>
        <p:spPr>
          <a:xfrm>
            <a:off x="973470" y="4025117"/>
            <a:ext cx="5295538" cy="101661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252000" tIns="0" rtlCol="0" anchor="ctr"/>
          <a:lstStyle/>
          <a:p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sz="17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MIN(</a:t>
            </a:r>
            <a:r>
              <a:rPr lang="en-US" sz="17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sal</a:t>
            </a:r>
            <a:r>
              <a:rPr lang="en-US" sz="17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700" b="1" dirty="0" err="1" smtClean="0">
                <a:solidFill>
                  <a:schemeClr val="accent2">
                    <a:lumMod val="75000"/>
                  </a:schemeClr>
                </a:solidFill>
              </a:rPr>
              <a:t>minSAL</a:t>
            </a:r>
            <a:r>
              <a:rPr lang="en-US" sz="1700" b="1" dirty="0" smtClean="0">
                <a:solidFill>
                  <a:schemeClr val="accent2">
                    <a:lumMod val="75000"/>
                  </a:schemeClr>
                </a:solidFill>
              </a:rPr>
              <a:t>, </a:t>
            </a:r>
            <a:r>
              <a:rPr lang="en-US" sz="17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MAX(</a:t>
            </a:r>
            <a:r>
              <a:rPr lang="en-US" sz="17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sal</a:t>
            </a:r>
            <a:r>
              <a:rPr lang="en-US" sz="17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700" b="1" dirty="0" err="1" smtClean="0">
                <a:solidFill>
                  <a:schemeClr val="accent2">
                    <a:lumMod val="75000"/>
                  </a:schemeClr>
                </a:solidFill>
              </a:rPr>
              <a:t>maxSAL</a:t>
            </a:r>
            <a:endParaRPr lang="en-US" sz="1700" b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7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emp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9495556"/>
              </p:ext>
            </p:extLst>
          </p:nvPr>
        </p:nvGraphicFramePr>
        <p:xfrm>
          <a:off x="8816616" y="4173827"/>
          <a:ext cx="1102891" cy="696978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102891"/>
              </a:tblGrid>
              <a:tr h="348489">
                <a:tc>
                  <a:txBody>
                    <a:bodyPr/>
                    <a:lstStyle/>
                    <a:p>
                      <a:pPr algn="ctr"/>
                      <a:r>
                        <a:rPr lang="de-DE" sz="1600" b="1" dirty="0" err="1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minSAL</a:t>
                      </a:r>
                      <a:endParaRPr lang="de-DE" sz="16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48489"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800</a:t>
                      </a:r>
                      <a:endParaRPr lang="de-DE" sz="16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feld 8"/>
          <p:cNvSpPr txBox="1"/>
          <p:nvPr/>
        </p:nvSpPr>
        <p:spPr>
          <a:xfrm>
            <a:off x="9218336" y="3804495"/>
            <a:ext cx="1252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smtClean="0">
                <a:solidFill>
                  <a:schemeClr val="accent1"/>
                </a:solidFill>
              </a:rPr>
              <a:t>Ergebnis</a:t>
            </a:r>
            <a:endParaRPr lang="de-DE" b="1" dirty="0">
              <a:solidFill>
                <a:schemeClr val="accent1"/>
              </a:solidFill>
            </a:endParaRPr>
          </a:p>
        </p:txBody>
      </p:sp>
      <p:sp>
        <p:nvSpPr>
          <p:cNvPr id="10" name="Pfeil nach links 9"/>
          <p:cNvSpPr/>
          <p:nvPr/>
        </p:nvSpPr>
        <p:spPr>
          <a:xfrm rot="10800000">
            <a:off x="6361770" y="4238193"/>
            <a:ext cx="2055690" cy="66319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12" name="Tabel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1167593"/>
              </p:ext>
            </p:extLst>
          </p:nvPr>
        </p:nvGraphicFramePr>
        <p:xfrm>
          <a:off x="9922719" y="4173827"/>
          <a:ext cx="1042349" cy="696978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042349"/>
              </a:tblGrid>
              <a:tr h="348489">
                <a:tc>
                  <a:txBody>
                    <a:bodyPr/>
                    <a:lstStyle/>
                    <a:p>
                      <a:pPr algn="ctr"/>
                      <a:r>
                        <a:rPr lang="de-DE" sz="1600" b="1" dirty="0" err="1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maxSAL</a:t>
                      </a:r>
                      <a:endParaRPr lang="de-DE" sz="16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48489"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5000</a:t>
                      </a:r>
                      <a:endParaRPr lang="de-DE" sz="16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5552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31570" y="257587"/>
            <a:ext cx="8057146" cy="742122"/>
          </a:xfrm>
        </p:spPr>
        <p:txBody>
          <a:bodyPr/>
          <a:lstStyle/>
          <a:p>
            <a:r>
              <a:rPr lang="de-DE" sz="5000" dirty="0" smtClean="0"/>
              <a:t>AGENDA</a:t>
            </a:r>
            <a:endParaRPr lang="de-DE" sz="50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31570" y="1333500"/>
            <a:ext cx="10730654" cy="5375911"/>
          </a:xfrm>
        </p:spPr>
        <p:txBody>
          <a:bodyPr>
            <a:normAutofit/>
          </a:bodyPr>
          <a:lstStyle/>
          <a:p>
            <a:pPr marL="92075" lvl="1" indent="0">
              <a:lnSpc>
                <a:spcPct val="150000"/>
              </a:lnSpc>
              <a:buNone/>
            </a:pPr>
            <a:endParaRPr lang="de-DE" sz="500" b="1" dirty="0" smtClean="0"/>
          </a:p>
          <a:p>
            <a:pPr marL="549275" indent="-457200">
              <a:lnSpc>
                <a:spcPct val="150000"/>
              </a:lnSpc>
              <a:buAutoNum type="arabicPlain"/>
            </a:pPr>
            <a:r>
              <a:rPr lang="de-DE" sz="2000" b="1" dirty="0" smtClean="0"/>
              <a:t>Wiederholung</a:t>
            </a:r>
            <a:endParaRPr lang="de-DE" sz="2000" b="1" dirty="0"/>
          </a:p>
          <a:p>
            <a:pPr marL="549275" indent="-457200">
              <a:lnSpc>
                <a:spcPct val="150000"/>
              </a:lnSpc>
              <a:buAutoNum type="arabicPlain"/>
            </a:pPr>
            <a:r>
              <a:rPr lang="de-DE" sz="2000" b="1" dirty="0" smtClean="0"/>
              <a:t>Transaktionen in SQL</a:t>
            </a:r>
          </a:p>
          <a:p>
            <a:pPr marL="549275" indent="-457200">
              <a:lnSpc>
                <a:spcPct val="150000"/>
              </a:lnSpc>
              <a:buAutoNum type="arabicPlain"/>
            </a:pPr>
            <a:r>
              <a:rPr lang="de-DE" sz="2000" b="1" dirty="0" smtClean="0"/>
              <a:t>DML – Vertiefung</a:t>
            </a:r>
            <a:br>
              <a:rPr lang="de-DE" sz="2000" b="1" dirty="0" smtClean="0"/>
            </a:br>
            <a:r>
              <a:rPr lang="de-DE" sz="2000" dirty="0" smtClean="0"/>
              <a:t>	</a:t>
            </a:r>
            <a:r>
              <a:rPr lang="de-DE" sz="1800" dirty="0"/>
              <a:t>2</a:t>
            </a:r>
            <a:r>
              <a:rPr lang="de-DE" sz="1800" dirty="0" smtClean="0"/>
              <a:t>.1  </a:t>
            </a:r>
            <a:r>
              <a:rPr lang="de-DE" sz="1800" dirty="0" err="1" smtClean="0"/>
              <a:t>Join</a:t>
            </a:r>
            <a:r>
              <a:rPr lang="de-DE" sz="1800" dirty="0" smtClean="0"/>
              <a:t> und Union</a:t>
            </a:r>
            <a:br>
              <a:rPr lang="de-DE" sz="1800" dirty="0" smtClean="0"/>
            </a:br>
            <a:r>
              <a:rPr lang="de-DE" sz="1800" dirty="0" smtClean="0"/>
              <a:t>	2.2  </a:t>
            </a:r>
            <a:r>
              <a:rPr lang="de-DE" sz="1800" dirty="0"/>
              <a:t>Unterabfragen</a:t>
            </a:r>
            <a:br>
              <a:rPr lang="de-DE" sz="1800" dirty="0"/>
            </a:br>
            <a:r>
              <a:rPr lang="de-DE" sz="1800" dirty="0"/>
              <a:t>	</a:t>
            </a:r>
            <a:r>
              <a:rPr lang="de-DE" sz="1800" dirty="0" smtClean="0"/>
              <a:t>2.3</a:t>
            </a:r>
            <a:r>
              <a:rPr lang="de-DE" sz="1800" dirty="0"/>
              <a:t>. </a:t>
            </a:r>
            <a:r>
              <a:rPr lang="de-DE" sz="1800" dirty="0" smtClean="0"/>
              <a:t>Funktionen</a:t>
            </a:r>
          </a:p>
          <a:p>
            <a:pPr marL="465137" lvl="1" indent="0">
              <a:buNone/>
            </a:pPr>
            <a:r>
              <a:rPr lang="de-DE" sz="1800" dirty="0" smtClean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428900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Übung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 smtClean="0"/>
              <a:t>Für folgende Aufgaben werden die Tabellen Vertreter, Verkauf und Artikel verwendet.</a:t>
            </a:r>
          </a:p>
          <a:p>
            <a:pPr marL="457200" indent="-457200">
              <a:buAutoNum type="arabicPeriod"/>
            </a:pPr>
            <a:r>
              <a:rPr lang="de-DE" dirty="0" smtClean="0"/>
              <a:t>Wie viel kostet der teuerste Artikel?</a:t>
            </a:r>
          </a:p>
          <a:p>
            <a:pPr marL="457200" indent="-457200">
              <a:buFont typeface="Wingdings 3" charset="2"/>
              <a:buAutoNum type="arabicPeriod"/>
            </a:pPr>
            <a:r>
              <a:rPr lang="de-DE" dirty="0"/>
              <a:t>Wie hoch ist die durchschnittliche Provision aller Vertreter</a:t>
            </a:r>
            <a:r>
              <a:rPr lang="de-DE" dirty="0" smtClean="0"/>
              <a:t>?</a:t>
            </a:r>
          </a:p>
          <a:p>
            <a:pPr marL="457200" indent="-457200">
              <a:buAutoNum type="arabicPeriod"/>
            </a:pPr>
            <a:r>
              <a:rPr lang="de-DE" dirty="0" smtClean="0"/>
              <a:t>Wie viele Artikel hat der Vertreter Mueller insgesamt verkauft?</a:t>
            </a:r>
          </a:p>
          <a:p>
            <a:pPr marL="457200" indent="-457200">
              <a:buAutoNum type="arabicPeriod"/>
            </a:pPr>
            <a:r>
              <a:rPr lang="de-DE" dirty="0" smtClean="0"/>
              <a:t>Wie viele Wintermäntel hat der Vertreter </a:t>
            </a:r>
            <a:r>
              <a:rPr lang="de-DE" dirty="0" err="1" smtClean="0"/>
              <a:t>Jahred</a:t>
            </a:r>
            <a:r>
              <a:rPr lang="de-DE" dirty="0" smtClean="0"/>
              <a:t> insgesamt verkauft?</a:t>
            </a:r>
          </a:p>
          <a:p>
            <a:pPr marL="457200" indent="-457200">
              <a:buAutoNum type="arabicPeriod"/>
            </a:pPr>
            <a:r>
              <a:rPr lang="de-DE" dirty="0" smtClean="0"/>
              <a:t>Wessen Provision liegt über der durchschnittlichen Provision aller Vertreter?</a:t>
            </a:r>
            <a:br>
              <a:rPr lang="de-DE" dirty="0" smtClean="0"/>
            </a:br>
            <a:r>
              <a:rPr lang="de-DE" b="1" dirty="0" smtClean="0"/>
              <a:t>Tipp: </a:t>
            </a:r>
            <a:r>
              <a:rPr lang="de-DE" dirty="0" smtClean="0"/>
              <a:t>Nutze hier eine Unterabfrage, um den Durchschnitt aller Vertreter zu ermitteln</a:t>
            </a:r>
          </a:p>
          <a:p>
            <a:pPr marL="457200" indent="-457200">
              <a:buAutoNum type="arabicPeriod"/>
            </a:pPr>
            <a:endParaRPr lang="de-DE" dirty="0" smtClean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07611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Single </a:t>
            </a:r>
            <a:r>
              <a:rPr lang="de-DE" dirty="0" err="1" smtClean="0"/>
              <a:t>Row</a:t>
            </a:r>
            <a:r>
              <a:rPr lang="de-DE" dirty="0" smtClean="0"/>
              <a:t> Funktionen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/>
              <a:t>Single </a:t>
            </a:r>
            <a:r>
              <a:rPr lang="de-DE" dirty="0" err="1"/>
              <a:t>Row</a:t>
            </a:r>
            <a:r>
              <a:rPr lang="de-DE" dirty="0"/>
              <a:t> Funktionen können auf alle </a:t>
            </a:r>
            <a:r>
              <a:rPr lang="de-DE" dirty="0" smtClean="0"/>
              <a:t>Werte in einer Spalte </a:t>
            </a:r>
            <a:r>
              <a:rPr lang="de-DE" dirty="0"/>
              <a:t>angewendet werden. </a:t>
            </a:r>
            <a:endParaRPr lang="de-DE" dirty="0" smtClean="0"/>
          </a:p>
          <a:p>
            <a:r>
              <a:rPr lang="de-DE" dirty="0" smtClean="0"/>
              <a:t>können unter anderem in der SELECT-Liste oder in der WHERE-Bedingung verwendet werden</a:t>
            </a:r>
          </a:p>
          <a:p>
            <a:r>
              <a:rPr lang="de-DE" dirty="0" smtClean="0"/>
              <a:t>Verändern Anzeige der einzelnen Werte in dieser Spalte und nicht die gespeicherten Daten</a:t>
            </a:r>
          </a:p>
          <a:p>
            <a:r>
              <a:rPr lang="de-DE" b="1" dirty="0" smtClean="0"/>
              <a:t>Funktionsgruppen </a:t>
            </a:r>
          </a:p>
          <a:p>
            <a:pPr lvl="1"/>
            <a:r>
              <a:rPr lang="de-DE" dirty="0" smtClean="0"/>
              <a:t>Numerische Funktionen</a:t>
            </a:r>
          </a:p>
          <a:p>
            <a:pPr lvl="1"/>
            <a:r>
              <a:rPr lang="de-DE" dirty="0" err="1" smtClean="0"/>
              <a:t>Character</a:t>
            </a:r>
            <a:r>
              <a:rPr lang="de-DE" dirty="0" smtClean="0"/>
              <a:t> Funktionen</a:t>
            </a:r>
          </a:p>
          <a:p>
            <a:pPr lvl="1"/>
            <a:r>
              <a:rPr lang="de-DE" dirty="0" smtClean="0"/>
              <a:t>Datumsfunktionen</a:t>
            </a:r>
          </a:p>
          <a:p>
            <a:pPr lvl="1"/>
            <a:r>
              <a:rPr lang="de-DE" dirty="0" smtClean="0"/>
              <a:t>NULL-bezogene Funktionen</a:t>
            </a:r>
          </a:p>
          <a:p>
            <a:pPr lvl="1"/>
            <a:r>
              <a:rPr lang="de-DE" dirty="0"/>
              <a:t>u</a:t>
            </a:r>
            <a:r>
              <a:rPr lang="de-DE" dirty="0" smtClean="0"/>
              <a:t>sw. ( </a:t>
            </a:r>
            <a:r>
              <a:rPr lang="de-DE" dirty="0" smtClean="0">
                <a:hlinkClick r:id="rId2"/>
              </a:rPr>
              <a:t>vollständige Liste</a:t>
            </a:r>
            <a:r>
              <a:rPr lang="de-DE" dirty="0" smtClean="0"/>
              <a:t>)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04258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Numerische Funktionen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25864" y="1527142"/>
            <a:ext cx="10782030" cy="4384080"/>
          </a:xfrm>
        </p:spPr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de-DE" b="1" dirty="0" smtClean="0"/>
              <a:t>FLOOR(n) 	</a:t>
            </a:r>
            <a:r>
              <a:rPr lang="de-DE" dirty="0" smtClean="0"/>
              <a:t>		-- rundet n auf die nächste Ganzzahl ab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de-DE" b="1" dirty="0" smtClean="0"/>
              <a:t>CEIL(n)		</a:t>
            </a:r>
            <a:r>
              <a:rPr lang="de-DE" dirty="0" smtClean="0"/>
              <a:t>		-- rundet n auf die nächste Ganzzahl auf</a:t>
            </a:r>
            <a:endParaRPr lang="de-DE" b="1" dirty="0" smtClean="0"/>
          </a:p>
          <a:p>
            <a:pPr marL="0" indent="0">
              <a:lnSpc>
                <a:spcPct val="200000"/>
              </a:lnSpc>
              <a:buNone/>
            </a:pPr>
            <a:r>
              <a:rPr lang="de-DE" b="1" dirty="0" smtClean="0"/>
              <a:t>ROUND(</a:t>
            </a:r>
            <a:r>
              <a:rPr lang="de-DE" b="1" dirty="0" err="1" smtClean="0"/>
              <a:t>n,p</a:t>
            </a:r>
            <a:r>
              <a:rPr lang="de-DE" b="1" dirty="0" smtClean="0"/>
              <a:t>)</a:t>
            </a:r>
            <a:r>
              <a:rPr lang="de-DE" dirty="0" smtClean="0"/>
              <a:t> 		-- rundet n auf p Stellen hinter dem Komma ab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de-DE" b="1" dirty="0" smtClean="0"/>
              <a:t>SQRT(n)	</a:t>
            </a:r>
            <a:r>
              <a:rPr lang="de-DE" dirty="0" smtClean="0"/>
              <a:t>		-- gibt die Quadratwurzel aus n zurück</a:t>
            </a:r>
          </a:p>
          <a:p>
            <a:pPr marL="0" indent="0">
              <a:lnSpc>
                <a:spcPct val="200000"/>
              </a:lnSpc>
              <a:buNone/>
            </a:pPr>
            <a:endParaRPr lang="de-DE" dirty="0" smtClean="0"/>
          </a:p>
          <a:p>
            <a:pPr marL="0" indent="0">
              <a:lnSpc>
                <a:spcPct val="200000"/>
              </a:lnSpc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71758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Numerische Funktionen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78730" y="1338470"/>
            <a:ext cx="10829164" cy="4572752"/>
          </a:xfrm>
        </p:spPr>
        <p:txBody>
          <a:bodyPr/>
          <a:lstStyle/>
          <a:p>
            <a:r>
              <a:rPr lang="de-DE" b="1" dirty="0" smtClean="0"/>
              <a:t>Numerische Funktion in der SELECT-Liste</a:t>
            </a:r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sz="1000" dirty="0" smtClean="0"/>
          </a:p>
          <a:p>
            <a:r>
              <a:rPr lang="de-DE" b="1" dirty="0" smtClean="0"/>
              <a:t>Numerische Funktion in der WHERE-</a:t>
            </a:r>
            <a:r>
              <a:rPr lang="de-DE" b="1" dirty="0" err="1" smtClean="0"/>
              <a:t>Clause</a:t>
            </a:r>
            <a:endParaRPr lang="de-DE" b="1" dirty="0"/>
          </a:p>
        </p:txBody>
      </p:sp>
      <p:sp>
        <p:nvSpPr>
          <p:cNvPr id="4" name="Rechteck 3"/>
          <p:cNvSpPr/>
          <p:nvPr/>
        </p:nvSpPr>
        <p:spPr>
          <a:xfrm>
            <a:off x="3440784" y="2575011"/>
            <a:ext cx="4628488" cy="118934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252000" tIns="0" rtlCol="0" anchor="ctr"/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empno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FLOOR(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</a:t>
            </a:r>
            <a:r>
              <a:rPr lang="en-US" sz="16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 CEIL(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</a:t>
            </a:r>
            <a:r>
              <a:rPr lang="en-US" sz="16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8785146"/>
              </p:ext>
            </p:extLst>
          </p:nvPr>
        </p:nvGraphicFramePr>
        <p:xfrm>
          <a:off x="1099930" y="2248306"/>
          <a:ext cx="1946910" cy="13411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963930"/>
                <a:gridCol w="982980"/>
              </a:tblGrid>
              <a:tr h="253527"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EMPNO</a:t>
                      </a:r>
                      <a:endParaRPr lang="de-DE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rgbClr val="0070C0"/>
                          </a:solidFill>
                        </a:rPr>
                        <a:t>SAL</a:t>
                      </a:r>
                      <a:endParaRPr lang="de-DE" sz="16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253527"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7782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rgbClr val="0070C0"/>
                          </a:solidFill>
                        </a:rPr>
                        <a:t>2450.33</a:t>
                      </a:r>
                      <a:endParaRPr lang="de-DE" sz="16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253527"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7839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rgbClr val="0070C0"/>
                          </a:solidFill>
                        </a:rPr>
                        <a:t>5000.70</a:t>
                      </a:r>
                      <a:endParaRPr lang="de-DE" sz="16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253527"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7369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rgbClr val="0070C0"/>
                          </a:solidFill>
                        </a:rPr>
                        <a:t>800.99</a:t>
                      </a:r>
                      <a:endParaRPr lang="de-DE" sz="16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feld 5"/>
          <p:cNvSpPr txBox="1"/>
          <p:nvPr/>
        </p:nvSpPr>
        <p:spPr>
          <a:xfrm>
            <a:off x="1171168" y="1878974"/>
            <a:ext cx="1804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smtClean="0">
                <a:solidFill>
                  <a:schemeClr val="accent1"/>
                </a:solidFill>
              </a:rPr>
              <a:t>EMP - Tabelle</a:t>
            </a:r>
            <a:endParaRPr lang="de-DE" b="1" dirty="0">
              <a:solidFill>
                <a:schemeClr val="accent1"/>
              </a:solidFill>
            </a:endParaRPr>
          </a:p>
        </p:txBody>
      </p:sp>
      <p:sp>
        <p:nvSpPr>
          <p:cNvPr id="7" name="Pfeil nach links 6"/>
          <p:cNvSpPr/>
          <p:nvPr/>
        </p:nvSpPr>
        <p:spPr>
          <a:xfrm rot="10800000">
            <a:off x="4293644" y="2215568"/>
            <a:ext cx="3030500" cy="57912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7408422"/>
              </p:ext>
            </p:extLst>
          </p:nvPr>
        </p:nvGraphicFramePr>
        <p:xfrm>
          <a:off x="8387555" y="2283726"/>
          <a:ext cx="3504566" cy="13411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963930"/>
                <a:gridCol w="1387793"/>
                <a:gridCol w="1152843"/>
              </a:tblGrid>
              <a:tr h="253527"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EMPNO</a:t>
                      </a:r>
                      <a:endParaRPr lang="de-DE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rgbClr val="0070C0"/>
                          </a:solidFill>
                        </a:rPr>
                        <a:t>FLOOR(SAL)</a:t>
                      </a:r>
                      <a:endParaRPr lang="de-DE" sz="16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rgbClr val="0070C0"/>
                          </a:solidFill>
                        </a:rPr>
                        <a:t>CEIL(SAL)</a:t>
                      </a:r>
                      <a:endParaRPr lang="de-DE" sz="16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253527"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7782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rgbClr val="0070C0"/>
                          </a:solidFill>
                        </a:rPr>
                        <a:t>2450</a:t>
                      </a:r>
                      <a:endParaRPr lang="de-DE" sz="16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rgbClr val="0070C0"/>
                          </a:solidFill>
                        </a:rPr>
                        <a:t>2451</a:t>
                      </a:r>
                      <a:endParaRPr lang="de-DE" sz="16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253527"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7839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rgbClr val="0070C0"/>
                          </a:solidFill>
                        </a:rPr>
                        <a:t>5000</a:t>
                      </a:r>
                      <a:endParaRPr lang="de-DE" sz="16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rgbClr val="0070C0"/>
                          </a:solidFill>
                        </a:rPr>
                        <a:t>5001</a:t>
                      </a:r>
                      <a:endParaRPr lang="de-DE" sz="16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253527"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7369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rgbClr val="0070C0"/>
                          </a:solidFill>
                        </a:rPr>
                        <a:t>800</a:t>
                      </a:r>
                      <a:endParaRPr lang="de-DE" sz="16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rgbClr val="0070C0"/>
                          </a:solidFill>
                        </a:rPr>
                        <a:t>801</a:t>
                      </a:r>
                      <a:endParaRPr lang="de-DE" sz="16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feld 8"/>
          <p:cNvSpPr txBox="1"/>
          <p:nvPr/>
        </p:nvSpPr>
        <p:spPr>
          <a:xfrm>
            <a:off x="8914788" y="1900770"/>
            <a:ext cx="2450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smtClean="0">
                <a:solidFill>
                  <a:schemeClr val="accent1"/>
                </a:solidFill>
              </a:rPr>
              <a:t>Abfrageergebnis</a:t>
            </a:r>
            <a:endParaRPr lang="de-DE" b="1" dirty="0">
              <a:solidFill>
                <a:schemeClr val="accent1"/>
              </a:solidFill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4278994" y="5449018"/>
            <a:ext cx="3856463" cy="118934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252000" tIns="0" rtlCol="0" anchor="ctr"/>
          <a:lstStyle/>
          <a:p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empno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7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ename,sal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7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emp</a:t>
            </a:r>
            <a:endParaRPr lang="en-US" sz="17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lang="en-US" sz="17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floor(</a:t>
            </a:r>
            <a:r>
              <a:rPr lang="en-US" sz="17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</a:t>
            </a:r>
            <a:r>
              <a:rPr lang="en-US" sz="17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= 800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1" name="Tabel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220070"/>
              </p:ext>
            </p:extLst>
          </p:nvPr>
        </p:nvGraphicFramePr>
        <p:xfrm>
          <a:off x="1162756" y="5190565"/>
          <a:ext cx="2834640" cy="13411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963930"/>
                <a:gridCol w="887730"/>
                <a:gridCol w="982980"/>
              </a:tblGrid>
              <a:tr h="253527"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EMPNO</a:t>
                      </a:r>
                      <a:endParaRPr lang="de-DE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/>
                        <a:t>ENAME</a:t>
                      </a:r>
                      <a:endParaRPr lang="de-DE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rgbClr val="0070C0"/>
                          </a:solidFill>
                        </a:rPr>
                        <a:t>SAL</a:t>
                      </a:r>
                      <a:endParaRPr lang="de-DE" sz="16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253527"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7782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CLARK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rgbClr val="0070C0"/>
                          </a:solidFill>
                        </a:rPr>
                        <a:t>2450.33</a:t>
                      </a:r>
                      <a:endParaRPr lang="de-DE" sz="16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253527"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7839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rgbClr val="0070C0"/>
                          </a:solidFill>
                        </a:rPr>
                        <a:t>5000.70</a:t>
                      </a:r>
                      <a:endParaRPr lang="de-DE" sz="16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253527"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7369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SMITH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rgbClr val="0070C0"/>
                          </a:solidFill>
                        </a:rPr>
                        <a:t>800.99</a:t>
                      </a:r>
                      <a:endParaRPr lang="de-DE" sz="16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feld 11"/>
          <p:cNvSpPr txBox="1"/>
          <p:nvPr/>
        </p:nvSpPr>
        <p:spPr>
          <a:xfrm>
            <a:off x="1688064" y="4821233"/>
            <a:ext cx="1804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smtClean="0">
                <a:solidFill>
                  <a:schemeClr val="accent1"/>
                </a:solidFill>
              </a:rPr>
              <a:t>EMP - Tabelle</a:t>
            </a:r>
            <a:endParaRPr lang="de-DE" b="1" dirty="0">
              <a:solidFill>
                <a:schemeClr val="accent1"/>
              </a:solidFill>
            </a:endParaRPr>
          </a:p>
        </p:txBody>
      </p:sp>
      <p:graphicFrame>
        <p:nvGraphicFramePr>
          <p:cNvPr id="13" name="Tabel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891902"/>
              </p:ext>
            </p:extLst>
          </p:nvPr>
        </p:nvGraphicFramePr>
        <p:xfrm>
          <a:off x="8594476" y="5296232"/>
          <a:ext cx="2722907" cy="67056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963930"/>
                <a:gridCol w="887730"/>
                <a:gridCol w="871247"/>
              </a:tblGrid>
              <a:tr h="253527"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EMPNO</a:t>
                      </a:r>
                      <a:endParaRPr lang="de-DE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/>
                        <a:t>ENAME</a:t>
                      </a:r>
                      <a:endParaRPr lang="de-DE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rgbClr val="0070C0"/>
                          </a:solidFill>
                        </a:rPr>
                        <a:t>SAL</a:t>
                      </a:r>
                      <a:endParaRPr lang="de-DE" sz="16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253527"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7369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SMITH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rgbClr val="0070C0"/>
                          </a:solidFill>
                        </a:rPr>
                        <a:t>800.99</a:t>
                      </a:r>
                      <a:endParaRPr lang="de-DE" sz="16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Textfeld 13"/>
          <p:cNvSpPr txBox="1"/>
          <p:nvPr/>
        </p:nvSpPr>
        <p:spPr>
          <a:xfrm>
            <a:off x="8826856" y="4937648"/>
            <a:ext cx="2258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>
                <a:solidFill>
                  <a:schemeClr val="accent1"/>
                </a:solidFill>
              </a:rPr>
              <a:t>Abfrageergebnis</a:t>
            </a:r>
          </a:p>
        </p:txBody>
      </p:sp>
      <p:sp>
        <p:nvSpPr>
          <p:cNvPr id="15" name="Pfeil nach links 14"/>
          <p:cNvSpPr/>
          <p:nvPr/>
        </p:nvSpPr>
        <p:spPr>
          <a:xfrm rot="10800000">
            <a:off x="4691975" y="4999267"/>
            <a:ext cx="3030500" cy="57912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9827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7" grpId="0" animBg="1"/>
      <p:bldP spid="9" grpId="0"/>
      <p:bldP spid="10" grpId="0" animBg="1"/>
      <p:bldP spid="12" grpId="0"/>
      <p:bldP spid="14" grpId="0"/>
      <p:bldP spid="1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Character</a:t>
            </a:r>
            <a:r>
              <a:rPr lang="de-DE" dirty="0"/>
              <a:t>-</a:t>
            </a:r>
            <a:r>
              <a:rPr lang="de-DE" dirty="0" smtClean="0"/>
              <a:t>Funktionen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41023" y="1461154"/>
            <a:ext cx="11283884" cy="4450067"/>
          </a:xfrm>
        </p:spPr>
        <p:txBody>
          <a:bodyPr/>
          <a:lstStyle/>
          <a:p>
            <a:pPr marL="0" indent="0">
              <a:spcBef>
                <a:spcPts val="3000"/>
              </a:spcBef>
              <a:buNone/>
            </a:pPr>
            <a:r>
              <a:rPr lang="de-DE" b="1" dirty="0" smtClean="0"/>
              <a:t>UPPER(s)</a:t>
            </a:r>
            <a:r>
              <a:rPr lang="de-DE" dirty="0" smtClean="0"/>
              <a:t>		--	wandelt alle Buchstaben der Zeichenkette s in Großbuchstaben um</a:t>
            </a:r>
          </a:p>
          <a:p>
            <a:pPr marL="0" indent="0">
              <a:spcBef>
                <a:spcPts val="3000"/>
              </a:spcBef>
              <a:buNone/>
            </a:pPr>
            <a:r>
              <a:rPr lang="de-DE" b="1" dirty="0" smtClean="0"/>
              <a:t>LOWER(s)</a:t>
            </a:r>
            <a:r>
              <a:rPr lang="de-DE" dirty="0" smtClean="0"/>
              <a:t>		--	wandelt alle Buchstaben </a:t>
            </a:r>
            <a:r>
              <a:rPr lang="de-DE" dirty="0"/>
              <a:t>der Zeichenkette s </a:t>
            </a:r>
            <a:r>
              <a:rPr lang="de-DE" dirty="0" smtClean="0"/>
              <a:t>in Kleinbuchstaben um</a:t>
            </a:r>
          </a:p>
          <a:p>
            <a:pPr marL="0" indent="0">
              <a:spcBef>
                <a:spcPts val="3000"/>
              </a:spcBef>
              <a:buNone/>
            </a:pPr>
            <a:r>
              <a:rPr lang="de-DE" b="1" dirty="0" smtClean="0"/>
              <a:t>LENGTH(s)</a:t>
            </a:r>
            <a:r>
              <a:rPr lang="de-DE" dirty="0" smtClean="0"/>
              <a:t>		--	gibt die Länge der Zeichenkette s zurück</a:t>
            </a:r>
          </a:p>
          <a:p>
            <a:pPr marL="0" indent="0">
              <a:spcBef>
                <a:spcPts val="3000"/>
              </a:spcBef>
              <a:buNone/>
            </a:pPr>
            <a:r>
              <a:rPr lang="de-DE" b="1" dirty="0" smtClean="0"/>
              <a:t>SUBSTR(</a:t>
            </a:r>
            <a:r>
              <a:rPr lang="de-DE" b="1" dirty="0" err="1" smtClean="0"/>
              <a:t>s,p,l</a:t>
            </a:r>
            <a:r>
              <a:rPr lang="de-DE" b="1" dirty="0" smtClean="0"/>
              <a:t>)</a:t>
            </a:r>
            <a:r>
              <a:rPr lang="de-DE" dirty="0" smtClean="0"/>
              <a:t>	--	Gibt einen Teil der Zeichenkette s zurück: beginnend ab dem </a:t>
            </a:r>
            <a:br>
              <a:rPr lang="de-DE" dirty="0" smtClean="0"/>
            </a:br>
            <a:r>
              <a:rPr lang="de-DE" dirty="0" smtClean="0"/>
              <a:t> 					Zeichen an Position p werden l Zeichen zurückgegeben</a:t>
            </a:r>
          </a:p>
        </p:txBody>
      </p:sp>
    </p:spTree>
    <p:extLst>
      <p:ext uri="{BB962C8B-B14F-4D97-AF65-F5344CB8AC3E}">
        <p14:creationId xmlns:p14="http://schemas.microsoft.com/office/powerpoint/2010/main" val="2140196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Character</a:t>
            </a:r>
            <a:r>
              <a:rPr lang="de-DE" dirty="0"/>
              <a:t>-</a:t>
            </a:r>
            <a:r>
              <a:rPr lang="de-DE" dirty="0" smtClean="0"/>
              <a:t>Funktionen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78730" y="1338470"/>
            <a:ext cx="10829164" cy="4572752"/>
          </a:xfrm>
        </p:spPr>
        <p:txBody>
          <a:bodyPr/>
          <a:lstStyle/>
          <a:p>
            <a:r>
              <a:rPr lang="de-DE" b="1" dirty="0" err="1" smtClean="0"/>
              <a:t>Character</a:t>
            </a:r>
            <a:r>
              <a:rPr lang="de-DE" b="1" dirty="0" smtClean="0"/>
              <a:t>-Funktion in der SELECT-Liste</a:t>
            </a:r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sz="1000" dirty="0" smtClean="0"/>
          </a:p>
          <a:p>
            <a:r>
              <a:rPr lang="de-DE" b="1" dirty="0" err="1" smtClean="0"/>
              <a:t>Character</a:t>
            </a:r>
            <a:r>
              <a:rPr lang="de-DE" b="1" dirty="0" smtClean="0"/>
              <a:t>-Funktion in der WHERE-</a:t>
            </a:r>
            <a:r>
              <a:rPr lang="de-DE" b="1" dirty="0" err="1" smtClean="0"/>
              <a:t>Clause</a:t>
            </a:r>
            <a:endParaRPr lang="de-DE" b="1" dirty="0"/>
          </a:p>
        </p:txBody>
      </p:sp>
      <p:sp>
        <p:nvSpPr>
          <p:cNvPr id="4" name="Rechteck 3"/>
          <p:cNvSpPr/>
          <p:nvPr/>
        </p:nvSpPr>
        <p:spPr>
          <a:xfrm>
            <a:off x="2963288" y="2620710"/>
            <a:ext cx="4871707" cy="13533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252000" tIns="0" rtlCol="0" anchor="ctr"/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ename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	</a:t>
            </a:r>
            <a:r>
              <a:rPr lang="en-US" sz="16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LOWER(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ename</a:t>
            </a:r>
            <a:r>
              <a:rPr lang="en-US" sz="16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low, </a:t>
            </a:r>
            <a:br>
              <a:rPr lang="en-US" sz="16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 	SUBSTR(ename,2,3) sub,</a:t>
            </a:r>
          </a:p>
          <a:p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LENGTH(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ename</a:t>
            </a:r>
            <a:r>
              <a:rPr lang="en-US" sz="16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endParaRPr lang="en-US" sz="1600" b="1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921722" y="1864486"/>
            <a:ext cx="1804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smtClean="0">
                <a:solidFill>
                  <a:schemeClr val="accent1"/>
                </a:solidFill>
              </a:rPr>
              <a:t>EMP - Tabelle</a:t>
            </a:r>
            <a:endParaRPr lang="de-DE" b="1" dirty="0">
              <a:solidFill>
                <a:schemeClr val="accent1"/>
              </a:solidFill>
            </a:endParaRPr>
          </a:p>
        </p:txBody>
      </p:sp>
      <p:sp>
        <p:nvSpPr>
          <p:cNvPr id="7" name="Pfeil nach links 6"/>
          <p:cNvSpPr/>
          <p:nvPr/>
        </p:nvSpPr>
        <p:spPr>
          <a:xfrm rot="10800000">
            <a:off x="3245702" y="2187617"/>
            <a:ext cx="4418289" cy="57912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2208742"/>
              </p:ext>
            </p:extLst>
          </p:nvPr>
        </p:nvGraphicFramePr>
        <p:xfrm>
          <a:off x="8373643" y="2268219"/>
          <a:ext cx="3270175" cy="13411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936943"/>
                <a:gridCol w="873290"/>
                <a:gridCol w="729971"/>
                <a:gridCol w="729971"/>
              </a:tblGrid>
              <a:tr h="253527">
                <a:tc>
                  <a:txBody>
                    <a:bodyPr/>
                    <a:lstStyle/>
                    <a:p>
                      <a:r>
                        <a:rPr lang="de-DE" sz="1600" b="1" dirty="0" smtClean="0"/>
                        <a:t>ENAME</a:t>
                      </a:r>
                      <a:endParaRPr lang="de-DE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b="1" dirty="0" err="1" smtClean="0">
                          <a:solidFill>
                            <a:srgbClr val="0070C0"/>
                          </a:solidFill>
                        </a:rPr>
                        <a:t>low</a:t>
                      </a:r>
                      <a:endParaRPr lang="de-DE" sz="16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b="1" dirty="0" err="1" smtClean="0">
                          <a:solidFill>
                            <a:srgbClr val="0070C0"/>
                          </a:solidFill>
                        </a:rPr>
                        <a:t>sub</a:t>
                      </a:r>
                      <a:endParaRPr lang="de-DE" sz="16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b="1" dirty="0" err="1" smtClean="0">
                          <a:solidFill>
                            <a:srgbClr val="0070C0"/>
                          </a:solidFill>
                        </a:rPr>
                        <a:t>len</a:t>
                      </a:r>
                      <a:endParaRPr lang="de-DE" sz="16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25352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CLARK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b="1" dirty="0" err="1" smtClean="0">
                          <a:solidFill>
                            <a:srgbClr val="0070C0"/>
                          </a:solidFill>
                        </a:rPr>
                        <a:t>clark</a:t>
                      </a:r>
                      <a:endParaRPr lang="de-DE" sz="16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b="1" dirty="0" err="1" smtClean="0">
                          <a:solidFill>
                            <a:srgbClr val="0070C0"/>
                          </a:solidFill>
                        </a:rPr>
                        <a:t>lar</a:t>
                      </a:r>
                      <a:endParaRPr lang="de-DE" sz="16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rgbClr val="0070C0"/>
                          </a:solidFill>
                        </a:rPr>
                        <a:t>5</a:t>
                      </a:r>
                      <a:endParaRPr lang="de-DE" sz="16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25352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b="1" dirty="0" err="1" smtClean="0">
                          <a:solidFill>
                            <a:srgbClr val="0070C0"/>
                          </a:solidFill>
                        </a:rPr>
                        <a:t>king</a:t>
                      </a:r>
                      <a:endParaRPr lang="de-DE" sz="16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b="1" dirty="0" err="1" smtClean="0">
                          <a:solidFill>
                            <a:srgbClr val="0070C0"/>
                          </a:solidFill>
                        </a:rPr>
                        <a:t>ing</a:t>
                      </a:r>
                      <a:endParaRPr lang="de-DE" sz="16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rgbClr val="0070C0"/>
                          </a:solidFill>
                        </a:rPr>
                        <a:t>4</a:t>
                      </a:r>
                      <a:endParaRPr lang="de-DE" sz="16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25352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SMITH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b="1" dirty="0" err="1" smtClean="0">
                          <a:solidFill>
                            <a:srgbClr val="0070C0"/>
                          </a:solidFill>
                        </a:rPr>
                        <a:t>smith</a:t>
                      </a:r>
                      <a:endParaRPr lang="de-DE" sz="16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rgbClr val="0070C0"/>
                          </a:solidFill>
                        </a:rPr>
                        <a:t>mit</a:t>
                      </a:r>
                      <a:endParaRPr lang="de-DE" sz="16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rgbClr val="0070C0"/>
                          </a:solidFill>
                        </a:rPr>
                        <a:t>5</a:t>
                      </a:r>
                      <a:endParaRPr lang="de-DE" sz="16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feld 8"/>
          <p:cNvSpPr txBox="1"/>
          <p:nvPr/>
        </p:nvSpPr>
        <p:spPr>
          <a:xfrm>
            <a:off x="8563533" y="1803462"/>
            <a:ext cx="2450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smtClean="0">
                <a:solidFill>
                  <a:schemeClr val="accent1"/>
                </a:solidFill>
              </a:rPr>
              <a:t>Abfrageergebnis</a:t>
            </a:r>
            <a:endParaRPr lang="de-DE" b="1" dirty="0">
              <a:solidFill>
                <a:schemeClr val="accent1"/>
              </a:solidFill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3469522" y="5349168"/>
            <a:ext cx="4381132" cy="118934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252000" tIns="0" rtlCol="0" anchor="ctr"/>
          <a:lstStyle/>
          <a:p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empno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ename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7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emp</a:t>
            </a:r>
            <a:endParaRPr lang="en-US" sz="17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lang="en-US" sz="17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SUBSTR(ename,1,1) </a:t>
            </a:r>
            <a:r>
              <a:rPr lang="en-US" sz="17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'S'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1" name="Tabel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7139185"/>
              </p:ext>
            </p:extLst>
          </p:nvPr>
        </p:nvGraphicFramePr>
        <p:xfrm>
          <a:off x="1187002" y="5147467"/>
          <a:ext cx="1851660" cy="13411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963930"/>
                <a:gridCol w="887730"/>
              </a:tblGrid>
              <a:tr h="253527"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EMPNO</a:t>
                      </a:r>
                      <a:endParaRPr lang="de-DE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/>
                        <a:t>ENAME</a:t>
                      </a:r>
                      <a:endParaRPr lang="de-DE" sz="1600" b="1" dirty="0"/>
                    </a:p>
                  </a:txBody>
                  <a:tcPr/>
                </a:tc>
              </a:tr>
              <a:tr h="253527"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7782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CLARK</a:t>
                      </a:r>
                    </a:p>
                  </a:txBody>
                  <a:tcPr/>
                </a:tc>
              </a:tr>
              <a:tr h="253527"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7839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KING</a:t>
                      </a:r>
                    </a:p>
                  </a:txBody>
                  <a:tcPr/>
                </a:tc>
              </a:tr>
              <a:tr h="253527"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7369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SMITH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feld 11"/>
          <p:cNvSpPr txBox="1"/>
          <p:nvPr/>
        </p:nvSpPr>
        <p:spPr>
          <a:xfrm>
            <a:off x="1140654" y="4741461"/>
            <a:ext cx="1804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smtClean="0">
                <a:solidFill>
                  <a:schemeClr val="accent1"/>
                </a:solidFill>
              </a:rPr>
              <a:t>EMP - Tabelle</a:t>
            </a:r>
            <a:endParaRPr lang="de-DE" b="1" dirty="0">
              <a:solidFill>
                <a:schemeClr val="accent1"/>
              </a:solidFill>
            </a:endParaRPr>
          </a:p>
        </p:txBody>
      </p:sp>
      <p:graphicFrame>
        <p:nvGraphicFramePr>
          <p:cNvPr id="13" name="Tabel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0405212"/>
              </p:ext>
            </p:extLst>
          </p:nvPr>
        </p:nvGraphicFramePr>
        <p:xfrm>
          <a:off x="8712374" y="5159993"/>
          <a:ext cx="1851660" cy="67056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963930"/>
                <a:gridCol w="887730"/>
              </a:tblGrid>
              <a:tr h="253527"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EMPNO</a:t>
                      </a:r>
                      <a:endParaRPr lang="de-DE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/>
                        <a:t>ENAME</a:t>
                      </a:r>
                      <a:endParaRPr lang="de-DE" sz="1600" b="1" dirty="0"/>
                    </a:p>
                  </a:txBody>
                  <a:tcPr/>
                </a:tc>
              </a:tr>
              <a:tr h="253527"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7369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SMITH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Textfeld 13"/>
          <p:cNvSpPr txBox="1"/>
          <p:nvPr/>
        </p:nvSpPr>
        <p:spPr>
          <a:xfrm>
            <a:off x="8509131" y="4752982"/>
            <a:ext cx="2258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>
                <a:solidFill>
                  <a:schemeClr val="accent1"/>
                </a:solidFill>
              </a:rPr>
              <a:t>Abfrageergebnis</a:t>
            </a:r>
          </a:p>
        </p:txBody>
      </p:sp>
      <p:sp>
        <p:nvSpPr>
          <p:cNvPr id="15" name="Pfeil nach links 14"/>
          <p:cNvSpPr/>
          <p:nvPr/>
        </p:nvSpPr>
        <p:spPr>
          <a:xfrm rot="10800000">
            <a:off x="3594314" y="4966714"/>
            <a:ext cx="4174200" cy="57912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16" name="Tabel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2612963"/>
              </p:ext>
            </p:extLst>
          </p:nvPr>
        </p:nvGraphicFramePr>
        <p:xfrm>
          <a:off x="684390" y="2369406"/>
          <a:ext cx="1851660" cy="13411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963930"/>
                <a:gridCol w="887730"/>
              </a:tblGrid>
              <a:tr h="253527"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EMPNO</a:t>
                      </a:r>
                      <a:endParaRPr lang="de-DE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/>
                        <a:t>ENAME</a:t>
                      </a:r>
                      <a:endParaRPr lang="de-DE" sz="1600" b="1" dirty="0"/>
                    </a:p>
                  </a:txBody>
                  <a:tcPr/>
                </a:tc>
              </a:tr>
              <a:tr h="253527"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7782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CLARK</a:t>
                      </a:r>
                    </a:p>
                  </a:txBody>
                  <a:tcPr/>
                </a:tc>
              </a:tr>
              <a:tr h="253527"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7839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KING</a:t>
                      </a:r>
                    </a:p>
                  </a:txBody>
                  <a:tcPr/>
                </a:tc>
              </a:tr>
              <a:tr h="253527"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7369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SMITH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2127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7" grpId="0" animBg="1"/>
      <p:bldP spid="9" grpId="0"/>
      <p:bldP spid="10" grpId="0" animBg="1"/>
      <p:bldP spid="12" grpId="0"/>
      <p:bldP spid="14" grpId="0"/>
      <p:bldP spid="1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Weitere Funktionen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b="1" dirty="0" smtClean="0"/>
              <a:t>NULL-Wert bezogene Funktionen</a:t>
            </a:r>
          </a:p>
          <a:p>
            <a:pPr marL="0" indent="0">
              <a:buNone/>
            </a:pPr>
            <a:r>
              <a:rPr lang="de-DE" dirty="0" smtClean="0"/>
              <a:t>NVL(a1, a2)				--	wenn a1 NULL ist, wird a2 zurückgegeben, </a:t>
            </a:r>
            <a:br>
              <a:rPr lang="de-DE" dirty="0" smtClean="0"/>
            </a:br>
            <a:r>
              <a:rPr lang="de-DE" dirty="0" smtClean="0"/>
              <a:t>								wenn a1 nicht NULL ist, wird a1 zurückgegeben</a:t>
            </a:r>
          </a:p>
          <a:p>
            <a:endParaRPr lang="de-DE" sz="1100" dirty="0"/>
          </a:p>
          <a:p>
            <a:pPr marL="0" indent="0">
              <a:buNone/>
            </a:pPr>
            <a:r>
              <a:rPr lang="de-DE" b="1" dirty="0" smtClean="0"/>
              <a:t>Datumsfunktionen</a:t>
            </a:r>
          </a:p>
          <a:p>
            <a:pPr marL="0" indent="0">
              <a:buNone/>
            </a:pPr>
            <a:r>
              <a:rPr lang="de-DE" dirty="0" smtClean="0"/>
              <a:t>LAST_DAY(d)				--	gibt das Datum für den letzten Tag des Monats 									zurück der das Datum d beinhaltet </a:t>
            </a:r>
          </a:p>
          <a:p>
            <a:pPr marL="0" indent="0">
              <a:buNone/>
            </a:pPr>
            <a:r>
              <a:rPr lang="de-DE" dirty="0" smtClean="0"/>
              <a:t>TO_CHAR(d, FORMAT)	--	wandelt Datum d in Zeichenkette um </a:t>
            </a:r>
            <a:br>
              <a:rPr lang="de-DE" dirty="0" smtClean="0"/>
            </a:br>
            <a:r>
              <a:rPr lang="de-DE" dirty="0" smtClean="0"/>
              <a:t>								entsprechend der </a:t>
            </a:r>
            <a:r>
              <a:rPr lang="de-DE" dirty="0" smtClean="0">
                <a:hlinkClick r:id="rId2"/>
              </a:rPr>
              <a:t>Formatangabe</a:t>
            </a:r>
            <a:r>
              <a:rPr lang="de-DE" dirty="0"/>
              <a:t>.</a:t>
            </a:r>
          </a:p>
          <a:p>
            <a:pPr marL="0" indent="0">
              <a:buNone/>
            </a:pP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				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49523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Sonstige Funktionen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78730" y="1338470"/>
            <a:ext cx="10829164" cy="4572752"/>
          </a:xfrm>
        </p:spPr>
        <p:txBody>
          <a:bodyPr/>
          <a:lstStyle/>
          <a:p>
            <a:r>
              <a:rPr lang="de-DE" b="1" dirty="0" smtClean="0"/>
              <a:t>Funktionen in der SELECT-Liste</a:t>
            </a:r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sz="1000" dirty="0" smtClean="0"/>
          </a:p>
          <a:p>
            <a:r>
              <a:rPr lang="de-DE" b="1" dirty="0" smtClean="0"/>
              <a:t>Funktionen in der WHERE-</a:t>
            </a:r>
            <a:r>
              <a:rPr lang="de-DE" b="1" dirty="0" err="1" smtClean="0"/>
              <a:t>Clause</a:t>
            </a:r>
            <a:endParaRPr lang="de-DE" b="1" dirty="0"/>
          </a:p>
        </p:txBody>
      </p:sp>
      <p:sp>
        <p:nvSpPr>
          <p:cNvPr id="4" name="Rechteck 3"/>
          <p:cNvSpPr/>
          <p:nvPr/>
        </p:nvSpPr>
        <p:spPr>
          <a:xfrm>
            <a:off x="2632549" y="2629711"/>
            <a:ext cx="5368526" cy="13533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252000" tIns="0" rtlCol="0" anchor="ctr"/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 	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ename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TO_CHAR(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hiredate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mm.yy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6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</a:t>
            </a:r>
            <a:r>
              <a:rPr lang="en-US" sz="16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br>
              <a:rPr lang="en-US" sz="16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LAST_DAY(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hiredate</a:t>
            </a:r>
            <a:r>
              <a:rPr lang="en-US" sz="16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last,</a:t>
            </a:r>
          </a:p>
          <a:p>
            <a:r>
              <a:rPr lang="en-US" sz="16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NVL(hiredate,'01.01.1900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6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nulld</a:t>
            </a:r>
            <a:endParaRPr lang="en-US" sz="1600" b="1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594953" y="1970452"/>
            <a:ext cx="1804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smtClean="0">
                <a:solidFill>
                  <a:schemeClr val="accent1"/>
                </a:solidFill>
              </a:rPr>
              <a:t>EMP - Tabelle</a:t>
            </a:r>
            <a:endParaRPr lang="de-DE" b="1" dirty="0">
              <a:solidFill>
                <a:schemeClr val="accent1"/>
              </a:solidFill>
            </a:endParaRPr>
          </a:p>
        </p:txBody>
      </p:sp>
      <p:sp>
        <p:nvSpPr>
          <p:cNvPr id="7" name="Pfeil nach links 6"/>
          <p:cNvSpPr/>
          <p:nvPr/>
        </p:nvSpPr>
        <p:spPr>
          <a:xfrm rot="10800000">
            <a:off x="2840350" y="2196618"/>
            <a:ext cx="4418289" cy="57912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1961692"/>
              </p:ext>
            </p:extLst>
          </p:nvPr>
        </p:nvGraphicFramePr>
        <p:xfrm>
          <a:off x="8001075" y="2358249"/>
          <a:ext cx="3771583" cy="13411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936943"/>
                <a:gridCol w="754380"/>
                <a:gridCol w="1040130"/>
                <a:gridCol w="1040130"/>
              </a:tblGrid>
              <a:tr h="253527">
                <a:tc>
                  <a:txBody>
                    <a:bodyPr/>
                    <a:lstStyle/>
                    <a:p>
                      <a:r>
                        <a:rPr lang="de-DE" sz="1600" b="1" dirty="0" smtClean="0"/>
                        <a:t>ENAME</a:t>
                      </a:r>
                      <a:endParaRPr lang="de-DE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b="1" dirty="0" err="1" smtClean="0">
                          <a:solidFill>
                            <a:srgbClr val="0070C0"/>
                          </a:solidFill>
                        </a:rPr>
                        <a:t>dat</a:t>
                      </a:r>
                      <a:endParaRPr lang="de-DE" sz="16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rgbClr val="0070C0"/>
                          </a:solidFill>
                        </a:rPr>
                        <a:t>last</a:t>
                      </a:r>
                      <a:endParaRPr lang="de-DE" sz="16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b="1" dirty="0" err="1" smtClean="0">
                          <a:solidFill>
                            <a:srgbClr val="0070C0"/>
                          </a:solidFill>
                        </a:rPr>
                        <a:t>nulld</a:t>
                      </a:r>
                      <a:endParaRPr lang="de-DE" sz="16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25352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CLARK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rgbClr val="0070C0"/>
                          </a:solidFill>
                        </a:rPr>
                        <a:t>06.81</a:t>
                      </a:r>
                      <a:endParaRPr lang="de-DE" sz="16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rgbClr val="0070C0"/>
                          </a:solidFill>
                        </a:rPr>
                        <a:t>30.06.81</a:t>
                      </a:r>
                      <a:endParaRPr lang="de-DE" sz="16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rgbClr val="0070C0"/>
                          </a:solidFill>
                        </a:rPr>
                        <a:t>09.06.81</a:t>
                      </a:r>
                      <a:endParaRPr lang="de-DE" sz="16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25352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rgbClr val="0070C0"/>
                          </a:solidFill>
                        </a:rPr>
                        <a:t>11.81</a:t>
                      </a:r>
                      <a:endParaRPr lang="de-DE" sz="16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rgbClr val="0070C0"/>
                          </a:solidFill>
                        </a:rPr>
                        <a:t>30.11.81</a:t>
                      </a:r>
                      <a:endParaRPr lang="de-DE" sz="16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rgbClr val="0070C0"/>
                          </a:solidFill>
                        </a:rPr>
                        <a:t>17.11.81</a:t>
                      </a:r>
                      <a:endParaRPr lang="de-DE" sz="16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25352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SMITH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rgbClr val="0070C0"/>
                          </a:solidFill>
                        </a:rPr>
                        <a:t>NULL</a:t>
                      </a:r>
                      <a:endParaRPr lang="de-DE" sz="16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rgbClr val="0070C0"/>
                          </a:solidFill>
                        </a:rPr>
                        <a:t>NULL</a:t>
                      </a:r>
                      <a:endParaRPr lang="de-DE" sz="16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rgbClr val="0070C0"/>
                          </a:solidFill>
                        </a:rPr>
                        <a:t>01.01.00</a:t>
                      </a:r>
                      <a:endParaRPr lang="de-DE" sz="16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feld 8"/>
          <p:cNvSpPr txBox="1"/>
          <p:nvPr/>
        </p:nvSpPr>
        <p:spPr>
          <a:xfrm>
            <a:off x="8587136" y="1970649"/>
            <a:ext cx="2450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smtClean="0">
                <a:solidFill>
                  <a:schemeClr val="accent1"/>
                </a:solidFill>
              </a:rPr>
              <a:t>Abfrageergebnis</a:t>
            </a:r>
            <a:endParaRPr lang="de-DE" b="1" dirty="0">
              <a:solidFill>
                <a:schemeClr val="accent1"/>
              </a:solidFill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3478263" y="5307688"/>
            <a:ext cx="4870776" cy="118934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252000" tIns="0" rtlCol="0" anchor="ctr"/>
          <a:lstStyle/>
          <a:p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ename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7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hiredate</a:t>
            </a:r>
            <a:endParaRPr lang="en-US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7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emp</a:t>
            </a:r>
            <a:endParaRPr lang="en-US" sz="17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lang="en-US" sz="17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TO_CHAR(</a:t>
            </a:r>
            <a:r>
              <a:rPr lang="en-US" sz="17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hiredate</a:t>
            </a:r>
            <a:r>
              <a:rPr lang="en-US" sz="17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7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'mm')=</a:t>
            </a:r>
            <a:r>
              <a:rPr lang="en-US" sz="17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'06'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1" name="Tabel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0883615"/>
              </p:ext>
            </p:extLst>
          </p:nvPr>
        </p:nvGraphicFramePr>
        <p:xfrm>
          <a:off x="1261450" y="5122775"/>
          <a:ext cx="2042508" cy="13411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897603"/>
                <a:gridCol w="1144905"/>
              </a:tblGrid>
              <a:tr h="253527"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ENAME</a:t>
                      </a:r>
                      <a:endParaRPr lang="de-DE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/>
                        <a:t>HIREDATE</a:t>
                      </a:r>
                      <a:endParaRPr lang="de-DE" sz="1600" b="1" dirty="0"/>
                    </a:p>
                  </a:txBody>
                  <a:tcPr/>
                </a:tc>
              </a:tr>
              <a:tr h="25352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CLARK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09.06.81</a:t>
                      </a:r>
                    </a:p>
                  </a:txBody>
                  <a:tcPr/>
                </a:tc>
              </a:tr>
              <a:tr h="25352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17.11.81</a:t>
                      </a:r>
                    </a:p>
                  </a:txBody>
                  <a:tcPr/>
                </a:tc>
              </a:tr>
              <a:tr h="253527"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7369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SMITH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feld 11"/>
          <p:cNvSpPr txBox="1"/>
          <p:nvPr/>
        </p:nvSpPr>
        <p:spPr>
          <a:xfrm>
            <a:off x="1373215" y="4699981"/>
            <a:ext cx="1804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smtClean="0">
                <a:solidFill>
                  <a:schemeClr val="accent1"/>
                </a:solidFill>
              </a:rPr>
              <a:t>EMP - Tabelle</a:t>
            </a:r>
            <a:endParaRPr lang="de-DE" b="1" dirty="0">
              <a:solidFill>
                <a:schemeClr val="accent1"/>
              </a:solidFill>
            </a:endParaRPr>
          </a:p>
        </p:txBody>
      </p:sp>
      <p:graphicFrame>
        <p:nvGraphicFramePr>
          <p:cNvPr id="13" name="Tabel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5828065"/>
              </p:ext>
            </p:extLst>
          </p:nvPr>
        </p:nvGraphicFramePr>
        <p:xfrm>
          <a:off x="8886356" y="5341848"/>
          <a:ext cx="2108835" cy="67056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963930"/>
                <a:gridCol w="1144905"/>
              </a:tblGrid>
              <a:tr h="253527"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ENAME</a:t>
                      </a:r>
                      <a:endParaRPr lang="de-DE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/>
                        <a:t>HIREDATE</a:t>
                      </a:r>
                      <a:endParaRPr lang="de-DE" sz="1600" b="1" dirty="0"/>
                    </a:p>
                  </a:txBody>
                  <a:tcPr/>
                </a:tc>
              </a:tr>
              <a:tr h="253527"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CLARK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09.06.81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Textfeld 13"/>
          <p:cNvSpPr txBox="1"/>
          <p:nvPr/>
        </p:nvSpPr>
        <p:spPr>
          <a:xfrm>
            <a:off x="8811700" y="4972516"/>
            <a:ext cx="2258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>
                <a:solidFill>
                  <a:schemeClr val="accent1"/>
                </a:solidFill>
              </a:rPr>
              <a:t>Abfrageergebnis</a:t>
            </a:r>
          </a:p>
        </p:txBody>
      </p:sp>
      <p:sp>
        <p:nvSpPr>
          <p:cNvPr id="15" name="Pfeil nach links 14"/>
          <p:cNvSpPr/>
          <p:nvPr/>
        </p:nvSpPr>
        <p:spPr>
          <a:xfrm rot="10800000">
            <a:off x="3826875" y="4925234"/>
            <a:ext cx="4174200" cy="57912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16" name="Tabel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1174956"/>
              </p:ext>
            </p:extLst>
          </p:nvPr>
        </p:nvGraphicFramePr>
        <p:xfrm>
          <a:off x="351961" y="2437223"/>
          <a:ext cx="2042508" cy="13411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897603"/>
                <a:gridCol w="1144905"/>
              </a:tblGrid>
              <a:tr h="253527">
                <a:tc>
                  <a:txBody>
                    <a:bodyPr/>
                    <a:lstStyle/>
                    <a:p>
                      <a:r>
                        <a:rPr lang="de-DE" sz="1600" b="1" dirty="0" smtClean="0"/>
                        <a:t>ENAME</a:t>
                      </a:r>
                      <a:endParaRPr lang="de-DE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/>
                        <a:t>HIREDATE</a:t>
                      </a:r>
                      <a:endParaRPr lang="de-DE" sz="1600" b="1" dirty="0"/>
                    </a:p>
                  </a:txBody>
                  <a:tcPr/>
                </a:tc>
              </a:tr>
              <a:tr h="25352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CLARK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09.06.81</a:t>
                      </a:r>
                    </a:p>
                  </a:txBody>
                  <a:tcPr/>
                </a:tc>
              </a:tr>
              <a:tr h="25352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17.11.81</a:t>
                      </a:r>
                    </a:p>
                  </a:txBody>
                  <a:tcPr/>
                </a:tc>
              </a:tr>
              <a:tr h="25352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SMITH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NULL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9787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7" grpId="0" animBg="1"/>
      <p:bldP spid="9" grpId="0"/>
      <p:bldP spid="10" grpId="0" animBg="1"/>
      <p:bldP spid="12" grpId="0"/>
      <p:bldP spid="14" grpId="0"/>
      <p:bldP spid="1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Übung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de-DE" dirty="0" smtClean="0"/>
              <a:t>Zeige alle Vertreter mit Namen und VNR an, deren Name länger als 6</a:t>
            </a:r>
            <a:br>
              <a:rPr lang="de-DE" dirty="0" smtClean="0"/>
            </a:br>
            <a:r>
              <a:rPr lang="de-DE" dirty="0" smtClean="0"/>
              <a:t>Zeichen ist</a:t>
            </a:r>
          </a:p>
          <a:p>
            <a:pPr marL="457200" indent="-457200">
              <a:buAutoNum type="arabicPeriod"/>
            </a:pPr>
            <a:r>
              <a:rPr lang="de-DE" dirty="0" smtClean="0"/>
              <a:t>Zeige alle Vertreter, die im Juli oder im Mai geboren sind</a:t>
            </a:r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de-DE" dirty="0" smtClean="0"/>
              <a:t>Erzeuge </a:t>
            </a:r>
            <a:r>
              <a:rPr lang="de-DE" dirty="0"/>
              <a:t>folgende </a:t>
            </a:r>
            <a:r>
              <a:rPr lang="de-DE" dirty="0" smtClean="0"/>
              <a:t>Ausgabe.:</a:t>
            </a:r>
            <a:r>
              <a:rPr lang="de-DE" dirty="0"/>
              <a:t/>
            </a:r>
            <a:br>
              <a:rPr lang="de-DE" dirty="0"/>
            </a:br>
            <a:r>
              <a:rPr lang="de-DE" sz="1800" dirty="0"/>
              <a:t>VNR  </a:t>
            </a:r>
            <a:r>
              <a:rPr lang="de-DE" sz="1800" dirty="0" smtClean="0"/>
              <a:t>   </a:t>
            </a:r>
            <a:r>
              <a:rPr lang="de-DE" sz="1800" b="1" dirty="0" smtClean="0"/>
              <a:t>VNAME_UP  PROV_GRD</a:t>
            </a:r>
            <a:br>
              <a:rPr lang="de-DE" sz="1800" b="1" dirty="0" smtClean="0"/>
            </a:br>
            <a:r>
              <a:rPr lang="de-DE" sz="1800" dirty="0" smtClean="0"/>
              <a:t>----- </a:t>
            </a:r>
            <a:r>
              <a:rPr lang="de-DE" sz="1800" dirty="0"/>
              <a:t>-------------------- </a:t>
            </a:r>
            <a:r>
              <a:rPr lang="de-DE" sz="1800" dirty="0" smtClean="0"/>
              <a:t>    ------------------</a:t>
            </a:r>
            <a:br>
              <a:rPr lang="de-DE" sz="1800" dirty="0" smtClean="0"/>
            </a:br>
            <a:r>
              <a:rPr lang="de-DE" sz="1800" dirty="0" smtClean="0"/>
              <a:t>1010 	MUELLER		,1</a:t>
            </a:r>
            <a:br>
              <a:rPr lang="de-DE" sz="1800" dirty="0" smtClean="0"/>
            </a:br>
            <a:r>
              <a:rPr lang="de-DE" sz="1800" dirty="0" smtClean="0"/>
              <a:t> </a:t>
            </a:r>
            <a:r>
              <a:rPr lang="de-DE" sz="1800" dirty="0"/>
              <a:t>3401 </a:t>
            </a:r>
            <a:r>
              <a:rPr lang="de-DE" sz="1800" dirty="0" smtClean="0"/>
              <a:t>	SCHMITZ		,1</a:t>
            </a:r>
            <a:br>
              <a:rPr lang="de-DE" sz="1800" dirty="0" smtClean="0"/>
            </a:br>
            <a:r>
              <a:rPr lang="de-DE" sz="1800" dirty="0" smtClean="0"/>
              <a:t> </a:t>
            </a:r>
            <a:r>
              <a:rPr lang="de-DE" sz="1800" dirty="0"/>
              <a:t>5337 </a:t>
            </a:r>
            <a:r>
              <a:rPr lang="de-DE" sz="1800" dirty="0" smtClean="0"/>
              <a:t>	RITSCH			,1</a:t>
            </a:r>
            <a:br>
              <a:rPr lang="de-DE" sz="1800" dirty="0" smtClean="0"/>
            </a:br>
            <a:r>
              <a:rPr lang="de-DE" sz="1800" dirty="0" smtClean="0"/>
              <a:t> </a:t>
            </a:r>
            <a:r>
              <a:rPr lang="de-DE" sz="1800" dirty="0"/>
              <a:t>4321 </a:t>
            </a:r>
            <a:r>
              <a:rPr lang="de-DE" sz="1800" dirty="0" smtClean="0"/>
              <a:t>	JAHRED         	0</a:t>
            </a:r>
            <a:endParaRPr lang="de-DE" dirty="0"/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de-DE" dirty="0" smtClean="0"/>
              <a:t>Zeige alle Artikel an, die mit ‘</a:t>
            </a:r>
            <a:r>
              <a:rPr lang="de-DE" dirty="0" err="1" smtClean="0"/>
              <a:t>Wi</a:t>
            </a:r>
            <a:r>
              <a:rPr lang="de-DE" dirty="0" smtClean="0"/>
              <a:t>‘ beginnen. Löse diese Aufgabe mit der </a:t>
            </a:r>
            <a:r>
              <a:rPr lang="de-DE" dirty="0" err="1" smtClean="0"/>
              <a:t>substr</a:t>
            </a:r>
            <a:r>
              <a:rPr lang="de-DE" dirty="0" smtClean="0"/>
              <a:t>()-Funktion.</a:t>
            </a:r>
            <a:br>
              <a:rPr lang="de-DE" dirty="0" smtClean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31174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Übung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 smtClean="0"/>
              <a:t>5. 	Erzeuge </a:t>
            </a:r>
            <a:r>
              <a:rPr lang="de-DE" dirty="0"/>
              <a:t>folgende </a:t>
            </a:r>
            <a:r>
              <a:rPr lang="de-DE" dirty="0" smtClean="0"/>
              <a:t>Ausgabe: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de-DE" sz="1800" dirty="0" smtClean="0"/>
              <a:t>	VNR 	VNAME           DAT</a:t>
            </a:r>
            <a:endParaRPr lang="de-DE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de-DE" sz="1800" dirty="0" smtClean="0"/>
              <a:t>	-------  -------------------- 	-----------</a:t>
            </a:r>
            <a:endParaRPr lang="de-DE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de-DE" sz="1800" dirty="0" smtClean="0"/>
              <a:t>	1010 	Mueller           </a:t>
            </a:r>
            <a:r>
              <a:rPr lang="de-DE" sz="1800" dirty="0"/>
              <a:t>03-05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de-DE" sz="1800" dirty="0" smtClean="0"/>
              <a:t>	3401 	Schmitz          15-08</a:t>
            </a:r>
            <a:endParaRPr lang="de-DE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de-DE" sz="1800" dirty="0" smtClean="0"/>
              <a:t>	5337 	Ritsch              </a:t>
            </a:r>
            <a:r>
              <a:rPr lang="de-DE" sz="1800" dirty="0"/>
              <a:t>23-07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de-DE" sz="1800" dirty="0" smtClean="0"/>
              <a:t>	4321 	</a:t>
            </a:r>
            <a:r>
              <a:rPr lang="de-DE" sz="1800" dirty="0" err="1" smtClean="0"/>
              <a:t>Jahred</a:t>
            </a:r>
            <a:r>
              <a:rPr lang="de-DE" sz="1800" dirty="0" smtClean="0"/>
              <a:t>            27-12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de-DE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de-DE" sz="18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de-DE" dirty="0"/>
              <a:t>6. 	Zeige alle Vertreter (VNR, </a:t>
            </a:r>
            <a:r>
              <a:rPr lang="de-DE" dirty="0" err="1"/>
              <a:t>Vname</a:t>
            </a:r>
            <a:r>
              <a:rPr lang="de-DE" dirty="0"/>
              <a:t>) an, die im selben Jahr geboren sind wie </a:t>
            </a:r>
            <a:r>
              <a:rPr lang="de-DE" dirty="0" smtClean="0"/>
              <a:t>	der </a:t>
            </a:r>
            <a:r>
              <a:rPr lang="de-DE" dirty="0"/>
              <a:t>Vertreter </a:t>
            </a:r>
            <a:r>
              <a:rPr lang="de-DE" dirty="0" err="1" smtClean="0"/>
              <a:t>Jahred</a:t>
            </a:r>
            <a:r>
              <a:rPr lang="de-DE" dirty="0" smtClean="0"/>
              <a:t>.</a:t>
            </a:r>
            <a:endParaRPr lang="de-DE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de-DE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de-DE" dirty="0"/>
              <a:t>7. 	Erhöhe bei </a:t>
            </a:r>
            <a:r>
              <a:rPr lang="de-DE" dirty="0" smtClean="0"/>
              <a:t>den Vertretern den Bonus </a:t>
            </a:r>
            <a:r>
              <a:rPr lang="de-DE" dirty="0"/>
              <a:t>um 300, die in einem Monat </a:t>
            </a:r>
            <a:r>
              <a:rPr lang="de-DE" dirty="0" smtClean="0"/>
              <a:t>	geboren </a:t>
            </a:r>
            <a:r>
              <a:rPr lang="de-DE" dirty="0"/>
              <a:t>sind, der </a:t>
            </a:r>
            <a:r>
              <a:rPr lang="de-DE" dirty="0" smtClean="0"/>
              <a:t>31 </a:t>
            </a:r>
            <a:r>
              <a:rPr lang="de-DE" dirty="0"/>
              <a:t>Tage </a:t>
            </a:r>
            <a:r>
              <a:rPr lang="de-DE" dirty="0" smtClean="0"/>
              <a:t>hat.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31674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Wiederholungs-Übungen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DE" sz="2400" dirty="0" smtClean="0"/>
              <a:t>Im folgenden Skript werden die Beispiel-Tabellen Vertreter, Verkauf und Artikel verwendet. </a:t>
            </a:r>
            <a:endParaRPr lang="de-DE" sz="2400" dirty="0"/>
          </a:p>
          <a:p>
            <a:pPr marL="457200" indent="-457200">
              <a:buAutoNum type="arabicPeriod"/>
            </a:pPr>
            <a:r>
              <a:rPr lang="de-DE" sz="2400" dirty="0" smtClean="0"/>
              <a:t>Führe das SQL-Skript </a:t>
            </a:r>
            <a:r>
              <a:rPr lang="de-DE" sz="2400" dirty="0" err="1" smtClean="0"/>
              <a:t>dbVertreter.sql</a:t>
            </a:r>
            <a:r>
              <a:rPr lang="de-DE" sz="2400" dirty="0" smtClean="0"/>
              <a:t> in </a:t>
            </a:r>
            <a:r>
              <a:rPr lang="de-DE" sz="2400" dirty="0" err="1" smtClean="0"/>
              <a:t>SQLPlus</a:t>
            </a:r>
            <a:r>
              <a:rPr lang="de-DE" sz="2400" dirty="0" smtClean="0"/>
              <a:t> aus, um die Tabellen anzulegen und mit Beispieldaten zu füllen.</a:t>
            </a:r>
          </a:p>
          <a:p>
            <a:pPr marL="457200" indent="-457200">
              <a:buAutoNum type="arabicPeriod"/>
            </a:pPr>
            <a:r>
              <a:rPr lang="de-DE" sz="2400" dirty="0" smtClean="0"/>
              <a:t>Mache dich mit den Tabellen vertraut bzgl.:</a:t>
            </a:r>
            <a:br>
              <a:rPr lang="de-DE" sz="2400" dirty="0" smtClean="0"/>
            </a:br>
            <a:r>
              <a:rPr lang="de-DE" sz="2400" dirty="0" smtClean="0"/>
              <a:t> - Spalten und Datentypen</a:t>
            </a:r>
            <a:br>
              <a:rPr lang="de-DE" sz="2400" dirty="0" smtClean="0"/>
            </a:br>
            <a:r>
              <a:rPr lang="de-DE" sz="2400" dirty="0" smtClean="0"/>
              <a:t> - Beziehung der Tabellen zueinander</a:t>
            </a:r>
            <a:br>
              <a:rPr lang="de-DE" sz="2400" dirty="0" smtClean="0"/>
            </a:br>
            <a:r>
              <a:rPr lang="de-DE" sz="2400" dirty="0" smtClean="0"/>
              <a:t> - Datensätzen in den Tabellen und was diese bedeuten</a:t>
            </a:r>
          </a:p>
          <a:p>
            <a:pPr marL="457200" indent="-457200">
              <a:buAutoNum type="arabicPeriod" startAt="3"/>
            </a:pPr>
            <a:r>
              <a:rPr lang="de-DE" sz="2400" dirty="0" smtClean="0"/>
              <a:t>Zeige </a:t>
            </a:r>
            <a:r>
              <a:rPr lang="de-DE" sz="2400" dirty="0"/>
              <a:t>alle Vertreter mit Namen und VNR an, die eine Provision von </a:t>
            </a:r>
            <a:r>
              <a:rPr lang="de-DE" sz="2400" dirty="0" smtClean="0"/>
              <a:t>	weniger </a:t>
            </a:r>
            <a:r>
              <a:rPr lang="de-DE" sz="2400" dirty="0"/>
              <a:t>als 7% erhalten</a:t>
            </a:r>
            <a:r>
              <a:rPr lang="de-DE" sz="2400" dirty="0" smtClean="0"/>
              <a:t>.</a:t>
            </a:r>
          </a:p>
          <a:p>
            <a:pPr marL="457200" indent="-457200">
              <a:buFont typeface="Wingdings 3" charset="2"/>
              <a:buAutoNum type="arabicPeriod" startAt="3"/>
            </a:pPr>
            <a:r>
              <a:rPr lang="de-DE" sz="2400" dirty="0" smtClean="0"/>
              <a:t>Bei </a:t>
            </a:r>
            <a:r>
              <a:rPr lang="de-DE" sz="2400" dirty="0"/>
              <a:t>welchen Artikeln (Name und Artikelnummer) liegt der Preis über </a:t>
            </a:r>
            <a:r>
              <a:rPr lang="de-DE" sz="2400" dirty="0" smtClean="0"/>
              <a:t>100?</a:t>
            </a:r>
            <a:endParaRPr lang="de-DE" sz="2400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6163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Wiederholungs-Übung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99930" y="980659"/>
            <a:ext cx="10407964" cy="5409507"/>
          </a:xfrm>
        </p:spPr>
        <p:txBody>
          <a:bodyPr>
            <a:normAutofit fontScale="77500" lnSpcReduction="20000"/>
          </a:bodyPr>
          <a:lstStyle/>
          <a:p>
            <a:pPr marL="457200" indent="-457200">
              <a:buAutoNum type="arabicPeriod" startAt="5"/>
            </a:pPr>
            <a:r>
              <a:rPr lang="de-DE" dirty="0" smtClean="0"/>
              <a:t>Zeige alle Vertreter an, die vor dem 01.01.1980 geboren sind und deren Name ein i beinhaltet.</a:t>
            </a:r>
          </a:p>
          <a:p>
            <a:pPr marL="457200" indent="-457200">
              <a:buAutoNum type="arabicPeriod" startAt="6"/>
            </a:pPr>
            <a:r>
              <a:rPr lang="de-DE" dirty="0" smtClean="0"/>
              <a:t>Füge dich als Vertreter in die Tabelle Vertreter ein mit einer Provision von 6% und der Mitarbeiternummer 7777.</a:t>
            </a:r>
          </a:p>
          <a:p>
            <a:pPr marL="457200" indent="-457200">
              <a:buAutoNum type="arabicPeriod" startAt="6"/>
            </a:pPr>
            <a:r>
              <a:rPr lang="de-DE" dirty="0" smtClean="0"/>
              <a:t>Füge für deinen Vertreter einen Verkauf mit UNR 1014 hinzu. </a:t>
            </a:r>
            <a:br>
              <a:rPr lang="de-DE" dirty="0" smtClean="0"/>
            </a:br>
            <a:r>
              <a:rPr lang="de-DE" dirty="0" smtClean="0"/>
              <a:t>Der neue Datensatz soll abbilden, dass heute 22 Wintermäntel vom Vertreter mit VNR 7777 verkauft wurden.</a:t>
            </a:r>
          </a:p>
          <a:p>
            <a:pPr marL="457200" indent="-457200">
              <a:buAutoNum type="arabicPeriod" startAt="6"/>
            </a:pPr>
            <a:r>
              <a:rPr lang="de-DE" dirty="0" smtClean="0"/>
              <a:t>Ändere den Preis eines Stiefels auf 88,90.</a:t>
            </a:r>
          </a:p>
          <a:p>
            <a:pPr marL="457200" indent="-457200">
              <a:buAutoNum type="arabicPeriod" startAt="6"/>
            </a:pPr>
            <a:r>
              <a:rPr lang="de-DE" dirty="0" smtClean="0"/>
              <a:t>Füge der Tabelle Vertreter eine Spalte </a:t>
            </a:r>
            <a:r>
              <a:rPr lang="de-DE" dirty="0" err="1" smtClean="0"/>
              <a:t>bonus</a:t>
            </a:r>
            <a:r>
              <a:rPr lang="de-DE" dirty="0" smtClean="0"/>
              <a:t> hinzu, in die ein bis zu vierstelliger, ganzzahliger Wert eingetragen werden soll.</a:t>
            </a:r>
          </a:p>
          <a:p>
            <a:pPr marL="457200" indent="-457200">
              <a:buAutoNum type="arabicPeriod" startAt="6"/>
            </a:pPr>
            <a:r>
              <a:rPr lang="de-DE" dirty="0" smtClean="0"/>
              <a:t>Setze den Bonus für alle Vertreter auf 500.</a:t>
            </a:r>
          </a:p>
          <a:p>
            <a:pPr marL="457200" indent="-457200">
              <a:buFont typeface="Wingdings 3" charset="2"/>
              <a:buAutoNum type="arabicPeriod" startAt="6"/>
            </a:pPr>
            <a:r>
              <a:rPr lang="de-DE" dirty="0" smtClean="0"/>
              <a:t>Ändere den Datentyp für die Spalte </a:t>
            </a:r>
            <a:r>
              <a:rPr lang="de-DE" dirty="0" err="1" smtClean="0"/>
              <a:t>vname</a:t>
            </a:r>
            <a:r>
              <a:rPr lang="de-DE" dirty="0" smtClean="0"/>
              <a:t> in der Tabelle </a:t>
            </a:r>
            <a:r>
              <a:rPr lang="de-DE" dirty="0" err="1" smtClean="0"/>
              <a:t>vertreter</a:t>
            </a:r>
            <a:r>
              <a:rPr lang="de-DE" dirty="0" smtClean="0"/>
              <a:t> auf VARCHAR2(20);</a:t>
            </a:r>
            <a:r>
              <a:rPr lang="de-DE" dirty="0"/>
              <a:t> </a:t>
            </a:r>
            <a:endParaRPr lang="de-DE" dirty="0" smtClean="0"/>
          </a:p>
          <a:p>
            <a:pPr marL="457200" indent="-457200">
              <a:buFont typeface="Wingdings 3" charset="2"/>
              <a:buAutoNum type="arabicPeriod" startAt="6"/>
            </a:pPr>
            <a:r>
              <a:rPr lang="de-DE" dirty="0" smtClean="0"/>
              <a:t>An </a:t>
            </a:r>
            <a:r>
              <a:rPr lang="de-DE" dirty="0"/>
              <a:t>welchen Tagen wurden Verkäufe getätigt? Erzeuge folgende Ausgabe:</a:t>
            </a:r>
            <a:br>
              <a:rPr lang="de-DE" dirty="0"/>
            </a:br>
            <a:r>
              <a:rPr lang="de-DE" dirty="0"/>
              <a:t>	DATUM</a:t>
            </a:r>
            <a:br>
              <a:rPr lang="de-DE" dirty="0"/>
            </a:br>
            <a:r>
              <a:rPr lang="de-DE" dirty="0"/>
              <a:t>          -------------</a:t>
            </a:r>
            <a:br>
              <a:rPr lang="de-DE" dirty="0"/>
            </a:br>
            <a:r>
              <a:rPr lang="de-DE" dirty="0"/>
              <a:t>	27.06.15</a:t>
            </a:r>
            <a:br>
              <a:rPr lang="de-DE" dirty="0"/>
            </a:br>
            <a:r>
              <a:rPr lang="de-DE" dirty="0"/>
              <a:t>	</a:t>
            </a:r>
            <a:r>
              <a:rPr lang="de-DE" dirty="0" smtClean="0"/>
              <a:t>28.06.15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1146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z="5500" dirty="0" smtClean="0"/>
              <a:t>1. Transaktionen</a:t>
            </a:r>
            <a:endParaRPr lang="de-DE" sz="5500" dirty="0"/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11692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Transaktion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91540" y="1338470"/>
            <a:ext cx="10616354" cy="45727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 smtClean="0"/>
              <a:t>Eine Transaktion umfasst eine Reihe von SQL-Statements (Update, Insert..), die als Einheit ausgeführt werden </a:t>
            </a:r>
            <a:r>
              <a:rPr lang="de-DE" dirty="0"/>
              <a:t>(ganz oder gar nicht) </a:t>
            </a:r>
            <a:endParaRPr lang="de-DE" dirty="0" smtClean="0"/>
          </a:p>
          <a:p>
            <a:pPr marL="0" indent="0">
              <a:buNone/>
            </a:pPr>
            <a:r>
              <a:rPr lang="de-DE" b="1" dirty="0" smtClean="0"/>
              <a:t>Transaktion besitzt ACID-Eigenschaften</a:t>
            </a:r>
            <a:endParaRPr lang="de-DE" b="1" dirty="0"/>
          </a:p>
          <a:p>
            <a:pPr marL="0" indent="0">
              <a:buNone/>
            </a:pPr>
            <a:r>
              <a:rPr lang="de-DE" b="1" dirty="0" smtClean="0"/>
              <a:t>A </a:t>
            </a:r>
            <a:r>
              <a:rPr lang="de-DE" b="1" dirty="0" err="1" smtClean="0"/>
              <a:t>Atomicity</a:t>
            </a:r>
            <a:r>
              <a:rPr lang="de-DE" b="1" dirty="0" smtClean="0"/>
              <a:t>  	</a:t>
            </a:r>
            <a:r>
              <a:rPr lang="de-DE" dirty="0" smtClean="0"/>
              <a:t>	</a:t>
            </a:r>
            <a:r>
              <a:rPr lang="de-DE" dirty="0" smtClean="0">
                <a:sym typeface="Wingdings" panose="05000000000000000000" pitchFamily="2" charset="2"/>
              </a:rPr>
              <a:t>	</a:t>
            </a:r>
            <a:r>
              <a:rPr lang="de-DE" dirty="0" smtClean="0"/>
              <a:t>alles </a:t>
            </a:r>
            <a:r>
              <a:rPr lang="de-DE" dirty="0"/>
              <a:t>oder </a:t>
            </a:r>
            <a:r>
              <a:rPr lang="de-DE" dirty="0" smtClean="0"/>
              <a:t>nichts</a:t>
            </a:r>
            <a:endParaRPr lang="de-DE" dirty="0"/>
          </a:p>
          <a:p>
            <a:pPr marL="0" indent="0">
              <a:buNone/>
            </a:pPr>
            <a:r>
              <a:rPr lang="de-DE" b="1" dirty="0" smtClean="0"/>
              <a:t>C </a:t>
            </a:r>
            <a:r>
              <a:rPr lang="de-DE" b="1" dirty="0" err="1" smtClean="0"/>
              <a:t>Consistency</a:t>
            </a:r>
            <a:r>
              <a:rPr lang="de-DE" b="1" dirty="0" smtClean="0"/>
              <a:t> </a:t>
            </a:r>
            <a:r>
              <a:rPr lang="de-DE" dirty="0" smtClean="0"/>
              <a:t>	</a:t>
            </a:r>
            <a:r>
              <a:rPr lang="de-DE" dirty="0" smtClean="0">
                <a:sym typeface="Wingdings" panose="05000000000000000000" pitchFamily="2" charset="2"/>
              </a:rPr>
              <a:t> 	</a:t>
            </a:r>
            <a:r>
              <a:rPr lang="de-DE" dirty="0" smtClean="0"/>
              <a:t>Transaktion überführt einen konsistenten DB- Zustand in </a:t>
            </a:r>
            <a:br>
              <a:rPr lang="de-DE" dirty="0" smtClean="0"/>
            </a:br>
            <a:r>
              <a:rPr lang="de-DE" dirty="0" smtClean="0"/>
              <a:t>						einen ebenfalls konsistenten DB-Zustand</a:t>
            </a:r>
            <a:endParaRPr lang="de-DE" dirty="0"/>
          </a:p>
          <a:p>
            <a:pPr marL="0" indent="0">
              <a:buNone/>
            </a:pPr>
            <a:r>
              <a:rPr lang="de-DE" b="1" dirty="0" smtClean="0"/>
              <a:t>I Isolation 	</a:t>
            </a:r>
            <a:r>
              <a:rPr lang="de-DE" dirty="0" smtClean="0"/>
              <a:t>		</a:t>
            </a:r>
            <a:r>
              <a:rPr lang="de-DE" dirty="0" smtClean="0">
                <a:sym typeface="Wingdings" panose="05000000000000000000" pitchFamily="2" charset="2"/>
              </a:rPr>
              <a:t> 	</a:t>
            </a:r>
            <a:r>
              <a:rPr lang="de-DE" dirty="0" smtClean="0"/>
              <a:t>Transaktion läuft isoliert ab</a:t>
            </a:r>
            <a:endParaRPr lang="de-DE" dirty="0"/>
          </a:p>
          <a:p>
            <a:pPr marL="0" indent="0">
              <a:buNone/>
            </a:pPr>
            <a:r>
              <a:rPr lang="de-DE" b="1" dirty="0" smtClean="0"/>
              <a:t>D </a:t>
            </a:r>
            <a:r>
              <a:rPr lang="de-DE" b="1" dirty="0" err="1" smtClean="0"/>
              <a:t>Durability</a:t>
            </a:r>
            <a:r>
              <a:rPr lang="de-DE" dirty="0" smtClean="0"/>
              <a:t>  		</a:t>
            </a:r>
            <a:r>
              <a:rPr lang="de-DE" dirty="0" smtClean="0">
                <a:sym typeface="Wingdings" panose="05000000000000000000" pitchFamily="2" charset="2"/>
              </a:rPr>
              <a:t> 	</a:t>
            </a:r>
            <a:r>
              <a:rPr lang="de-DE" dirty="0" smtClean="0"/>
              <a:t>Ergebnisse einer Transaktion werden dauerhaft in DB </a:t>
            </a:r>
            <a:br>
              <a:rPr lang="de-DE" dirty="0" smtClean="0"/>
            </a:br>
            <a:r>
              <a:rPr lang="de-DE" dirty="0" smtClean="0"/>
              <a:t>						gespeichert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64726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Transaktionssteuerung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99930" y="1417320"/>
            <a:ext cx="10407964" cy="449390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sz="2200" dirty="0"/>
              <a:t>Transaktionen können in SQL mit einem COMMIT/ROLLBACK-Befehl </a:t>
            </a:r>
            <a:r>
              <a:rPr lang="de-DE" sz="2200" dirty="0" smtClean="0"/>
              <a:t>gesteuert werden</a:t>
            </a:r>
            <a:endParaRPr lang="de-DE" sz="2200" dirty="0"/>
          </a:p>
          <a:p>
            <a:pPr marL="0" indent="0">
              <a:buNone/>
            </a:pPr>
            <a:endParaRPr lang="de-DE" sz="1000" b="1" dirty="0" smtClean="0"/>
          </a:p>
          <a:p>
            <a:pPr marL="0" indent="0">
              <a:buNone/>
            </a:pPr>
            <a:r>
              <a:rPr lang="de-DE" b="1" dirty="0" smtClean="0"/>
              <a:t>COMMIT</a:t>
            </a:r>
          </a:p>
          <a:p>
            <a:r>
              <a:rPr lang="de-DE" sz="2200" dirty="0" smtClean="0"/>
              <a:t>Alle Operationen (Update, Insert..) werden in der Datenbank dauerhaft gespeichert</a:t>
            </a:r>
          </a:p>
          <a:p>
            <a:pPr marL="450850" lvl="1" indent="0">
              <a:buNone/>
            </a:pPr>
            <a:endParaRPr lang="de-DE" dirty="0" smtClean="0"/>
          </a:p>
          <a:p>
            <a:pPr marL="0" indent="0">
              <a:buNone/>
            </a:pPr>
            <a:r>
              <a:rPr lang="de-DE" b="1" dirty="0" smtClean="0"/>
              <a:t>ROLLBACK</a:t>
            </a:r>
          </a:p>
          <a:p>
            <a:r>
              <a:rPr lang="de-DE" sz="2200" dirty="0" smtClean="0"/>
              <a:t>Alle Operationen werden rückgängig gemacht und nicht in der Datenbank gespeichert</a:t>
            </a:r>
            <a:endParaRPr lang="de-DE" sz="2200" dirty="0"/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62586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z="5500" dirty="0"/>
              <a:t>2</a:t>
            </a:r>
            <a:r>
              <a:rPr lang="de-DE" sz="5500" dirty="0" smtClean="0"/>
              <a:t>. DML-Vertiefung</a:t>
            </a:r>
            <a:endParaRPr lang="de-DE" sz="55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sz="3200" dirty="0" err="1" smtClean="0"/>
              <a:t>Join</a:t>
            </a:r>
            <a:r>
              <a:rPr lang="de-DE" sz="3200" dirty="0" smtClean="0"/>
              <a:t>, Union und Aggregatfunktionen</a:t>
            </a:r>
            <a:endParaRPr lang="de-DE" sz="3200" dirty="0"/>
          </a:p>
        </p:txBody>
      </p:sp>
    </p:spTree>
    <p:extLst>
      <p:ext uri="{BB962C8B-B14F-4D97-AF65-F5344CB8AC3E}">
        <p14:creationId xmlns:p14="http://schemas.microsoft.com/office/powerpoint/2010/main" val="1554470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etzen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1848</Words>
  <Application>Microsoft Office PowerPoint</Application>
  <PresentationFormat>Benutzerdefiniert</PresentationFormat>
  <Paragraphs>949</Paragraphs>
  <Slides>39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39</vt:i4>
      </vt:variant>
    </vt:vector>
  </HeadingPairs>
  <TitlesOfParts>
    <vt:vector size="40" baseType="lpstr">
      <vt:lpstr>Fetzen</vt:lpstr>
      <vt:lpstr>Vertiefung</vt:lpstr>
      <vt:lpstr>Literatur</vt:lpstr>
      <vt:lpstr>AGENDA</vt:lpstr>
      <vt:lpstr>Wiederholungs-Übungen</vt:lpstr>
      <vt:lpstr>Wiederholungs-Übung</vt:lpstr>
      <vt:lpstr>1. Transaktionen</vt:lpstr>
      <vt:lpstr>Transaktion</vt:lpstr>
      <vt:lpstr>Transaktionssteuerung</vt:lpstr>
      <vt:lpstr>2. DML-Vertiefung</vt:lpstr>
      <vt:lpstr>2.1 JOIN und UNION</vt:lpstr>
      <vt:lpstr>Tabellen-Join</vt:lpstr>
      <vt:lpstr>Tabellen-Join</vt:lpstr>
      <vt:lpstr>INNER JOIN</vt:lpstr>
      <vt:lpstr>LEFT JOIN</vt:lpstr>
      <vt:lpstr>RIGHT JOIN</vt:lpstr>
      <vt:lpstr>OUTER JOIN</vt:lpstr>
      <vt:lpstr>Tabellenalias</vt:lpstr>
      <vt:lpstr>UNION</vt:lpstr>
      <vt:lpstr>Übung</vt:lpstr>
      <vt:lpstr>2.2 Unterabfragen</vt:lpstr>
      <vt:lpstr>Unterabfragen – Rückgabe eines Wertes</vt:lpstr>
      <vt:lpstr>PowerPoint-Präsentation</vt:lpstr>
      <vt:lpstr>Übung</vt:lpstr>
      <vt:lpstr>2.3 Funktionen </vt:lpstr>
      <vt:lpstr>Aggregatfunktionen</vt:lpstr>
      <vt:lpstr>Aggregatfunktion - SUM()</vt:lpstr>
      <vt:lpstr>Aggregatfunktion - AVG()</vt:lpstr>
      <vt:lpstr>Aggregatfunktion - COUNT()</vt:lpstr>
      <vt:lpstr>Aggregatfunktion - MAX()/MIN()</vt:lpstr>
      <vt:lpstr>Übung</vt:lpstr>
      <vt:lpstr>Single Row Funktionen</vt:lpstr>
      <vt:lpstr>Numerische Funktionen</vt:lpstr>
      <vt:lpstr>Numerische Funktionen</vt:lpstr>
      <vt:lpstr>Character-Funktionen</vt:lpstr>
      <vt:lpstr>Character-Funktionen</vt:lpstr>
      <vt:lpstr>Weitere Funktionen</vt:lpstr>
      <vt:lpstr>Sonstige Funktionen</vt:lpstr>
      <vt:lpstr>Übung</vt:lpstr>
      <vt:lpstr>Übung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Datenbanken Vorkurs WS1617</dc:title>
  <dc:subject>Vertiefung DML</dc:subject>
  <dc:creator>Markus Pesch</dc:creator>
  <cp:lastModifiedBy>Markus Pesch</cp:lastModifiedBy>
  <cp:revision>441</cp:revision>
  <dcterms:created xsi:type="dcterms:W3CDTF">2015-06-20T11:54:00Z</dcterms:created>
  <dcterms:modified xsi:type="dcterms:W3CDTF">2016-09-02T09:17:53Z</dcterms:modified>
</cp:coreProperties>
</file>