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77" r:id="rId4"/>
    <p:sldId id="421" r:id="rId5"/>
    <p:sldId id="433" r:id="rId6"/>
    <p:sldId id="435" r:id="rId7"/>
    <p:sldId id="417" r:id="rId8"/>
    <p:sldId id="415" r:id="rId9"/>
    <p:sldId id="408" r:id="rId10"/>
    <p:sldId id="418" r:id="rId11"/>
    <p:sldId id="420" r:id="rId12"/>
    <p:sldId id="425" r:id="rId13"/>
    <p:sldId id="426" r:id="rId14"/>
    <p:sldId id="429" r:id="rId15"/>
    <p:sldId id="430" r:id="rId16"/>
    <p:sldId id="431" r:id="rId17"/>
    <p:sldId id="434" r:id="rId18"/>
    <p:sldId id="438" r:id="rId19"/>
    <p:sldId id="43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6421" autoAdjust="0"/>
  </p:normalViewPr>
  <p:slideViewPr>
    <p:cSldViewPr snapToGrid="0">
      <p:cViewPr varScale="1">
        <p:scale>
          <a:sx n="62" d="100"/>
          <a:sy n="62" d="100"/>
        </p:scale>
        <p:origin x="-102" y="-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0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Vorkurs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database/121/SQLRF/toc.htm" TargetMode="External"/><Relationship Id="rId2" Type="http://schemas.openxmlformats.org/officeDocument/2006/relationships/hyperlink" Target="http://docs.oracle.com/database/121/nav/portal_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database/121/SQLQR/toc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Vertiefung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Abfragesprache SQL in ORACLE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de-DE" b="1" dirty="0" smtClean="0"/>
              <a:t>Erzeuge eine View, die folgendes Ergebnis repräsentiert, das nur Verkäufe vom 27.06.2015 umfasst:</a:t>
            </a:r>
          </a:p>
          <a:p>
            <a:pPr marL="0" indent="0">
              <a:buNone/>
            </a:pPr>
            <a:endParaRPr lang="de-DE" sz="700" b="1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 VNR </a:t>
            </a:r>
            <a:r>
              <a:rPr lang="de-DE" sz="1900" dirty="0" smtClean="0"/>
              <a:t>	VNAME	UNR   </a:t>
            </a:r>
            <a:r>
              <a:rPr lang="de-DE" sz="1900" dirty="0"/>
              <a:t>ANZAHL  </a:t>
            </a:r>
            <a:r>
              <a:rPr lang="de-DE" sz="1900" dirty="0" smtClean="0"/>
              <a:t>ANR </a:t>
            </a:r>
            <a:r>
              <a:rPr lang="de-DE" sz="1900" dirty="0"/>
              <a:t> </a:t>
            </a:r>
            <a:r>
              <a:rPr lang="de-DE" sz="1900" dirty="0" smtClean="0"/>
              <a:t>   ANAME            APREIS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</a:t>
            </a:r>
            <a:r>
              <a:rPr lang="de-DE" sz="1900" dirty="0" smtClean="0"/>
              <a:t>   -------- --------------- </a:t>
            </a:r>
            <a:r>
              <a:rPr lang="de-DE" sz="1900" dirty="0"/>
              <a:t>-------- </a:t>
            </a:r>
            <a:r>
              <a:rPr lang="de-DE" sz="1900" dirty="0" smtClean="0"/>
              <a:t>------------- </a:t>
            </a:r>
            <a:r>
              <a:rPr lang="de-DE" sz="1900" dirty="0"/>
              <a:t>-------- </a:t>
            </a:r>
            <a:r>
              <a:rPr lang="de-DE" sz="1900" dirty="0" smtClean="0"/>
              <a:t>---------------------</a:t>
            </a:r>
            <a:r>
              <a:rPr lang="de-DE" sz="1900" dirty="0"/>
              <a:t> </a:t>
            </a:r>
            <a:r>
              <a:rPr lang="de-DE" sz="1900" dirty="0" smtClean="0"/>
              <a:t> ----------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4321 </a:t>
            </a:r>
            <a:r>
              <a:rPr lang="de-DE" sz="1900" dirty="0" smtClean="0"/>
              <a:t>	</a:t>
            </a:r>
            <a:r>
              <a:rPr lang="de-DE" sz="1900" dirty="0" err="1" smtClean="0"/>
              <a:t>Jahred</a:t>
            </a:r>
            <a:r>
              <a:rPr lang="de-DE" sz="1900" dirty="0" smtClean="0"/>
              <a:t>    	1010        	7   	12 	    Stiefel                89,99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3401 </a:t>
            </a:r>
            <a:r>
              <a:rPr lang="de-DE" sz="1900" dirty="0" smtClean="0"/>
              <a:t>	Schmitz    1000       	10    	12 	    Stiefel                89,99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4321 </a:t>
            </a:r>
            <a:r>
              <a:rPr lang="de-DE" sz="1900" dirty="0" smtClean="0"/>
              <a:t>	</a:t>
            </a:r>
            <a:r>
              <a:rPr lang="de-DE" sz="1900" dirty="0" err="1" smtClean="0"/>
              <a:t>Jahred</a:t>
            </a:r>
            <a:r>
              <a:rPr lang="de-DE" sz="1900" dirty="0" smtClean="0"/>
              <a:t>     1011       	15    	11    	    Pullover             35,2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1010 </a:t>
            </a:r>
            <a:r>
              <a:rPr lang="de-DE" sz="1900" dirty="0" smtClean="0"/>
              <a:t>	Mueller     1006       	40    	11 	    Pullover             35,2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5337 </a:t>
            </a:r>
            <a:r>
              <a:rPr lang="de-DE" sz="1900" dirty="0" smtClean="0"/>
              <a:t>	Ritsch        1003       	70    	11 	    Pullover             35,2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4321 </a:t>
            </a:r>
            <a:r>
              <a:rPr lang="de-DE" sz="1900" dirty="0" smtClean="0"/>
              <a:t>	</a:t>
            </a:r>
            <a:r>
              <a:rPr lang="de-DE" sz="1900" dirty="0" err="1" smtClean="0"/>
              <a:t>Jahred</a:t>
            </a:r>
            <a:r>
              <a:rPr lang="de-DE" sz="1900" dirty="0" smtClean="0"/>
              <a:t>      1009       	35    	13 	    Wintermantel   123,8</a:t>
            </a:r>
            <a:endParaRPr lang="de-DE" sz="1900" dirty="0"/>
          </a:p>
          <a:p>
            <a:pPr marL="0" indent="0">
              <a:spcBef>
                <a:spcPts val="0"/>
              </a:spcBef>
              <a:buNone/>
            </a:pPr>
            <a:r>
              <a:rPr lang="de-DE" sz="1900" dirty="0"/>
              <a:t>    1010 </a:t>
            </a:r>
            <a:r>
              <a:rPr lang="de-DE" sz="1900" dirty="0" smtClean="0"/>
              <a:t>	Mueller      1007    	35    	13 	    Wintermantel   123,8</a:t>
            </a:r>
            <a:endParaRPr lang="de-DE" sz="1900" dirty="0"/>
          </a:p>
          <a:p>
            <a:pPr marL="0" indent="0">
              <a:buNone/>
            </a:pPr>
            <a:endParaRPr lang="de-DE" sz="700" b="1" dirty="0" smtClean="0"/>
          </a:p>
          <a:p>
            <a:pPr marL="0" indent="0">
              <a:buNone/>
            </a:pPr>
            <a:r>
              <a:rPr lang="de-DE" b="1" dirty="0" smtClean="0"/>
              <a:t>2. 	Wie viele Verkäufe hat der Vertreter Mueller am 27.06.15 durchgeführt?</a:t>
            </a:r>
            <a:endParaRPr lang="de-DE" b="1" dirty="0"/>
          </a:p>
          <a:p>
            <a:pPr marL="0" indent="0">
              <a:buNone/>
            </a:pPr>
            <a:r>
              <a:rPr lang="de-DE" b="1" dirty="0" smtClean="0"/>
              <a:t>3.	Wie viele Artikel hat der Vertreter Mueller am 27.06.15 verkauft?</a:t>
            </a:r>
          </a:p>
          <a:p>
            <a:pPr marL="0" indent="0">
              <a:buNone/>
            </a:pPr>
            <a:r>
              <a:rPr lang="de-DE" b="1" dirty="0" smtClean="0"/>
              <a:t>4.	Wie viele Artikel wurden durchschnittlich am 27.06.15 verkauft?</a:t>
            </a:r>
          </a:p>
          <a:p>
            <a:pPr marL="0" indent="0">
              <a:buNone/>
            </a:pPr>
            <a:r>
              <a:rPr lang="de-DE" b="1" dirty="0" smtClean="0"/>
              <a:t>5.	Welcher Artikel (</a:t>
            </a:r>
            <a:r>
              <a:rPr lang="de-DE" b="1" dirty="0" err="1" smtClean="0"/>
              <a:t>anr</a:t>
            </a:r>
            <a:r>
              <a:rPr lang="de-DE" b="1" dirty="0" smtClean="0"/>
              <a:t> und </a:t>
            </a:r>
            <a:r>
              <a:rPr lang="de-DE" b="1" dirty="0" err="1" smtClean="0"/>
              <a:t>aname</a:t>
            </a:r>
            <a:r>
              <a:rPr lang="de-DE" b="1" dirty="0" smtClean="0"/>
              <a:t>) wurde am 27.06.15 nicht verkauft?</a:t>
            </a:r>
          </a:p>
          <a:p>
            <a:pPr marL="457200" indent="-457200">
              <a:buAutoNum type="arabicPeriod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841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/>
              <a:t>3</a:t>
            </a:r>
            <a:r>
              <a:rPr lang="de-DE" sz="5500" dirty="0" smtClean="0"/>
              <a:t>.2 </a:t>
            </a:r>
            <a:r>
              <a:rPr lang="de-DE" sz="5500" dirty="0" err="1" smtClean="0"/>
              <a:t>Constraints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 smtClean="0"/>
              <a:t>Primary-Key, </a:t>
            </a:r>
            <a:r>
              <a:rPr lang="de-DE" sz="3200" dirty="0" err="1" smtClean="0"/>
              <a:t>Foreign</a:t>
            </a:r>
            <a:r>
              <a:rPr lang="de-DE" sz="3200" dirty="0" smtClean="0"/>
              <a:t>-Key, Check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542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Constraints</a:t>
            </a:r>
            <a:r>
              <a:rPr lang="de-DE" dirty="0" smtClean="0"/>
              <a:t> (Bedingungen) können für Spalten einer Tabelle definiert werden </a:t>
            </a:r>
          </a:p>
          <a:p>
            <a:r>
              <a:rPr lang="de-DE" dirty="0" smtClean="0"/>
              <a:t>Sie stellen Regeln dar, die beim Einfügen von Werten in diese Spalten eingehalten werden müssen</a:t>
            </a:r>
          </a:p>
          <a:p>
            <a:r>
              <a:rPr lang="de-DE" dirty="0" smtClean="0"/>
              <a:t>Folgende </a:t>
            </a:r>
            <a:r>
              <a:rPr lang="de-DE" dirty="0" err="1" smtClean="0"/>
              <a:t>Constraints</a:t>
            </a:r>
            <a:r>
              <a:rPr lang="de-DE" dirty="0" smtClean="0"/>
              <a:t> können definiert werden</a:t>
            </a:r>
          </a:p>
          <a:p>
            <a:pPr lvl="1"/>
            <a:r>
              <a:rPr lang="de-DE" b="1" dirty="0" smtClean="0"/>
              <a:t>NOT NULL – </a:t>
            </a:r>
            <a:r>
              <a:rPr lang="de-DE" b="1" dirty="0" err="1" smtClean="0"/>
              <a:t>Constraint</a:t>
            </a:r>
            <a:endParaRPr lang="de-DE" b="1" dirty="0" smtClean="0"/>
          </a:p>
          <a:p>
            <a:pPr lvl="1"/>
            <a:r>
              <a:rPr lang="de-DE" b="1" dirty="0" smtClean="0"/>
              <a:t>Primary Key - </a:t>
            </a:r>
            <a:r>
              <a:rPr lang="de-DE" b="1" dirty="0" err="1" smtClean="0"/>
              <a:t>Constraint</a:t>
            </a:r>
            <a:endParaRPr lang="de-DE" b="1" dirty="0" smtClean="0"/>
          </a:p>
          <a:p>
            <a:pPr lvl="1"/>
            <a:r>
              <a:rPr lang="de-DE" b="1" dirty="0" err="1" smtClean="0"/>
              <a:t>Foreign</a:t>
            </a:r>
            <a:r>
              <a:rPr lang="de-DE" b="1" dirty="0" smtClean="0"/>
              <a:t> Key – </a:t>
            </a:r>
            <a:r>
              <a:rPr lang="de-DE" b="1" dirty="0" err="1" smtClean="0"/>
              <a:t>Constraint</a:t>
            </a:r>
            <a:endParaRPr lang="de-DE" b="1" dirty="0" smtClean="0"/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UNIQUE –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Constraint</a:t>
            </a:r>
            <a:endParaRPr lang="de-DE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Check -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Constraint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10588"/>
            <a:ext cx="8203086" cy="742122"/>
          </a:xfrm>
        </p:spPr>
        <p:txBody>
          <a:bodyPr/>
          <a:lstStyle/>
          <a:p>
            <a:r>
              <a:rPr lang="de-DE" dirty="0" smtClean="0"/>
              <a:t>NOT NULL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4930563"/>
          </a:xfrm>
        </p:spPr>
        <p:txBody>
          <a:bodyPr/>
          <a:lstStyle/>
          <a:p>
            <a:r>
              <a:rPr lang="de-DE" sz="1900" dirty="0" smtClean="0"/>
              <a:t>NOT NULL </a:t>
            </a:r>
            <a:r>
              <a:rPr lang="de-DE" sz="1900" dirty="0" err="1" smtClean="0"/>
              <a:t>Constraint</a:t>
            </a:r>
            <a:r>
              <a:rPr lang="de-DE" sz="1900" dirty="0" smtClean="0"/>
              <a:t> kann für eine Spalte einer Tabelle angelegt werden</a:t>
            </a:r>
          </a:p>
          <a:p>
            <a:r>
              <a:rPr lang="de-DE" sz="1900" dirty="0" smtClean="0"/>
              <a:t>Verhindert, dass NULL-Werte in diese Spalte eingefügt werden</a:t>
            </a:r>
          </a:p>
          <a:p>
            <a:r>
              <a:rPr lang="de-DE" sz="1900" dirty="0" smtClean="0"/>
              <a:t>Kann beim Anlegen der Tabelle erzeugt oder nachträglich hinzugefügt werden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sz="1900" b="1" dirty="0" smtClean="0"/>
              <a:t>NOT NULL </a:t>
            </a:r>
            <a:r>
              <a:rPr lang="de-DE" sz="1900" b="1" dirty="0" err="1" smtClean="0"/>
              <a:t>Constraint</a:t>
            </a:r>
            <a:r>
              <a:rPr lang="de-DE" sz="1900" b="1" dirty="0" smtClean="0"/>
              <a:t> bei Anlegen der Tabelle</a:t>
            </a:r>
            <a:br>
              <a:rPr lang="de-DE" sz="1900" b="1" dirty="0" smtClean="0"/>
            </a:br>
            <a:endParaRPr lang="de-DE" sz="1900" b="1" dirty="0" smtClean="0"/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4000" b="1" dirty="0" smtClean="0"/>
              <a:t/>
            </a:r>
            <a:br>
              <a:rPr lang="de-DE" sz="4000" b="1" dirty="0" smtClean="0"/>
            </a:br>
            <a:r>
              <a:rPr lang="de-DE" b="1" dirty="0" smtClean="0"/>
              <a:t>	NOT NULL </a:t>
            </a:r>
            <a:r>
              <a:rPr lang="de-DE" b="1" dirty="0" err="1" smtClean="0"/>
              <a:t>Constraint</a:t>
            </a:r>
            <a:r>
              <a:rPr lang="de-DE" b="1" dirty="0" smtClean="0"/>
              <a:t> nachträglich hinzufügen</a:t>
            </a:r>
          </a:p>
        </p:txBody>
      </p:sp>
      <p:sp>
        <p:nvSpPr>
          <p:cNvPr id="4" name="Rechteck 3"/>
          <p:cNvSpPr/>
          <p:nvPr/>
        </p:nvSpPr>
        <p:spPr>
          <a:xfrm>
            <a:off x="1688650" y="2870701"/>
            <a:ext cx="5385378" cy="172957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VARCHAR2(30)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88650" y="5324255"/>
            <a:ext cx="5385378" cy="1010562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04000" tIns="144000" rtlCol="0" anchor="ctr"/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person 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MODIFY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NULL);</a:t>
            </a:r>
            <a:endParaRPr lang="de-D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357" y="118056"/>
            <a:ext cx="8203086" cy="742122"/>
          </a:xfrm>
        </p:spPr>
        <p:txBody>
          <a:bodyPr/>
          <a:lstStyle/>
          <a:p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1110" y="944167"/>
            <a:ext cx="11307097" cy="553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Eine/mehrere Spalten können über den Primary Key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als Primärschlüssel festgelegt werden</a:t>
            </a:r>
          </a:p>
          <a:p>
            <a:endParaRPr lang="de-DE" sz="1800" dirty="0"/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endParaRPr lang="de-DE" sz="400" dirty="0" smtClean="0"/>
          </a:p>
          <a:p>
            <a:r>
              <a:rPr lang="de-DE" sz="1800" b="1" dirty="0" smtClean="0"/>
              <a:t>Primärschlüssel besteht aus einer Spalte</a:t>
            </a:r>
            <a:br>
              <a:rPr lang="de-DE" sz="1800" b="1" dirty="0" smtClean="0"/>
            </a:br>
            <a:r>
              <a:rPr lang="de-DE" sz="1800" dirty="0" smtClean="0"/>
              <a:t>jeder Datensatz muss über den Wert in dieser Spalte eindeutig identifiziert werden können. </a:t>
            </a:r>
            <a:r>
              <a:rPr lang="de-DE" sz="1000" dirty="0" smtClean="0">
                <a:sym typeface="Wingdings" panose="05000000000000000000" pitchFamily="2" charset="2"/>
              </a:rPr>
              <a:t/>
            </a:r>
            <a:br>
              <a:rPr lang="de-DE" sz="1000" dirty="0" smtClean="0">
                <a:sym typeface="Wingdings" panose="05000000000000000000" pitchFamily="2" charset="2"/>
              </a:rPr>
            </a:br>
            <a:r>
              <a:rPr lang="de-DE" sz="500" dirty="0" smtClean="0">
                <a:sym typeface="Wingdings" panose="05000000000000000000" pitchFamily="2" charset="2"/>
              </a:rPr>
              <a:t/>
            </a:r>
            <a:br>
              <a:rPr lang="de-DE" sz="500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Beispiel – Primärschlüssel auf PNR: 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Jede PNR darf nur einmal vorhanden sein</a:t>
            </a:r>
            <a:br>
              <a:rPr lang="de-DE" sz="1800" dirty="0" smtClean="0">
                <a:sym typeface="Wingdings" panose="05000000000000000000" pitchFamily="2" charset="2"/>
              </a:rPr>
            </a:br>
            <a:endParaRPr lang="de-DE" sz="1800" dirty="0" smtClean="0"/>
          </a:p>
          <a:p>
            <a:r>
              <a:rPr lang="de-DE" sz="1800" b="1" dirty="0" smtClean="0"/>
              <a:t>Primärschlüssel besteht aus mehreren Spalten</a:t>
            </a:r>
            <a:br>
              <a:rPr lang="de-DE" sz="1800" b="1" dirty="0" smtClean="0"/>
            </a:br>
            <a:r>
              <a:rPr lang="de-DE" sz="1800" dirty="0" smtClean="0"/>
              <a:t>jeder Datensatz muss über die Wertkombination in diesen Spalten eindeutig identifiziert werden können</a:t>
            </a:r>
            <a:br>
              <a:rPr lang="de-DE" sz="1800" dirty="0" smtClean="0"/>
            </a:br>
            <a:r>
              <a:rPr lang="de-DE" sz="500" dirty="0" smtClean="0"/>
              <a:t/>
            </a:r>
            <a:br>
              <a:rPr lang="de-DE" sz="500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Beispiel – Primärschlüssel auf Vorname, Nachname, Geburtstag: 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Es dürfen keine zwei Personen mit identischem Namen und Geburtsdatum eingefügt werden</a:t>
            </a:r>
            <a:endParaRPr lang="de-DE" sz="18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94295"/>
              </p:ext>
            </p:extLst>
          </p:nvPr>
        </p:nvGraphicFramePr>
        <p:xfrm>
          <a:off x="2413667" y="1484593"/>
          <a:ext cx="6553584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2553"/>
                <a:gridCol w="1072553"/>
                <a:gridCol w="1386509"/>
                <a:gridCol w="1629815"/>
                <a:gridCol w="1392154"/>
              </a:tblGrid>
              <a:tr h="209006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PNR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Vorname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Nachname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Geburtsdatum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Geschle</a:t>
                      </a:r>
                      <a:r>
                        <a:rPr lang="de-DE" sz="1300" baseline="0" dirty="0" smtClean="0"/>
                        <a:t>cht</a:t>
                      </a:r>
                      <a:endParaRPr lang="de-DE" sz="1300" b="1" dirty="0"/>
                    </a:p>
                  </a:txBody>
                  <a:tcPr/>
                </a:tc>
              </a:tr>
              <a:tr h="209006"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Peter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Kiel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01.01.1980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err="1" smtClean="0"/>
                        <a:t>maennlich</a:t>
                      </a:r>
                      <a:endParaRPr lang="de-DE" sz="1300" b="0" dirty="0"/>
                    </a:p>
                  </a:txBody>
                  <a:tcPr/>
                </a:tc>
              </a:tr>
              <a:tr h="209006"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Lisa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Lebe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02.02.1970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weiblich</a:t>
                      </a:r>
                      <a:endParaRPr lang="de-DE" sz="13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9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9357" y="118056"/>
            <a:ext cx="8203086" cy="742122"/>
          </a:xfrm>
        </p:spPr>
        <p:txBody>
          <a:bodyPr/>
          <a:lstStyle/>
          <a:p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4577" y="914670"/>
            <a:ext cx="10758990" cy="5533263"/>
          </a:xfrm>
        </p:spPr>
        <p:txBody>
          <a:bodyPr>
            <a:normAutofit/>
          </a:bodyPr>
          <a:lstStyle/>
          <a:p>
            <a:endParaRPr lang="de-DE" sz="1800" dirty="0"/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" dirty="0" smtClean="0"/>
          </a:p>
          <a:p>
            <a:r>
              <a:rPr lang="de-DE" sz="1800" b="1" dirty="0" smtClean="0"/>
              <a:t>Primärschlüssel bei Tabellenerzeugung anlegen</a:t>
            </a:r>
            <a:br>
              <a:rPr lang="de-DE" sz="1800" b="1" dirty="0" smtClean="0"/>
            </a:br>
            <a:endParaRPr lang="de-DE" sz="1800" b="1" dirty="0" smtClean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 smtClean="0"/>
          </a:p>
          <a:p>
            <a:r>
              <a:rPr lang="de-DE" sz="1800" b="1" dirty="0" smtClean="0"/>
              <a:t>Primärschlüssel nach Tabellenerzeugung hinzufügen</a:t>
            </a:r>
            <a:endParaRPr lang="de-DE" sz="1800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23846"/>
              </p:ext>
            </p:extLst>
          </p:nvPr>
        </p:nvGraphicFramePr>
        <p:xfrm>
          <a:off x="2347274" y="1134179"/>
          <a:ext cx="6553584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2553"/>
                <a:gridCol w="1072553"/>
                <a:gridCol w="1386509"/>
                <a:gridCol w="1629815"/>
                <a:gridCol w="1392154"/>
              </a:tblGrid>
              <a:tr h="209006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PNR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Vorname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Nachname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Geburtsdatum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Geschle</a:t>
                      </a:r>
                      <a:r>
                        <a:rPr lang="de-DE" sz="1300" baseline="0" dirty="0" smtClean="0"/>
                        <a:t>cht</a:t>
                      </a:r>
                      <a:endParaRPr lang="de-DE" sz="1300" b="1" dirty="0"/>
                    </a:p>
                  </a:txBody>
                  <a:tcPr/>
                </a:tc>
              </a:tr>
              <a:tr h="209006"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1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Peter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Kiel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01.01.1980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err="1" smtClean="0"/>
                        <a:t>maennlich</a:t>
                      </a:r>
                      <a:endParaRPr lang="de-DE" sz="1300" b="0" dirty="0"/>
                    </a:p>
                  </a:txBody>
                  <a:tcPr/>
                </a:tc>
              </a:tr>
              <a:tr h="209006"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2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Lisa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Lebe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02.02.1970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/>
                        <a:t>weiblich</a:t>
                      </a:r>
                      <a:endParaRPr lang="de-DE" sz="13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34508" y="2775390"/>
            <a:ext cx="4647799" cy="1972091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NUMBER(8,0),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geburtstag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pkper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KEY(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216769" y="2775390"/>
            <a:ext cx="6690651" cy="1972091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16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NUMBER(8,0)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pkper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lang="en-US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VARCHAR2(30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gewicht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NUMBER(4,1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426273" y="5388555"/>
            <a:ext cx="5126927" cy="941908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person</a:t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CONSTRAINT 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pkper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0041" y="994728"/>
            <a:ext cx="10870881" cy="63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Fremdschlüssel-Spalte referenziert Primärschlüssel (bzw. Unique Key-Spalte) einer Tabelle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49108"/>
              </p:ext>
            </p:extLst>
          </p:nvPr>
        </p:nvGraphicFramePr>
        <p:xfrm>
          <a:off x="1031743" y="1877674"/>
          <a:ext cx="5953953" cy="960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8694"/>
                <a:gridCol w="1092518"/>
                <a:gridCol w="1279843"/>
                <a:gridCol w="1560830"/>
                <a:gridCol w="1302068"/>
              </a:tblGrid>
              <a:tr h="319726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Nachname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Geburtsdatum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Geschle</a:t>
                      </a:r>
                      <a:r>
                        <a:rPr lang="de-DE" sz="1500" baseline="0" dirty="0" smtClean="0"/>
                        <a:t>cht</a:t>
                      </a:r>
                      <a:endParaRPr lang="de-DE" sz="1500" b="1" dirty="0"/>
                    </a:p>
                  </a:txBody>
                  <a:tcPr/>
                </a:tc>
              </a:tr>
              <a:tr h="31806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Peter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Kiel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01.01.1980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maennlich</a:t>
                      </a:r>
                      <a:endParaRPr lang="de-DE" sz="1500" b="0" dirty="0"/>
                    </a:p>
                  </a:txBody>
                  <a:tcPr/>
                </a:tc>
              </a:tr>
              <a:tr h="30852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Lisa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Lebe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02.02.1970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Weiblich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44678"/>
              </p:ext>
            </p:extLst>
          </p:nvPr>
        </p:nvGraphicFramePr>
        <p:xfrm>
          <a:off x="7884209" y="1734048"/>
          <a:ext cx="3308033" cy="12870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5630"/>
                <a:gridCol w="630555"/>
                <a:gridCol w="962343"/>
                <a:gridCol w="1119505"/>
              </a:tblGrid>
              <a:tr h="324307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Ort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Strasse</a:t>
                      </a:r>
                      <a:endParaRPr lang="de-DE" sz="1500" b="1" dirty="0"/>
                    </a:p>
                  </a:txBody>
                  <a:tcPr/>
                </a:tc>
              </a:tr>
              <a:tr h="322622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Trier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Nebenstr.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Koblenz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Hauptstr.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3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Wittlich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Kirchstr.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031743" y="1844456"/>
            <a:ext cx="753975" cy="1109959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809328" y="1680988"/>
            <a:ext cx="742950" cy="138751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361862" y="2894221"/>
            <a:ext cx="1825372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REFERENZIERT</a:t>
            </a:r>
            <a:endParaRPr lang="de-DE" sz="1800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" name="Gewinkelte Verbindung 8"/>
          <p:cNvCxnSpPr/>
          <p:nvPr/>
        </p:nvCxnSpPr>
        <p:spPr>
          <a:xfrm rot="10800000">
            <a:off x="1785718" y="2894624"/>
            <a:ext cx="6023610" cy="66643"/>
          </a:xfrm>
          <a:prstGeom prst="bentConnector3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7397818" y="1372291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Fremdschlüssel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730041" y="1514951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Primärschlüssel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3257892" y="1498290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PERSON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9133461" y="1396014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ADRESSE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10834" y="3669225"/>
            <a:ext cx="7592182" cy="133922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NUMBER(4,0)</a:t>
            </a:r>
            <a:r>
              <a:rPr lang="en-US" sz="15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fkper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PERSON(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….,</a:t>
            </a:r>
            <a:endParaRPr 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710835" y="5043594"/>
            <a:ext cx="7592182" cy="160588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NUMBER(4,0)</a:t>
            </a:r>
            <a:r>
              <a:rPr lang="en-US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….,</a:t>
            </a:r>
            <a:b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fkper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PERSON(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730041" y="3238401"/>
            <a:ext cx="10407964" cy="44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 smtClean="0"/>
              <a:t>Foreign</a:t>
            </a:r>
            <a:r>
              <a:rPr lang="de-DE" sz="1800" b="1" dirty="0" smtClean="0"/>
              <a:t> Key beim Erzeugen der Tabelle anlegen</a:t>
            </a:r>
          </a:p>
        </p:txBody>
      </p:sp>
    </p:spTree>
    <p:extLst>
      <p:ext uri="{BB962C8B-B14F-4D97-AF65-F5344CB8AC3E}">
        <p14:creationId xmlns:p14="http://schemas.microsoft.com/office/powerpoint/2010/main" val="22958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0041" y="994728"/>
            <a:ext cx="10870881" cy="63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Fremdschlüssel-Spalte referenziert Primärschlüssel (bzw. Unique Key-Spalte) einer Tabelle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39929"/>
              </p:ext>
            </p:extLst>
          </p:nvPr>
        </p:nvGraphicFramePr>
        <p:xfrm>
          <a:off x="1031743" y="2054653"/>
          <a:ext cx="5953953" cy="960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8694"/>
                <a:gridCol w="1092518"/>
                <a:gridCol w="1279843"/>
                <a:gridCol w="1560830"/>
                <a:gridCol w="1302068"/>
              </a:tblGrid>
              <a:tr h="319726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Nachname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Geburtsdatum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Geschle</a:t>
                      </a:r>
                      <a:r>
                        <a:rPr lang="de-DE" sz="1500" baseline="0" dirty="0" smtClean="0"/>
                        <a:t>cht</a:t>
                      </a:r>
                      <a:endParaRPr lang="de-DE" sz="1500" b="1" dirty="0"/>
                    </a:p>
                  </a:txBody>
                  <a:tcPr/>
                </a:tc>
              </a:tr>
              <a:tr h="31806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Peter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Kiel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01.01.1980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maennlich</a:t>
                      </a:r>
                      <a:endParaRPr lang="de-DE" sz="1500" b="0" dirty="0"/>
                    </a:p>
                  </a:txBody>
                  <a:tcPr/>
                </a:tc>
              </a:tr>
              <a:tr h="30852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Lisa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Lebe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02.02.1970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Weiblich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31466"/>
              </p:ext>
            </p:extLst>
          </p:nvPr>
        </p:nvGraphicFramePr>
        <p:xfrm>
          <a:off x="7884209" y="1911027"/>
          <a:ext cx="3308033" cy="12870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5630"/>
                <a:gridCol w="630555"/>
                <a:gridCol w="962343"/>
                <a:gridCol w="1119505"/>
              </a:tblGrid>
              <a:tr h="324307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Ort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Strasse</a:t>
                      </a:r>
                      <a:endParaRPr lang="de-DE" sz="1500" b="1" dirty="0"/>
                    </a:p>
                  </a:txBody>
                  <a:tcPr/>
                </a:tc>
              </a:tr>
              <a:tr h="322622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Trier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Nebenstr.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Koblenz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Hauptstr.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3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Wittlich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Kirchstr.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1031743" y="2021435"/>
            <a:ext cx="753975" cy="1109959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809328" y="1857967"/>
            <a:ext cx="742950" cy="138751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361862" y="3071200"/>
            <a:ext cx="1825372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REFERENZIERT</a:t>
            </a:r>
            <a:endParaRPr lang="de-DE" sz="1800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" name="Gewinkelte Verbindung 8"/>
          <p:cNvCxnSpPr/>
          <p:nvPr/>
        </p:nvCxnSpPr>
        <p:spPr>
          <a:xfrm rot="10800000">
            <a:off x="1785718" y="3071603"/>
            <a:ext cx="6023610" cy="66643"/>
          </a:xfrm>
          <a:prstGeom prst="bentConnector3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2"/>
          <p:cNvSpPr txBox="1">
            <a:spLocks/>
          </p:cNvSpPr>
          <p:nvPr/>
        </p:nvSpPr>
        <p:spPr>
          <a:xfrm>
            <a:off x="7397818" y="1549270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Fremdschlüssel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730041" y="1691930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Primärschlüssel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3257892" y="1675269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PERSON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9133461" y="1572993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ADRESSE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10834" y="4283296"/>
            <a:ext cx="7592182" cy="10518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fkper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person(</a:t>
            </a:r>
            <a:r>
              <a:rPr lang="en-US" sz="15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pnr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z="15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>
          <a:xfrm>
            <a:off x="730041" y="3651355"/>
            <a:ext cx="10407964" cy="44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 smtClean="0"/>
              <a:t>Foreign</a:t>
            </a:r>
            <a:r>
              <a:rPr lang="de-DE" sz="1800" b="1" dirty="0" smtClean="0"/>
              <a:t> Key nach Tabellenerzeugung hinzufügen</a:t>
            </a:r>
          </a:p>
        </p:txBody>
      </p:sp>
    </p:spTree>
    <p:extLst>
      <p:ext uri="{BB962C8B-B14F-4D97-AF65-F5344CB8AC3E}">
        <p14:creationId xmlns:p14="http://schemas.microsoft.com/office/powerpoint/2010/main" val="5738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r>
              <a:rPr lang="de-DE" dirty="0" smtClean="0"/>
              <a:t> löschen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632175" y="1500770"/>
            <a:ext cx="7592182" cy="10518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tabellenname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30041" y="2943434"/>
            <a:ext cx="10407964" cy="1451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Mit </a:t>
            </a:r>
            <a:r>
              <a:rPr lang="de-DE" dirty="0"/>
              <a:t>folgendem Befehl wird der </a:t>
            </a:r>
            <a:r>
              <a:rPr lang="de-DE" dirty="0" smtClean="0"/>
              <a:t>Primary Key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b="1" dirty="0"/>
              <a:t>PKVERTRETER </a:t>
            </a:r>
            <a:r>
              <a:rPr lang="de-DE" dirty="0"/>
              <a:t>gelöscht, der für die Tabelle </a:t>
            </a:r>
            <a:r>
              <a:rPr lang="de-DE" b="1" dirty="0"/>
              <a:t>Vertreter</a:t>
            </a:r>
            <a:r>
              <a:rPr lang="de-DE" dirty="0"/>
              <a:t> angelegt wurde.</a:t>
            </a:r>
          </a:p>
          <a:p>
            <a:endParaRPr lang="de-DE" sz="1800" b="1" dirty="0" smtClean="0"/>
          </a:p>
        </p:txBody>
      </p:sp>
      <p:sp>
        <p:nvSpPr>
          <p:cNvPr id="7" name="Rechteck 6"/>
          <p:cNvSpPr/>
          <p:nvPr/>
        </p:nvSpPr>
        <p:spPr>
          <a:xfrm>
            <a:off x="1632175" y="3989472"/>
            <a:ext cx="7592182" cy="1051854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vertreter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CONSTRAINT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PKVERTRETER;</a:t>
            </a:r>
            <a:endParaRPr lang="de-DE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7755" y="1338470"/>
            <a:ext cx="10790139" cy="45727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Führe das Skript </a:t>
            </a:r>
            <a:r>
              <a:rPr lang="de-DE" dirty="0" err="1" smtClean="0"/>
              <a:t>dbVertreter_ohneCons.sql</a:t>
            </a:r>
            <a:r>
              <a:rPr lang="de-DE" dirty="0" smtClean="0"/>
              <a:t> aus.</a:t>
            </a:r>
          </a:p>
          <a:p>
            <a:pPr marL="0" indent="0">
              <a:buNone/>
            </a:pPr>
            <a:r>
              <a:rPr lang="de-DE" dirty="0" smtClean="0"/>
              <a:t>1. 	Lege für die Tabellen Vertreter, Verkauf und Artikel Primary Key </a:t>
            </a:r>
            <a:r>
              <a:rPr lang="de-DE" dirty="0" err="1" smtClean="0"/>
              <a:t>Constraints</a:t>
            </a:r>
            <a:r>
              <a:rPr lang="de-DE" dirty="0" smtClean="0"/>
              <a:t> an.</a:t>
            </a:r>
          </a:p>
          <a:p>
            <a:pPr marL="0" indent="0">
              <a:buNone/>
            </a:pPr>
            <a:r>
              <a:rPr lang="de-DE" dirty="0" smtClean="0"/>
              <a:t>2. 	Lege für die Tabelle Verkauf alle notwendigen </a:t>
            </a:r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Constraints</a:t>
            </a:r>
            <a:r>
              <a:rPr lang="de-DE" dirty="0" smtClean="0"/>
              <a:t> an.</a:t>
            </a:r>
          </a:p>
          <a:p>
            <a:pPr marL="457200" indent="-457200">
              <a:buAutoNum type="arabicPeriod" startAt="3"/>
            </a:pPr>
            <a:r>
              <a:rPr lang="de-DE" dirty="0" smtClean="0"/>
              <a:t>Lösche den </a:t>
            </a:r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r>
              <a:rPr lang="de-DE" dirty="0" smtClean="0"/>
              <a:t> FK_DEPTNO. Dieser ist für die Spalte </a:t>
            </a:r>
            <a:r>
              <a:rPr lang="de-DE" dirty="0" err="1" smtClean="0"/>
              <a:t>deptno</a:t>
            </a:r>
            <a:r>
              <a:rPr lang="de-DE" dirty="0" smtClean="0"/>
              <a:t> in der Tabelle </a:t>
            </a:r>
            <a:r>
              <a:rPr lang="de-DE" dirty="0" err="1" smtClean="0"/>
              <a:t>emp</a:t>
            </a:r>
            <a:r>
              <a:rPr lang="de-DE" dirty="0" smtClean="0"/>
              <a:t> definiert.</a:t>
            </a:r>
          </a:p>
          <a:p>
            <a:pPr marL="457200" indent="-457200">
              <a:buAutoNum type="arabicPeriod" startAt="3"/>
            </a:pPr>
            <a:r>
              <a:rPr lang="de-DE" dirty="0" smtClean="0"/>
              <a:t>Lege den benötigten </a:t>
            </a:r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</a:t>
            </a:r>
            <a:r>
              <a:rPr lang="de-DE" dirty="0" smtClean="0"/>
              <a:t> für die Tabelle </a:t>
            </a:r>
            <a:r>
              <a:rPr lang="de-DE" dirty="0" err="1" smtClean="0"/>
              <a:t>emp</a:t>
            </a:r>
            <a:r>
              <a:rPr lang="de-DE" dirty="0" smtClean="0"/>
              <a:t> neu an.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7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390" y="238537"/>
            <a:ext cx="8468626" cy="742122"/>
          </a:xfrm>
        </p:spPr>
        <p:txBody>
          <a:bodyPr/>
          <a:lstStyle/>
          <a:p>
            <a:r>
              <a:rPr lang="de-DE" sz="5000" dirty="0" smtClean="0">
                <a:solidFill>
                  <a:srgbClr val="FF0000"/>
                </a:solidFill>
              </a:rPr>
              <a:t>Literatur</a:t>
            </a:r>
            <a:endParaRPr lang="de-DE" sz="5000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590" y="1337777"/>
            <a:ext cx="10407964" cy="457275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b="1" dirty="0" smtClean="0"/>
              <a:t>Oracle Online-Dokumentation – Database Administration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docs.oracle.com/database/121/nav/portal_4.htm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3"/>
              </a:rPr>
              <a:t>Database SQL Language Reference</a:t>
            </a:r>
            <a:endParaRPr lang="de-DE" b="1" dirty="0" smtClean="0"/>
          </a:p>
          <a:p>
            <a:pPr>
              <a:lnSpc>
                <a:spcPct val="200000"/>
              </a:lnSpc>
            </a:pPr>
            <a:r>
              <a:rPr lang="de-DE" b="1" dirty="0" smtClean="0">
                <a:hlinkClick r:id="rId4"/>
              </a:rPr>
              <a:t>Database </a:t>
            </a:r>
            <a:r>
              <a:rPr lang="de-DE" b="1" dirty="0">
                <a:hlinkClick r:id="rId4"/>
              </a:rPr>
              <a:t>SQL Language </a:t>
            </a:r>
            <a:r>
              <a:rPr lang="de-DE" b="1" dirty="0" smtClean="0">
                <a:hlinkClick r:id="rId4"/>
              </a:rPr>
              <a:t>Quick Reference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2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1570" y="257587"/>
            <a:ext cx="8057146" cy="742122"/>
          </a:xfrm>
        </p:spPr>
        <p:txBody>
          <a:bodyPr/>
          <a:lstStyle/>
          <a:p>
            <a:r>
              <a:rPr lang="de-DE" sz="5000" dirty="0" smtClean="0"/>
              <a:t>AGENDA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2744" y="1077861"/>
            <a:ext cx="10730654" cy="5375911"/>
          </a:xfrm>
        </p:spPr>
        <p:txBody>
          <a:bodyPr>
            <a:normAutofit/>
          </a:bodyPr>
          <a:lstStyle/>
          <a:p>
            <a:pPr marL="92075" lvl="1" indent="0">
              <a:lnSpc>
                <a:spcPct val="200000"/>
              </a:lnSpc>
              <a:buNone/>
            </a:pPr>
            <a:endParaRPr lang="de-DE" sz="500" b="1" dirty="0" smtClean="0"/>
          </a:p>
          <a:p>
            <a:pPr marL="549275" indent="-457200">
              <a:lnSpc>
                <a:spcPct val="200000"/>
              </a:lnSpc>
              <a:buFont typeface="Wingdings 3" charset="2"/>
              <a:buAutoNum type="arabicPlain"/>
            </a:pPr>
            <a:r>
              <a:rPr lang="de-DE" sz="2200" b="1" dirty="0"/>
              <a:t>Data </a:t>
            </a:r>
            <a:r>
              <a:rPr lang="de-DE" sz="2200" b="1" dirty="0" err="1" smtClean="0"/>
              <a:t>Dictionary</a:t>
            </a:r>
            <a:endParaRPr lang="de-DE" sz="2200" b="1" dirty="0" smtClean="0"/>
          </a:p>
          <a:p>
            <a:pPr marL="549275" indent="-457200">
              <a:lnSpc>
                <a:spcPct val="150000"/>
              </a:lnSpc>
              <a:buAutoNum type="arabicPlain"/>
            </a:pPr>
            <a:r>
              <a:rPr lang="de-DE" sz="2200" b="1" dirty="0" smtClean="0"/>
              <a:t>DML – Vertiefung</a:t>
            </a:r>
            <a:br>
              <a:rPr lang="de-DE" sz="2200" b="1" dirty="0" smtClean="0"/>
            </a:br>
            <a:r>
              <a:rPr lang="de-DE" sz="2200" b="1" dirty="0"/>
              <a:t>	</a:t>
            </a:r>
            <a:r>
              <a:rPr lang="de-DE" sz="2200" dirty="0"/>
              <a:t>2</a:t>
            </a:r>
            <a:r>
              <a:rPr lang="de-DE" sz="2200" dirty="0" smtClean="0"/>
              <a:t>.1 Views</a:t>
            </a:r>
            <a:br>
              <a:rPr lang="de-DE" sz="2200" dirty="0" smtClean="0"/>
            </a:br>
            <a:r>
              <a:rPr lang="de-DE" sz="2200" dirty="0"/>
              <a:t>	2</a:t>
            </a:r>
            <a:r>
              <a:rPr lang="de-DE" sz="2200" dirty="0" smtClean="0"/>
              <a:t>.2  </a:t>
            </a:r>
            <a:r>
              <a:rPr lang="de-DE" sz="2200" dirty="0" err="1" smtClean="0"/>
              <a:t>Constraints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428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/>
              <a:t>4</a:t>
            </a:r>
            <a:r>
              <a:rPr lang="de-DE" sz="5500" dirty="0" smtClean="0"/>
              <a:t>.  Data </a:t>
            </a:r>
            <a:r>
              <a:rPr lang="de-DE" sz="5500" dirty="0" err="1" smtClean="0"/>
              <a:t>Dictionary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 smtClean="0"/>
              <a:t>Primary-Key, </a:t>
            </a:r>
            <a:r>
              <a:rPr lang="de-DE" sz="3200" dirty="0" err="1" smtClean="0"/>
              <a:t>Foreign</a:t>
            </a:r>
            <a:r>
              <a:rPr lang="de-DE" sz="3200" dirty="0" smtClean="0"/>
              <a:t>-Key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526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6916" y="1299141"/>
            <a:ext cx="10858965" cy="457275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e-DE" dirty="0" smtClean="0"/>
              <a:t>Speichert </a:t>
            </a:r>
            <a:r>
              <a:rPr lang="de-DE" b="1" dirty="0" smtClean="0"/>
              <a:t>META-Daten </a:t>
            </a:r>
            <a:r>
              <a:rPr lang="de-DE" dirty="0" smtClean="0"/>
              <a:t>über Tabellen, Views etc. in der Datenbank. Darunter:</a:t>
            </a:r>
          </a:p>
          <a:p>
            <a:pPr lvl="1">
              <a:spcBef>
                <a:spcPts val="1800"/>
              </a:spcBef>
            </a:pPr>
            <a:r>
              <a:rPr lang="de-DE" sz="2000" dirty="0" smtClean="0"/>
              <a:t>Beschreibungen angelegter Tabellen (Name, Spalten, Datentypen) und Views</a:t>
            </a:r>
          </a:p>
          <a:p>
            <a:pPr lvl="1">
              <a:spcBef>
                <a:spcPts val="1800"/>
              </a:spcBef>
            </a:pPr>
            <a:r>
              <a:rPr lang="de-DE" sz="2000" dirty="0" smtClean="0"/>
              <a:t>Informationen über angelegte </a:t>
            </a:r>
            <a:r>
              <a:rPr lang="de-DE" sz="2000" dirty="0" err="1" smtClean="0"/>
              <a:t>Constraints</a:t>
            </a:r>
            <a:endParaRPr lang="de-DE" sz="2000" dirty="0" smtClean="0"/>
          </a:p>
          <a:p>
            <a:pPr lvl="1">
              <a:spcBef>
                <a:spcPts val="1800"/>
              </a:spcBef>
            </a:pPr>
            <a:r>
              <a:rPr lang="de-DE" sz="2000" dirty="0" smtClean="0"/>
              <a:t>Daten über Nutzer und ihnen zugewiesene Rechte</a:t>
            </a:r>
          </a:p>
          <a:p>
            <a:pPr>
              <a:spcBef>
                <a:spcPts val="1800"/>
              </a:spcBef>
            </a:pPr>
            <a:r>
              <a:rPr lang="de-DE" dirty="0" smtClean="0"/>
              <a:t>Meta-Daten werden in Tabellen verwaltet und können so direkt oder über vorhandene Views abgefragt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9768" y="238537"/>
            <a:ext cx="8703248" cy="742122"/>
          </a:xfrm>
        </p:spPr>
        <p:txBody>
          <a:bodyPr/>
          <a:lstStyle/>
          <a:p>
            <a:r>
              <a:rPr lang="de-DE" sz="3500" dirty="0" smtClean="0"/>
              <a:t>Beispiele für Data </a:t>
            </a:r>
            <a:r>
              <a:rPr lang="de-DE" sz="3500" dirty="0" err="1" smtClean="0"/>
              <a:t>Dictionary</a:t>
            </a:r>
            <a:r>
              <a:rPr lang="de-DE" sz="3500" dirty="0" smtClean="0"/>
              <a:t> Abfragen 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Abfrage aller Tabellen, die vom aktuellen Nutzer angelegt wurden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sz="3000" dirty="0" smtClean="0"/>
          </a:p>
          <a:p>
            <a:r>
              <a:rPr lang="de-DE" dirty="0" smtClean="0"/>
              <a:t>Abfrage aller Views, die vom aktuellen Nutzer angelegt wurden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Abfrage aller </a:t>
            </a:r>
            <a:r>
              <a:rPr lang="de-DE" dirty="0" err="1" smtClean="0"/>
              <a:t>Constraints</a:t>
            </a:r>
            <a:r>
              <a:rPr lang="de-DE" dirty="0" smtClean="0"/>
              <a:t>, die vom aktuellen Nutzer angelegt wurden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0834" y="1929820"/>
            <a:ext cx="7592182" cy="790612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600" dirty="0"/>
              <a:t>SELECT	</a:t>
            </a:r>
            <a:r>
              <a:rPr lang="en-US" sz="1600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	</a:t>
            </a:r>
            <a:r>
              <a:rPr lang="en-US" sz="1600" b="1" dirty="0" err="1"/>
              <a:t>user_tables</a:t>
            </a:r>
            <a:r>
              <a:rPr lang="en-US" sz="1600" dirty="0" smtClean="0"/>
              <a:t>;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1710834" y="3557368"/>
            <a:ext cx="7592182" cy="886813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600" dirty="0"/>
              <a:t>SELECT	</a:t>
            </a:r>
            <a:r>
              <a:rPr lang="en-US" sz="1600" dirty="0" err="1" smtClean="0"/>
              <a:t>view_name</a:t>
            </a:r>
            <a:r>
              <a:rPr lang="en-US" sz="1600" dirty="0" smtClean="0"/>
              <a:t>, text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	</a:t>
            </a:r>
            <a:r>
              <a:rPr lang="en-US" sz="1600" b="1" dirty="0" err="1" smtClean="0"/>
              <a:t>user_views</a:t>
            </a:r>
            <a:r>
              <a:rPr lang="en-US" sz="1600" dirty="0" smtClean="0"/>
              <a:t>;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1710834" y="5125613"/>
            <a:ext cx="7592182" cy="785609"/>
          </a:xfrm>
          <a:prstGeom prst="rect">
            <a:avLst/>
          </a:prstGeom>
          <a:solidFill>
            <a:schemeClr val="accent2">
              <a:tint val="70000"/>
              <a:lumMod val="104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88000" tIns="144000" rtlCol="0" anchor="ctr"/>
          <a:lstStyle/>
          <a:p>
            <a:r>
              <a:rPr lang="en-US" sz="1600" dirty="0"/>
              <a:t>SELECT	</a:t>
            </a:r>
            <a:r>
              <a:rPr lang="en-US" sz="1600" dirty="0" err="1" smtClean="0"/>
              <a:t>constraint_name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	</a:t>
            </a:r>
            <a:r>
              <a:rPr lang="en-US" sz="1600" b="1" dirty="0" err="1" smtClean="0"/>
              <a:t>user_constraints</a:t>
            </a:r>
            <a:r>
              <a:rPr lang="en-US" sz="1600" dirty="0" smtClean="0"/>
              <a:t>;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463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500" dirty="0" smtClean="0"/>
              <a:t>3.1 Views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389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070" y="238537"/>
            <a:ext cx="8742946" cy="742122"/>
          </a:xfrm>
        </p:spPr>
        <p:txBody>
          <a:bodyPr/>
          <a:lstStyle/>
          <a:p>
            <a:r>
              <a:rPr lang="de-DE" sz="3800" dirty="0" smtClean="0"/>
              <a:t>SQL Views – Anlegen und Löschen</a:t>
            </a:r>
            <a:endParaRPr lang="de-DE" sz="3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0830" y="956450"/>
            <a:ext cx="10407964" cy="1888271"/>
          </a:xfrm>
        </p:spPr>
        <p:txBody>
          <a:bodyPr>
            <a:normAutofit/>
          </a:bodyPr>
          <a:lstStyle/>
          <a:p>
            <a:r>
              <a:rPr lang="de-DE" sz="1800" dirty="0" smtClean="0"/>
              <a:t>View kann als virtuelle Tabelle angesehen werden</a:t>
            </a:r>
          </a:p>
          <a:p>
            <a:r>
              <a:rPr lang="de-DE" sz="1800" dirty="0" smtClean="0"/>
              <a:t>Enthält keine Daten, sondern basiert auf einer gespeicherten SQL-Abfrage, die Daten aus einer oder mehreren Tabellen selektiert</a:t>
            </a:r>
          </a:p>
          <a:p>
            <a:r>
              <a:rPr lang="de-DE" sz="1800" dirty="0" smtClean="0"/>
              <a:t>Ähnlich einer Tabelle kann eine Abfrage auf Views gemacht werden</a:t>
            </a:r>
          </a:p>
        </p:txBody>
      </p:sp>
      <p:sp>
        <p:nvSpPr>
          <p:cNvPr id="4" name="Rechteck 3"/>
          <p:cNvSpPr/>
          <p:nvPr/>
        </p:nvSpPr>
        <p:spPr>
          <a:xfrm>
            <a:off x="856820" y="2979857"/>
            <a:ext cx="6386250" cy="927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(OR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REPLACE)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SELECT-STATEMENT;</a:t>
            </a:r>
          </a:p>
        </p:txBody>
      </p:sp>
      <p:sp>
        <p:nvSpPr>
          <p:cNvPr id="5" name="Rechteck 4"/>
          <p:cNvSpPr/>
          <p:nvPr/>
        </p:nvSpPr>
        <p:spPr>
          <a:xfrm>
            <a:off x="856820" y="4390511"/>
            <a:ext cx="6386250" cy="1617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d ON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7379257" y="3020283"/>
            <a:ext cx="4671710" cy="88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900" dirty="0" smtClean="0"/>
              <a:t>SELECT-Statement wird bei jedem Zugriff auf die View ausgeführt</a:t>
            </a:r>
          </a:p>
        </p:txBody>
      </p:sp>
    </p:spTree>
    <p:extLst>
      <p:ext uri="{BB962C8B-B14F-4D97-AF65-F5344CB8AC3E}">
        <p14:creationId xmlns:p14="http://schemas.microsoft.com/office/powerpoint/2010/main" val="10876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Views - Verwendung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9658" y="3304849"/>
            <a:ext cx="5316952" cy="117918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ON (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e.deptno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d.deptno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3196" y="1470053"/>
            <a:ext cx="3207345" cy="1137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v_emp_dept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832270" y="2889352"/>
            <a:ext cx="257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b="1" dirty="0" smtClean="0">
                <a:solidFill>
                  <a:schemeClr val="accent1"/>
                </a:solidFill>
              </a:rPr>
              <a:t>V_EMP_DEPT</a:t>
            </a:r>
            <a:endParaRPr lang="de-DE" sz="2100" b="1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44216"/>
              </p:ext>
            </p:extLst>
          </p:nvPr>
        </p:nvGraphicFramePr>
        <p:xfrm>
          <a:off x="7925050" y="3273842"/>
          <a:ext cx="3098831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7603"/>
                <a:gridCol w="887730"/>
                <a:gridCol w="409893"/>
                <a:gridCol w="903605"/>
              </a:tblGrid>
              <a:tr h="25352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EMPNO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ENAME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…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DEPTNO</a:t>
                      </a:r>
                      <a:endParaRPr lang="de-DE" sz="1400" b="1" dirty="0"/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7782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7839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3527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22816"/>
              </p:ext>
            </p:extLst>
          </p:nvPr>
        </p:nvGraphicFramePr>
        <p:xfrm>
          <a:off x="8725803" y="4480807"/>
          <a:ext cx="3153728" cy="9670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605"/>
                <a:gridCol w="1125855"/>
                <a:gridCol w="1124268"/>
              </a:tblGrid>
              <a:tr h="32802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DEPTNO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DNAME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LOC</a:t>
                      </a:r>
                      <a:endParaRPr lang="de-DE" sz="1400" b="1" dirty="0"/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DALLAS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9521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30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CHICAGO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7581949" y="2481887"/>
            <a:ext cx="4610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b="1" dirty="0" smtClean="0">
                <a:solidFill>
                  <a:schemeClr val="accent1"/>
                </a:solidFill>
              </a:rPr>
              <a:t>Basistabellen der View</a:t>
            </a:r>
            <a:br>
              <a:rPr lang="de-DE" sz="2100" b="1" dirty="0" smtClean="0">
                <a:solidFill>
                  <a:schemeClr val="accent1"/>
                </a:solidFill>
              </a:rPr>
            </a:br>
            <a:r>
              <a:rPr lang="de-DE" sz="2100" dirty="0" smtClean="0">
                <a:solidFill>
                  <a:schemeClr val="accent1"/>
                </a:solidFill>
              </a:rPr>
              <a:t>EMP und DEPT </a:t>
            </a:r>
            <a:endParaRPr lang="de-DE" sz="2100" dirty="0">
              <a:solidFill>
                <a:schemeClr val="accent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692389" y="2399949"/>
            <a:ext cx="4278581" cy="32464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52000" tIns="0" rtlCol="0" anchor="ctr"/>
          <a:lstStyle/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9396"/>
              </p:ext>
            </p:extLst>
          </p:nvPr>
        </p:nvGraphicFramePr>
        <p:xfrm>
          <a:off x="1048653" y="5090758"/>
          <a:ext cx="2361248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3605"/>
                <a:gridCol w="1457643"/>
              </a:tblGrid>
              <a:tr h="25506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ENAME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DNAME</a:t>
                      </a:r>
                      <a:endParaRPr lang="de-DE" sz="1400" b="1" dirty="0"/>
                    </a:p>
                  </a:txBody>
                  <a:tcPr/>
                </a:tc>
              </a:tr>
              <a:tr h="25506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CLARK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</a:tr>
              <a:tr h="25506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ACCOUNTING</a:t>
                      </a:r>
                    </a:p>
                  </a:txBody>
                  <a:tcPr/>
                </a:tc>
              </a:tr>
              <a:tr h="25506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…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97201" y="4691788"/>
            <a:ext cx="25757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b="1" dirty="0" smtClean="0">
                <a:solidFill>
                  <a:schemeClr val="accent1"/>
                </a:solidFill>
              </a:rPr>
              <a:t>Ergebnis</a:t>
            </a:r>
            <a:endParaRPr lang="de-DE" sz="2100" b="1" dirty="0">
              <a:solidFill>
                <a:schemeClr val="accent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849658" y="2607707"/>
            <a:ext cx="0" cy="248305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7156988" y="3548777"/>
            <a:ext cx="768062" cy="5167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7178669" y="3556734"/>
            <a:ext cx="1547134" cy="1712496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4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3" grpId="0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605</Words>
  <Application>Microsoft Office PowerPoint</Application>
  <PresentationFormat>Benutzerdefiniert</PresentationFormat>
  <Paragraphs>283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Fetzen</vt:lpstr>
      <vt:lpstr>Vertiefung</vt:lpstr>
      <vt:lpstr>Literatur</vt:lpstr>
      <vt:lpstr>AGENDA</vt:lpstr>
      <vt:lpstr>4.  Data Dictionary</vt:lpstr>
      <vt:lpstr>Data Dictionary</vt:lpstr>
      <vt:lpstr>Beispiele für Data Dictionary Abfragen </vt:lpstr>
      <vt:lpstr>3.1 Views</vt:lpstr>
      <vt:lpstr>SQL Views – Anlegen und Löschen</vt:lpstr>
      <vt:lpstr>Views - Verwendung</vt:lpstr>
      <vt:lpstr>Übung</vt:lpstr>
      <vt:lpstr>3.2 Constraints</vt:lpstr>
      <vt:lpstr>Constraints</vt:lpstr>
      <vt:lpstr>NOT NULL Constraint</vt:lpstr>
      <vt:lpstr>Primary Key Constraint</vt:lpstr>
      <vt:lpstr>Primary Key Constraint</vt:lpstr>
      <vt:lpstr>Foreign Key Constraint</vt:lpstr>
      <vt:lpstr>Foreign Key Constraint</vt:lpstr>
      <vt:lpstr>Constraints löschen</vt:lpstr>
      <vt:lpstr>Übung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Vorkurs WS1617</dc:title>
  <dc:subject>Vertiefung DDL</dc:subject>
  <dc:creator>Markus Pesch</dc:creator>
  <cp:lastModifiedBy>Markus Pesch</cp:lastModifiedBy>
  <cp:revision>415</cp:revision>
  <dcterms:created xsi:type="dcterms:W3CDTF">2015-06-20T11:54:00Z</dcterms:created>
  <dcterms:modified xsi:type="dcterms:W3CDTF">2016-09-02T09:22:42Z</dcterms:modified>
</cp:coreProperties>
</file>