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Lo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regular.fntdata"/><Relationship Id="rId25" Type="http://schemas.openxmlformats.org/officeDocument/2006/relationships/font" Target="fonts/Lato-boldItalic.fntdata"/><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b69651ca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b69651ca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b69651ca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b69651ca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b69651ca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b69651ca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b69651ca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b69651ca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b69651ca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b69651ca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b69651ca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b69651ca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b69651ca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b69651ca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b69651ca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b69651ca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b69651ca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b69651ca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b69651ca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b69651ca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b69651ca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b69651ca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64275" y="830500"/>
            <a:ext cx="5541900" cy="25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3400">
                <a:latin typeface="Lora"/>
                <a:ea typeface="Lora"/>
                <a:cs typeface="Lora"/>
                <a:sym typeface="Lora"/>
              </a:rPr>
              <a:t>ChatterHub: Real-time Chat and File Transfer Application</a:t>
            </a:r>
            <a:endParaRPr b="1" sz="3400">
              <a:latin typeface="Lora"/>
              <a:ea typeface="Lora"/>
              <a:cs typeface="Lora"/>
              <a:sym typeface="Lora"/>
            </a:endParaRPr>
          </a:p>
        </p:txBody>
      </p:sp>
      <p:sp>
        <p:nvSpPr>
          <p:cNvPr id="135" name="Google Shape;135;p13"/>
          <p:cNvSpPr txBox="1"/>
          <p:nvPr>
            <p:ph idx="1" type="subTitle"/>
          </p:nvPr>
        </p:nvSpPr>
        <p:spPr>
          <a:xfrm>
            <a:off x="4851100" y="3395775"/>
            <a:ext cx="3470700" cy="9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 </a:t>
            </a:r>
            <a:endParaRPr/>
          </a:p>
          <a:p>
            <a:pPr indent="0" lvl="0" marL="0" rtl="0" algn="l">
              <a:spcBef>
                <a:spcPts val="0"/>
              </a:spcBef>
              <a:spcAft>
                <a:spcPts val="0"/>
              </a:spcAft>
              <a:buNone/>
            </a:pPr>
            <a:r>
              <a:rPr lang="en"/>
              <a:t>Joty Saha (Roll : 51)</a:t>
            </a:r>
            <a:endParaRPr/>
          </a:p>
          <a:p>
            <a:pPr indent="0" lvl="0" marL="0" rtl="0" algn="l">
              <a:spcBef>
                <a:spcPts val="0"/>
              </a:spcBef>
              <a:spcAft>
                <a:spcPts val="0"/>
              </a:spcAft>
              <a:buNone/>
            </a:pPr>
            <a:r>
              <a:rPr lang="en"/>
              <a:t>Ahona Rahman (Roll : 59)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Frontend and Backend</a:t>
            </a:r>
            <a:endParaRPr sz="2700">
              <a:latin typeface="Lato"/>
              <a:ea typeface="Lato"/>
              <a:cs typeface="Lato"/>
              <a:sym typeface="Lato"/>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b="1" lang="en" sz="1200"/>
              <a:t>Frontend Development with Tkinter</a:t>
            </a:r>
            <a:endParaRPr b="1" sz="1200"/>
          </a:p>
          <a:p>
            <a:pPr indent="-299085" lvl="0" marL="914400" rtl="0" algn="l">
              <a:spcBef>
                <a:spcPts val="0"/>
              </a:spcBef>
              <a:spcAft>
                <a:spcPts val="0"/>
              </a:spcAft>
              <a:buSzPct val="100000"/>
              <a:buChar char="➔"/>
            </a:pPr>
            <a:r>
              <a:rPr b="1" lang="en" sz="1200"/>
              <a:t>Tkinter is a Python library for creating GUI applications.</a:t>
            </a:r>
            <a:endParaRPr b="1" sz="1200"/>
          </a:p>
          <a:p>
            <a:pPr indent="-299085" lvl="0" marL="457200" rtl="0" algn="l">
              <a:spcBef>
                <a:spcPts val="0"/>
              </a:spcBef>
              <a:spcAft>
                <a:spcPts val="0"/>
              </a:spcAft>
              <a:buSzPct val="100000"/>
              <a:buChar char="❖"/>
            </a:pPr>
            <a:r>
              <a:rPr b="1" lang="en" sz="1200"/>
              <a:t>Backend Development with Socket Programming</a:t>
            </a:r>
            <a:endParaRPr b="1" sz="1200"/>
          </a:p>
          <a:p>
            <a:pPr indent="-299085" lvl="1" marL="914400" rtl="0" algn="l">
              <a:spcBef>
                <a:spcPts val="0"/>
              </a:spcBef>
              <a:spcAft>
                <a:spcPts val="0"/>
              </a:spcAft>
              <a:buSzPct val="100000"/>
              <a:buChar char="➢"/>
            </a:pPr>
            <a:r>
              <a:rPr b="1" lang="en" sz="1200"/>
              <a:t>Implementation of Server Using Sockets:</a:t>
            </a:r>
            <a:endParaRPr b="1" sz="1200"/>
          </a:p>
          <a:p>
            <a:pPr indent="-299085" lvl="2" marL="1371600" rtl="0" algn="l">
              <a:spcBef>
                <a:spcPts val="0"/>
              </a:spcBef>
              <a:spcAft>
                <a:spcPts val="0"/>
              </a:spcAft>
              <a:buSzPct val="100000"/>
              <a:buChar char="■"/>
            </a:pPr>
            <a:r>
              <a:rPr b="1" lang="en" sz="1200"/>
              <a:t>Backend server is created using </a:t>
            </a:r>
            <a:r>
              <a:rPr b="1" lang="en" sz="1200"/>
              <a:t>Python</a:t>
            </a:r>
            <a:r>
              <a:rPr b="1" lang="en" sz="1200"/>
              <a:t> socket module.</a:t>
            </a:r>
            <a:endParaRPr b="1" sz="1200"/>
          </a:p>
          <a:p>
            <a:pPr indent="-299085" lvl="2" marL="1371600" rtl="0" algn="l">
              <a:spcBef>
                <a:spcPts val="0"/>
              </a:spcBef>
              <a:spcAft>
                <a:spcPts val="0"/>
              </a:spcAft>
              <a:buSzPct val="100000"/>
              <a:buChar char="■"/>
            </a:pPr>
            <a:r>
              <a:rPr b="1" lang="en" sz="1200"/>
              <a:t>It listens for incoming connections from clients.</a:t>
            </a:r>
            <a:endParaRPr b="1" sz="1200"/>
          </a:p>
          <a:p>
            <a:pPr indent="-299085" lvl="1" marL="914400" rtl="0" algn="l">
              <a:spcBef>
                <a:spcPts val="0"/>
              </a:spcBef>
              <a:spcAft>
                <a:spcPts val="0"/>
              </a:spcAft>
              <a:buSzPct val="100000"/>
              <a:buChar char="➢"/>
            </a:pPr>
            <a:r>
              <a:rPr b="1" lang="en" sz="1200"/>
              <a:t>Handling Client Requests:</a:t>
            </a:r>
            <a:endParaRPr b="1" sz="1200"/>
          </a:p>
          <a:p>
            <a:pPr indent="-299085" lvl="2" marL="1371600" rtl="0" algn="l">
              <a:spcBef>
                <a:spcPts val="0"/>
              </a:spcBef>
              <a:spcAft>
                <a:spcPts val="0"/>
              </a:spcAft>
              <a:buSzPct val="100000"/>
              <a:buChar char="■"/>
            </a:pPr>
            <a:r>
              <a:rPr b="1" lang="en" sz="1200"/>
              <a:t>Server handles client requests for chat messages and file transfers.</a:t>
            </a:r>
            <a:endParaRPr b="1" sz="1200"/>
          </a:p>
          <a:p>
            <a:pPr indent="-299085" lvl="2" marL="1371600" rtl="0" algn="l">
              <a:spcBef>
                <a:spcPts val="0"/>
              </a:spcBef>
              <a:spcAft>
                <a:spcPts val="0"/>
              </a:spcAft>
              <a:buSzPct val="100000"/>
              <a:buChar char="■"/>
            </a:pPr>
            <a:r>
              <a:rPr b="1" lang="en" sz="1200"/>
              <a:t>It processes and responds to client actions in real-time.</a:t>
            </a:r>
            <a:endParaRPr b="1" sz="1200"/>
          </a:p>
          <a:p>
            <a:pPr indent="-299085" lvl="1" marL="914400" rtl="0" algn="l">
              <a:spcBef>
                <a:spcPts val="0"/>
              </a:spcBef>
              <a:spcAft>
                <a:spcPts val="0"/>
              </a:spcAft>
              <a:buSzPct val="100000"/>
              <a:buChar char="➢"/>
            </a:pPr>
            <a:r>
              <a:rPr b="1" lang="en" sz="1200"/>
              <a:t>Real-time Communication and File Transfer Logic:</a:t>
            </a:r>
            <a:endParaRPr b="1" sz="1200"/>
          </a:p>
          <a:p>
            <a:pPr indent="-299085" lvl="2" marL="1371600" rtl="0" algn="l">
              <a:spcBef>
                <a:spcPts val="0"/>
              </a:spcBef>
              <a:spcAft>
                <a:spcPts val="0"/>
              </a:spcAft>
              <a:buSzPct val="100000"/>
              <a:buChar char="■"/>
            </a:pPr>
            <a:r>
              <a:rPr b="1" lang="en" sz="1200"/>
              <a:t>Backend logic manages real-time message exchange and file transfer operations.</a:t>
            </a:r>
            <a:endParaRPr b="1" sz="1200"/>
          </a:p>
          <a:p>
            <a:pPr indent="-299085" lvl="2" marL="1371600" rtl="0" algn="l">
              <a:spcBef>
                <a:spcPts val="0"/>
              </a:spcBef>
              <a:spcAft>
                <a:spcPts val="0"/>
              </a:spcAft>
              <a:buSzPct val="100000"/>
              <a:buChar char="■"/>
            </a:pPr>
            <a:r>
              <a:rPr b="1" lang="en" sz="1200"/>
              <a:t>It ensures seamless communication between clients and handles file transfer securely.</a:t>
            </a:r>
            <a:endParaRPr b="1" sz="1200"/>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457200" rtl="0" algn="l">
              <a:spcBef>
                <a:spcPts val="1200"/>
              </a:spcBef>
              <a:spcAft>
                <a:spcPts val="1200"/>
              </a:spcAft>
              <a:buNone/>
            </a:pPr>
            <a:r>
              <a:rPr b="1" lang="en"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Conclusion</a:t>
            </a:r>
            <a:endParaRPr b="1" sz="2700">
              <a:latin typeface="Lato"/>
              <a:ea typeface="Lato"/>
              <a:cs typeface="Lato"/>
              <a:sym typeface="Lato"/>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lt1"/>
              </a:buClr>
              <a:buSzPts val="1200"/>
              <a:buFont typeface="Arial"/>
              <a:buChar char="●"/>
            </a:pPr>
            <a:r>
              <a:rPr b="1" lang="en" sz="1200"/>
              <a:t>Summary of Achievements:</a:t>
            </a:r>
            <a:r>
              <a:rPr lang="en" sz="1200"/>
              <a:t> ChatterHub has become a robust real-time communication platform, facilitating instant messaging and secure file transfer using a client-server architecture with Python backend and Tkinter frontend.</a:t>
            </a:r>
            <a:endParaRPr sz="1200"/>
          </a:p>
          <a:p>
            <a:pPr indent="-304800" lvl="0" marL="457200" rtl="0" algn="l">
              <a:spcBef>
                <a:spcPts val="0"/>
              </a:spcBef>
              <a:spcAft>
                <a:spcPts val="0"/>
              </a:spcAft>
              <a:buClr>
                <a:schemeClr val="lt1"/>
              </a:buClr>
              <a:buSzPts val="1200"/>
              <a:buFont typeface="Arial"/>
              <a:buChar char="●"/>
            </a:pPr>
            <a:r>
              <a:rPr b="1" lang="en" sz="1200"/>
              <a:t>Reflection on Challenges and Learnings:</a:t>
            </a:r>
            <a:r>
              <a:rPr lang="en" sz="1200"/>
              <a:t> Developing ChatterHub posed challenges such as socket programming intricacies and UI design complexities. Overcoming these challenges enhanced the team's technical skills and problem-solving abilities.</a:t>
            </a:r>
            <a:endParaRPr sz="1200"/>
          </a:p>
          <a:p>
            <a:pPr indent="-304800" lvl="0" marL="457200" rtl="0" algn="l">
              <a:spcBef>
                <a:spcPts val="0"/>
              </a:spcBef>
              <a:spcAft>
                <a:spcPts val="0"/>
              </a:spcAft>
              <a:buClr>
                <a:schemeClr val="lt1"/>
              </a:buClr>
              <a:buSzPts val="1200"/>
              <a:buFont typeface="Arial"/>
              <a:buChar char="●"/>
            </a:pPr>
            <a:r>
              <a:rPr b="1" lang="en" sz="1200"/>
              <a:t>Future Directions and Enhancements:</a:t>
            </a:r>
            <a:r>
              <a:rPr lang="en" sz="1200"/>
              <a:t> Continuous refinement of ChatterHub is planned, including potential additions like emoji support, message editing, and group chat functionality. Emphasis on security measures and adaptation to emerging technologies will ensure ChatterHub remains competitive.</a:t>
            </a:r>
            <a:endParaRPr sz="12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83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Lato"/>
                <a:ea typeface="Lato"/>
                <a:cs typeface="Lato"/>
                <a:sym typeface="Lato"/>
              </a:rPr>
              <a:t>Thank You</a:t>
            </a:r>
            <a:endParaRPr b="1" sz="2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Introduction</a:t>
            </a:r>
            <a:endParaRPr b="1" sz="4000">
              <a:latin typeface="Lato"/>
              <a:ea typeface="Lato"/>
              <a:cs typeface="Lato"/>
              <a:sym typeface="Lato"/>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lt1"/>
              </a:buClr>
              <a:buSzPts val="1200"/>
              <a:buFont typeface="Lato"/>
              <a:buChar char="●"/>
            </a:pPr>
            <a:r>
              <a:rPr b="1" lang="en" sz="1200"/>
              <a:t>ChatterHub: Revolutionizing Real-time Communication and File Sharing</a:t>
            </a:r>
            <a:endParaRPr b="1" sz="1200"/>
          </a:p>
          <a:p>
            <a:pPr indent="-304800" lvl="0" marL="457200" rtl="0" algn="l">
              <a:spcBef>
                <a:spcPts val="0"/>
              </a:spcBef>
              <a:spcAft>
                <a:spcPts val="0"/>
              </a:spcAft>
              <a:buClr>
                <a:schemeClr val="lt1"/>
              </a:buClr>
              <a:buSzPts val="1200"/>
              <a:buFont typeface="Arial"/>
              <a:buChar char="●"/>
            </a:pPr>
            <a:r>
              <a:rPr b="1" lang="en" sz="1200"/>
              <a:t>Objective:</a:t>
            </a:r>
            <a:r>
              <a:rPr lang="en" sz="1200"/>
              <a:t> To create a seamless platform for instant communication and secure file transfer.</a:t>
            </a:r>
            <a:endParaRPr sz="1200"/>
          </a:p>
          <a:p>
            <a:pPr indent="-304800" lvl="0" marL="457200" rtl="0" algn="l">
              <a:spcBef>
                <a:spcPts val="0"/>
              </a:spcBef>
              <a:spcAft>
                <a:spcPts val="0"/>
              </a:spcAft>
              <a:buClr>
                <a:schemeClr val="lt1"/>
              </a:buClr>
              <a:buSzPts val="1200"/>
              <a:buFont typeface="Arial"/>
              <a:buChar char="●"/>
            </a:pPr>
            <a:r>
              <a:rPr b="1" lang="en" sz="1200"/>
              <a:t>Scope:</a:t>
            </a:r>
            <a:r>
              <a:rPr lang="en" sz="1200"/>
              <a:t> Empowering users with real-time chat rooms and robust file-sharing capabilities.</a:t>
            </a:r>
            <a:endParaRPr sz="1200"/>
          </a:p>
          <a:p>
            <a:pPr indent="-304800" lvl="0" marL="457200" rtl="0" algn="l">
              <a:spcBef>
                <a:spcPts val="0"/>
              </a:spcBef>
              <a:spcAft>
                <a:spcPts val="0"/>
              </a:spcAft>
              <a:buClr>
                <a:schemeClr val="lt1"/>
              </a:buClr>
              <a:buSzPts val="1200"/>
              <a:buFont typeface="Lato"/>
              <a:buChar char="●"/>
            </a:pPr>
            <a:r>
              <a:rPr b="1" lang="en" sz="1200"/>
              <a:t>Technology Stack:</a:t>
            </a:r>
            <a:endParaRPr b="1" sz="1200"/>
          </a:p>
          <a:p>
            <a:pPr indent="-304800" lvl="1" marL="914400" rtl="0" algn="l">
              <a:spcBef>
                <a:spcPts val="0"/>
              </a:spcBef>
              <a:spcAft>
                <a:spcPts val="0"/>
              </a:spcAft>
              <a:buClr>
                <a:schemeClr val="lt1"/>
              </a:buClr>
              <a:buSzPts val="1200"/>
              <a:buFont typeface="Arial"/>
              <a:buChar char="○"/>
            </a:pPr>
            <a:r>
              <a:rPr b="1" lang="en" sz="1200"/>
              <a:t>Python:</a:t>
            </a:r>
            <a:r>
              <a:rPr lang="en" sz="1200"/>
              <a:t> Powering the backend logic and server-side operations.</a:t>
            </a:r>
            <a:endParaRPr sz="1200"/>
          </a:p>
          <a:p>
            <a:pPr indent="-304800" lvl="1" marL="914400" rtl="0" algn="l">
              <a:spcBef>
                <a:spcPts val="0"/>
              </a:spcBef>
              <a:spcAft>
                <a:spcPts val="0"/>
              </a:spcAft>
              <a:buClr>
                <a:schemeClr val="lt1"/>
              </a:buClr>
              <a:buSzPts val="1200"/>
              <a:buFont typeface="Arial"/>
              <a:buChar char="○"/>
            </a:pPr>
            <a:r>
              <a:rPr b="1" lang="en" sz="1200"/>
              <a:t>Tkinter:</a:t>
            </a:r>
            <a:r>
              <a:rPr lang="en" sz="1200"/>
              <a:t> Crafting an intuitive and interactive user interface for clients.</a:t>
            </a:r>
            <a:endParaRPr sz="1200"/>
          </a:p>
          <a:p>
            <a:pPr indent="-304800" lvl="1" marL="914400" rtl="0" algn="l">
              <a:spcBef>
                <a:spcPts val="0"/>
              </a:spcBef>
              <a:spcAft>
                <a:spcPts val="0"/>
              </a:spcAft>
              <a:buClr>
                <a:schemeClr val="lt1"/>
              </a:buClr>
              <a:buSzPts val="1200"/>
              <a:buFont typeface="Arial"/>
              <a:buChar char="○"/>
            </a:pPr>
            <a:r>
              <a:rPr b="1" lang="en" sz="1200"/>
              <a:t>Socket Programming:</a:t>
            </a:r>
            <a:r>
              <a:rPr lang="en" sz="1200"/>
              <a:t> Establishing reliable communication channels between clients and server.</a:t>
            </a:r>
            <a:endParaRPr sz="1200"/>
          </a:p>
          <a:p>
            <a:pPr indent="-304800" lvl="0" marL="457200" rtl="0" algn="l">
              <a:spcBef>
                <a:spcPts val="0"/>
              </a:spcBef>
              <a:spcAft>
                <a:spcPts val="0"/>
              </a:spcAft>
              <a:buClr>
                <a:schemeClr val="lt1"/>
              </a:buClr>
              <a:buSzPts val="1200"/>
              <a:buFont typeface="Lato"/>
              <a:buChar char="●"/>
            </a:pPr>
            <a:r>
              <a:rPr b="1" lang="en" sz="1200"/>
              <a:t>Join us on this journey of innovation and connectivity!</a:t>
            </a:r>
            <a:endParaRPr b="1" sz="12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Networking Concepts</a:t>
            </a:r>
            <a:endParaRPr sz="4000">
              <a:latin typeface="Lato"/>
              <a:ea typeface="Lato"/>
              <a:cs typeface="Lato"/>
              <a:sym typeface="Lato"/>
            </a:endParaRPr>
          </a:p>
        </p:txBody>
      </p:sp>
      <p:sp>
        <p:nvSpPr>
          <p:cNvPr id="147" name="Google Shape;147;p15"/>
          <p:cNvSpPr txBox="1"/>
          <p:nvPr>
            <p:ph idx="1" type="body"/>
          </p:nvPr>
        </p:nvSpPr>
        <p:spPr>
          <a:xfrm>
            <a:off x="1297500" y="1198750"/>
            <a:ext cx="7038900" cy="3450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Overview of Networking Concepts Used in ChatterHub:</a:t>
            </a:r>
            <a:endParaRPr/>
          </a:p>
          <a:p>
            <a:pPr indent="-307505" lvl="0" marL="457200" rtl="0" algn="l">
              <a:spcBef>
                <a:spcPts val="1200"/>
              </a:spcBef>
              <a:spcAft>
                <a:spcPts val="0"/>
              </a:spcAft>
              <a:buClr>
                <a:schemeClr val="lt1"/>
              </a:buClr>
              <a:buSzPct val="100000"/>
              <a:buFont typeface="Lato"/>
              <a:buChar char="❖"/>
            </a:pPr>
            <a:r>
              <a:rPr b="1" lang="en" sz="1461"/>
              <a:t>Client-Server Architecture:</a:t>
            </a:r>
            <a:endParaRPr b="1" sz="1461"/>
          </a:p>
          <a:p>
            <a:pPr indent="-307505" lvl="1" marL="914400" rtl="0" algn="l">
              <a:spcBef>
                <a:spcPts val="0"/>
              </a:spcBef>
              <a:spcAft>
                <a:spcPts val="0"/>
              </a:spcAft>
              <a:buClr>
                <a:schemeClr val="lt1"/>
              </a:buClr>
              <a:buSzPct val="100000"/>
              <a:buFont typeface="Lato"/>
              <a:buChar char="➢"/>
            </a:pPr>
            <a:r>
              <a:rPr lang="en" sz="1461"/>
              <a:t>Centralized model where clients (users) connect to a central server to exchange data.</a:t>
            </a:r>
            <a:endParaRPr sz="1461"/>
          </a:p>
          <a:p>
            <a:pPr indent="-307505" lvl="0" marL="457200" rtl="0" algn="l">
              <a:spcBef>
                <a:spcPts val="0"/>
              </a:spcBef>
              <a:spcAft>
                <a:spcPts val="0"/>
              </a:spcAft>
              <a:buClr>
                <a:schemeClr val="lt1"/>
              </a:buClr>
              <a:buSzPct val="100000"/>
              <a:buFont typeface="Lato"/>
              <a:buChar char="❖"/>
            </a:pPr>
            <a:r>
              <a:rPr b="1" lang="en" sz="1461"/>
              <a:t>Socket Programming:</a:t>
            </a:r>
            <a:endParaRPr b="1" sz="1461"/>
          </a:p>
          <a:p>
            <a:pPr indent="-307505" lvl="1" marL="914400" rtl="0" algn="l">
              <a:spcBef>
                <a:spcPts val="0"/>
              </a:spcBef>
              <a:spcAft>
                <a:spcPts val="0"/>
              </a:spcAft>
              <a:buClr>
                <a:schemeClr val="lt1"/>
              </a:buClr>
              <a:buSzPct val="100000"/>
              <a:buFont typeface="Lato"/>
              <a:buChar char="➢"/>
            </a:pPr>
            <a:r>
              <a:rPr lang="en" sz="1461"/>
              <a:t>Mechanism for establishing communication channels between networked computers.</a:t>
            </a:r>
            <a:endParaRPr sz="1461"/>
          </a:p>
          <a:p>
            <a:pPr indent="-307505" lvl="0" marL="457200" rtl="0" algn="l">
              <a:spcBef>
                <a:spcPts val="0"/>
              </a:spcBef>
              <a:spcAft>
                <a:spcPts val="0"/>
              </a:spcAft>
              <a:buClr>
                <a:schemeClr val="lt1"/>
              </a:buClr>
              <a:buSzPct val="100000"/>
              <a:buFont typeface="Lato"/>
              <a:buChar char="❖"/>
            </a:pPr>
            <a:r>
              <a:rPr b="1" lang="en" sz="1461"/>
              <a:t>Data Transmission and Packet Switching:</a:t>
            </a:r>
            <a:endParaRPr b="1" sz="1461"/>
          </a:p>
          <a:p>
            <a:pPr indent="-307505" lvl="1" marL="914400" rtl="0" algn="l">
              <a:spcBef>
                <a:spcPts val="0"/>
              </a:spcBef>
              <a:spcAft>
                <a:spcPts val="0"/>
              </a:spcAft>
              <a:buClr>
                <a:schemeClr val="lt1"/>
              </a:buClr>
              <a:buSzPct val="100000"/>
              <a:buFont typeface="Lato"/>
              <a:buChar char="➢"/>
            </a:pPr>
            <a:r>
              <a:rPr lang="en" sz="1461"/>
              <a:t>Data is broken into packets for efficient transmission across networks, utilizing packet-switching technology.</a:t>
            </a:r>
            <a:endParaRPr sz="1461"/>
          </a:p>
          <a:p>
            <a:pPr indent="-307505" lvl="0" marL="457200" rtl="0" algn="l">
              <a:spcBef>
                <a:spcPts val="0"/>
              </a:spcBef>
              <a:spcAft>
                <a:spcPts val="0"/>
              </a:spcAft>
              <a:buClr>
                <a:schemeClr val="lt1"/>
              </a:buClr>
              <a:buSzPct val="100000"/>
              <a:buFont typeface="Lato"/>
              <a:buChar char="❖"/>
            </a:pPr>
            <a:r>
              <a:rPr b="1" lang="en" sz="1461"/>
              <a:t>Addressing and Routing:</a:t>
            </a:r>
            <a:endParaRPr b="1" sz="1461"/>
          </a:p>
          <a:p>
            <a:pPr indent="-307505" lvl="1" marL="914400" rtl="0" algn="l">
              <a:spcBef>
                <a:spcPts val="0"/>
              </a:spcBef>
              <a:spcAft>
                <a:spcPts val="0"/>
              </a:spcAft>
              <a:buClr>
                <a:schemeClr val="lt1"/>
              </a:buClr>
              <a:buSzPct val="100000"/>
              <a:buFont typeface="Lato"/>
              <a:buChar char="➢"/>
            </a:pPr>
            <a:r>
              <a:rPr lang="en" sz="1461"/>
              <a:t>IP addressing ensures packets are delivered to the correct destination, while routing determines the optimal path for data transmission.</a:t>
            </a:r>
            <a:endParaRPr sz="1461"/>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Client-Server Architecture</a:t>
            </a:r>
            <a:endParaRPr b="1" sz="2700">
              <a:latin typeface="Lato"/>
              <a:ea typeface="Lato"/>
              <a:cs typeface="Lato"/>
              <a:sym typeface="Lato"/>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200"/>
              <a:t>Explanation of Client-Server Model:</a:t>
            </a:r>
            <a:endParaRPr b="1" sz="1200"/>
          </a:p>
          <a:p>
            <a:pPr indent="-304800" lvl="1" marL="914400" rtl="0" algn="l">
              <a:spcBef>
                <a:spcPts val="1200"/>
              </a:spcBef>
              <a:spcAft>
                <a:spcPts val="0"/>
              </a:spcAft>
              <a:buClr>
                <a:schemeClr val="lt1"/>
              </a:buClr>
              <a:buSzPts val="1200"/>
              <a:buFont typeface="Lato"/>
              <a:buChar char="➢"/>
            </a:pPr>
            <a:r>
              <a:rPr b="1" lang="en" sz="1200"/>
              <a:t>Roles of the Server and Clients:</a:t>
            </a:r>
            <a:endParaRPr b="1" sz="1200"/>
          </a:p>
          <a:p>
            <a:pPr indent="-304800" lvl="2" marL="1371600" rtl="0" algn="l">
              <a:spcBef>
                <a:spcPts val="0"/>
              </a:spcBef>
              <a:spcAft>
                <a:spcPts val="0"/>
              </a:spcAft>
              <a:buClr>
                <a:schemeClr val="lt1"/>
              </a:buClr>
              <a:buSzPts val="1200"/>
              <a:buFont typeface="Lato"/>
              <a:buChar char="■"/>
            </a:pPr>
            <a:r>
              <a:rPr lang="en" sz="1200"/>
              <a:t>The server hosts resources and services accessed by clients.</a:t>
            </a:r>
            <a:endParaRPr sz="1200"/>
          </a:p>
          <a:p>
            <a:pPr indent="-304800" lvl="2" marL="1371600" rtl="0" algn="l">
              <a:spcBef>
                <a:spcPts val="0"/>
              </a:spcBef>
              <a:spcAft>
                <a:spcPts val="0"/>
              </a:spcAft>
              <a:buClr>
                <a:schemeClr val="lt1"/>
              </a:buClr>
              <a:buSzPts val="1200"/>
              <a:buFont typeface="Lato"/>
              <a:buChar char="■"/>
            </a:pPr>
            <a:r>
              <a:rPr lang="en" sz="1200"/>
              <a:t>Clients, such as user devices, request and utilize these resources.</a:t>
            </a:r>
            <a:endParaRPr sz="1200"/>
          </a:p>
          <a:p>
            <a:pPr indent="-304800" lvl="1" marL="914400" rtl="0" algn="l">
              <a:spcBef>
                <a:spcPts val="0"/>
              </a:spcBef>
              <a:spcAft>
                <a:spcPts val="0"/>
              </a:spcAft>
              <a:buClr>
                <a:schemeClr val="lt1"/>
              </a:buClr>
              <a:buSzPts val="1200"/>
              <a:buFont typeface="Lato"/>
              <a:buChar char="➢"/>
            </a:pPr>
            <a:r>
              <a:rPr b="1" lang="en" sz="1200"/>
              <a:t>Communication Channels:</a:t>
            </a:r>
            <a:endParaRPr b="1" sz="1200"/>
          </a:p>
          <a:p>
            <a:pPr indent="-304800" lvl="2" marL="1371600" rtl="0" algn="l">
              <a:spcBef>
                <a:spcPts val="0"/>
              </a:spcBef>
              <a:spcAft>
                <a:spcPts val="0"/>
              </a:spcAft>
              <a:buClr>
                <a:schemeClr val="lt1"/>
              </a:buClr>
              <a:buSzPts val="1200"/>
              <a:buFont typeface="Lato"/>
              <a:buChar char="■"/>
            </a:pPr>
            <a:r>
              <a:rPr lang="en" sz="1200"/>
              <a:t>Clients connect to the server via network connections.</a:t>
            </a:r>
            <a:endParaRPr sz="1200"/>
          </a:p>
          <a:p>
            <a:pPr indent="-304800" lvl="2" marL="1371600" rtl="0" algn="l">
              <a:spcBef>
                <a:spcPts val="0"/>
              </a:spcBef>
              <a:spcAft>
                <a:spcPts val="0"/>
              </a:spcAft>
              <a:buClr>
                <a:schemeClr val="lt1"/>
              </a:buClr>
              <a:buSzPts val="1200"/>
              <a:buFont typeface="Lato"/>
              <a:buChar char="■"/>
            </a:pPr>
            <a:r>
              <a:rPr lang="en" sz="1200"/>
              <a:t>Server manages multiple client connections concurrently.</a:t>
            </a:r>
            <a:endParaRPr sz="1200"/>
          </a:p>
          <a:p>
            <a:pPr indent="-304800" lvl="1" marL="914400" rtl="0" algn="l">
              <a:spcBef>
                <a:spcPts val="0"/>
              </a:spcBef>
              <a:spcAft>
                <a:spcPts val="0"/>
              </a:spcAft>
              <a:buClr>
                <a:schemeClr val="lt1"/>
              </a:buClr>
              <a:buSzPts val="1200"/>
              <a:buFont typeface="Lato"/>
              <a:buChar char="➢"/>
            </a:pPr>
            <a:r>
              <a:rPr b="1" lang="en" sz="1200"/>
              <a:t>Request-Response Paradigm:</a:t>
            </a:r>
            <a:endParaRPr b="1" sz="1200"/>
          </a:p>
          <a:p>
            <a:pPr indent="-304800" lvl="2" marL="1371600" rtl="0" algn="l">
              <a:spcBef>
                <a:spcPts val="0"/>
              </a:spcBef>
              <a:spcAft>
                <a:spcPts val="0"/>
              </a:spcAft>
              <a:buClr>
                <a:schemeClr val="lt1"/>
              </a:buClr>
              <a:buSzPts val="1200"/>
              <a:buFont typeface="Lato"/>
              <a:buChar char="■"/>
            </a:pPr>
            <a:r>
              <a:rPr lang="en" sz="1200"/>
              <a:t>Clients send requests to the server for data or services.</a:t>
            </a:r>
            <a:endParaRPr sz="1200"/>
          </a:p>
          <a:p>
            <a:pPr indent="-304800" lvl="2" marL="1371600" rtl="0" algn="l">
              <a:spcBef>
                <a:spcPts val="0"/>
              </a:spcBef>
              <a:spcAft>
                <a:spcPts val="0"/>
              </a:spcAft>
              <a:buClr>
                <a:schemeClr val="lt1"/>
              </a:buClr>
              <a:buSzPts val="1200"/>
              <a:buFont typeface="Lato"/>
              <a:buChar char="■"/>
            </a:pPr>
            <a:r>
              <a:rPr lang="en" sz="1200"/>
              <a:t>Server processes requests and responds with the requested data or performs the required actions.</a:t>
            </a:r>
            <a:endParaRPr sz="12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Socket Programming</a:t>
            </a:r>
            <a:endParaRPr b="1" sz="2700">
              <a:latin typeface="Lato"/>
              <a:ea typeface="Lato"/>
              <a:cs typeface="Lato"/>
              <a:sym typeface="Lato"/>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lt1"/>
              </a:buClr>
              <a:buSzPts val="1200"/>
              <a:buFont typeface="Lato"/>
              <a:buChar char="❖"/>
            </a:pPr>
            <a:r>
              <a:rPr b="1" lang="en" sz="1200"/>
              <a:t>Creation and Use of Sockets:</a:t>
            </a:r>
            <a:endParaRPr b="1" sz="1200"/>
          </a:p>
          <a:p>
            <a:pPr indent="-304800" lvl="1" marL="914400" rtl="0" algn="l">
              <a:spcBef>
                <a:spcPts val="0"/>
              </a:spcBef>
              <a:spcAft>
                <a:spcPts val="0"/>
              </a:spcAft>
              <a:buClr>
                <a:schemeClr val="lt1"/>
              </a:buClr>
              <a:buSzPts val="1200"/>
              <a:buFont typeface="Lato"/>
              <a:buChar char="➢"/>
            </a:pPr>
            <a:r>
              <a:rPr lang="en" sz="1200"/>
              <a:t>Sockets are endpoints for communication between machines over a network.</a:t>
            </a:r>
            <a:endParaRPr sz="1200"/>
          </a:p>
          <a:p>
            <a:pPr indent="-304800" lvl="1" marL="914400" rtl="0" algn="l">
              <a:spcBef>
                <a:spcPts val="0"/>
              </a:spcBef>
              <a:spcAft>
                <a:spcPts val="0"/>
              </a:spcAft>
              <a:buClr>
                <a:schemeClr val="lt1"/>
              </a:buClr>
              <a:buSzPts val="1200"/>
              <a:buFont typeface="Lato"/>
              <a:buChar char="➢"/>
            </a:pPr>
            <a:r>
              <a:rPr lang="en" sz="1200"/>
              <a:t>They enable bidirectional data flow between a client and a server.</a:t>
            </a:r>
            <a:endParaRPr sz="1200"/>
          </a:p>
          <a:p>
            <a:pPr indent="-304800" lvl="0" marL="457200" rtl="0" algn="l">
              <a:spcBef>
                <a:spcPts val="0"/>
              </a:spcBef>
              <a:spcAft>
                <a:spcPts val="0"/>
              </a:spcAft>
              <a:buClr>
                <a:schemeClr val="lt1"/>
              </a:buClr>
              <a:buSzPts val="1200"/>
              <a:buFont typeface="Lato"/>
              <a:buChar char="❖"/>
            </a:pPr>
            <a:r>
              <a:rPr b="1" lang="en" sz="1200"/>
              <a:t>Socket API:</a:t>
            </a:r>
            <a:endParaRPr b="1" sz="1200"/>
          </a:p>
          <a:p>
            <a:pPr indent="-304800" lvl="1" marL="914400" rtl="0" algn="l">
              <a:spcBef>
                <a:spcPts val="0"/>
              </a:spcBef>
              <a:spcAft>
                <a:spcPts val="0"/>
              </a:spcAft>
              <a:buClr>
                <a:schemeClr val="lt1"/>
              </a:buClr>
              <a:buSzPts val="1200"/>
              <a:buFont typeface="Lato"/>
              <a:buChar char="➢"/>
            </a:pPr>
            <a:r>
              <a:rPr lang="en" sz="1200"/>
              <a:t>Programming interface for using sockets in various programming languages.</a:t>
            </a:r>
            <a:endParaRPr sz="1200"/>
          </a:p>
          <a:p>
            <a:pPr indent="-304800" lvl="1" marL="914400" rtl="0" algn="l">
              <a:spcBef>
                <a:spcPts val="0"/>
              </a:spcBef>
              <a:spcAft>
                <a:spcPts val="0"/>
              </a:spcAft>
              <a:buClr>
                <a:schemeClr val="lt1"/>
              </a:buClr>
              <a:buSzPts val="1200"/>
              <a:buFont typeface="Lato"/>
              <a:buChar char="➢"/>
            </a:pPr>
            <a:r>
              <a:rPr lang="en" sz="1200"/>
              <a:t>Provides functions/methods for creating, binding, connecting, sending, and receiving data through sockets.</a:t>
            </a:r>
            <a:endParaRPr sz="1200"/>
          </a:p>
          <a:p>
            <a:pPr indent="-304800" lvl="0" marL="457200" rtl="0" algn="l">
              <a:spcBef>
                <a:spcPts val="0"/>
              </a:spcBef>
              <a:spcAft>
                <a:spcPts val="0"/>
              </a:spcAft>
              <a:buClr>
                <a:schemeClr val="lt1"/>
              </a:buClr>
              <a:buSzPts val="1200"/>
              <a:buFont typeface="Lato"/>
              <a:buChar char="❖"/>
            </a:pPr>
            <a:r>
              <a:rPr b="1" lang="en" sz="1200"/>
              <a:t>Establishment of Connections:</a:t>
            </a:r>
            <a:endParaRPr b="1" sz="1200"/>
          </a:p>
          <a:p>
            <a:pPr indent="-304800" lvl="1" marL="914400" rtl="0" algn="l">
              <a:spcBef>
                <a:spcPts val="0"/>
              </a:spcBef>
              <a:spcAft>
                <a:spcPts val="0"/>
              </a:spcAft>
              <a:buClr>
                <a:schemeClr val="lt1"/>
              </a:buClr>
              <a:buSzPts val="1200"/>
              <a:buFont typeface="Lato"/>
              <a:buChar char="➢"/>
            </a:pPr>
            <a:r>
              <a:rPr lang="en" sz="1200"/>
              <a:t>Clients and servers establish connections using sockets.</a:t>
            </a:r>
            <a:endParaRPr sz="1200"/>
          </a:p>
          <a:p>
            <a:pPr indent="-304800" lvl="1" marL="914400" rtl="0" algn="l">
              <a:spcBef>
                <a:spcPts val="0"/>
              </a:spcBef>
              <a:spcAft>
                <a:spcPts val="0"/>
              </a:spcAft>
              <a:buClr>
                <a:schemeClr val="lt1"/>
              </a:buClr>
              <a:buSzPts val="1200"/>
              <a:buFont typeface="Lato"/>
              <a:buChar char="➢"/>
            </a:pPr>
            <a:r>
              <a:rPr lang="en" sz="1200"/>
              <a:t>TCP/IP sockets involve a connection-oriented approach, ensuring reliable data transmission.</a:t>
            </a:r>
            <a:endParaRPr sz="12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Data Transmission</a:t>
            </a:r>
            <a:endParaRPr b="1" sz="2700">
              <a:latin typeface="Lato"/>
              <a:ea typeface="Lato"/>
              <a:cs typeface="Lato"/>
              <a:sym typeface="Lato"/>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lt1"/>
              </a:buClr>
              <a:buSzPts val="1200"/>
              <a:buFont typeface="Lato"/>
              <a:buChar char="❖"/>
            </a:pPr>
            <a:r>
              <a:rPr b="1" lang="en" sz="1200"/>
              <a:t>Message Exchange between Clients and Server:</a:t>
            </a:r>
            <a:endParaRPr b="1" sz="1200"/>
          </a:p>
          <a:p>
            <a:pPr indent="-304800" lvl="1" marL="914400" rtl="0" algn="l">
              <a:spcBef>
                <a:spcPts val="0"/>
              </a:spcBef>
              <a:spcAft>
                <a:spcPts val="0"/>
              </a:spcAft>
              <a:buClr>
                <a:schemeClr val="lt1"/>
              </a:buClr>
              <a:buSzPts val="1200"/>
              <a:buFont typeface="Lato"/>
              <a:buChar char="➢"/>
            </a:pPr>
            <a:r>
              <a:rPr lang="en" sz="1200"/>
              <a:t>Clients and the server exchange messages using established socket connections.</a:t>
            </a:r>
            <a:endParaRPr sz="1200"/>
          </a:p>
          <a:p>
            <a:pPr indent="-304800" lvl="1" marL="914400" rtl="0" algn="l">
              <a:spcBef>
                <a:spcPts val="0"/>
              </a:spcBef>
              <a:spcAft>
                <a:spcPts val="0"/>
              </a:spcAft>
              <a:buClr>
                <a:schemeClr val="lt1"/>
              </a:buClr>
              <a:buSzPts val="1200"/>
              <a:buFont typeface="Lato"/>
              <a:buChar char="➢"/>
            </a:pPr>
            <a:r>
              <a:rPr lang="en" sz="1200"/>
              <a:t>Messages include real-time chat messages and control signals.</a:t>
            </a:r>
            <a:endParaRPr sz="1200"/>
          </a:p>
          <a:p>
            <a:pPr indent="-304800" lvl="0" marL="457200" rtl="0" algn="l">
              <a:spcBef>
                <a:spcPts val="0"/>
              </a:spcBef>
              <a:spcAft>
                <a:spcPts val="0"/>
              </a:spcAft>
              <a:buClr>
                <a:schemeClr val="lt1"/>
              </a:buClr>
              <a:buSzPts val="1200"/>
              <a:buFont typeface="Lato"/>
              <a:buChar char="❖"/>
            </a:pPr>
            <a:r>
              <a:rPr b="1" lang="en" sz="1200"/>
              <a:t>File Transfer Mechanism:</a:t>
            </a:r>
            <a:endParaRPr b="1" sz="1200"/>
          </a:p>
          <a:p>
            <a:pPr indent="-304800" lvl="1" marL="914400" rtl="0" algn="l">
              <a:spcBef>
                <a:spcPts val="0"/>
              </a:spcBef>
              <a:spcAft>
                <a:spcPts val="0"/>
              </a:spcAft>
              <a:buClr>
                <a:schemeClr val="lt1"/>
              </a:buClr>
              <a:buSzPts val="1200"/>
              <a:buFont typeface="Lato"/>
              <a:buChar char="➢"/>
            </a:pPr>
            <a:r>
              <a:rPr lang="en" sz="1200"/>
              <a:t>Users can securely transfer various file types such as images, documents, and PDFs.</a:t>
            </a:r>
            <a:endParaRPr sz="1200"/>
          </a:p>
          <a:p>
            <a:pPr indent="-304800" lvl="1" marL="914400" rtl="0" algn="l">
              <a:spcBef>
                <a:spcPts val="0"/>
              </a:spcBef>
              <a:spcAft>
                <a:spcPts val="0"/>
              </a:spcAft>
              <a:buClr>
                <a:schemeClr val="lt1"/>
              </a:buClr>
              <a:buSzPts val="1200"/>
              <a:buFont typeface="Lato"/>
              <a:buChar char="➢"/>
            </a:pPr>
            <a:r>
              <a:rPr lang="en" sz="1200"/>
              <a:t>File transfer involves breaking down files into packets and sending them over the network.</a:t>
            </a:r>
            <a:endParaRPr sz="1200"/>
          </a:p>
          <a:p>
            <a:pPr indent="-304800" lvl="0" marL="457200" rtl="0" algn="l">
              <a:spcBef>
                <a:spcPts val="0"/>
              </a:spcBef>
              <a:spcAft>
                <a:spcPts val="0"/>
              </a:spcAft>
              <a:buClr>
                <a:schemeClr val="lt1"/>
              </a:buClr>
              <a:buSzPts val="1200"/>
              <a:buFont typeface="Lato"/>
              <a:buChar char="❖"/>
            </a:pPr>
            <a:r>
              <a:rPr b="1" lang="en" sz="1200"/>
              <a:t>Data Encryption for Security:</a:t>
            </a:r>
            <a:endParaRPr b="1" sz="1200"/>
          </a:p>
          <a:p>
            <a:pPr indent="-304800" lvl="1" marL="914400" rtl="0" algn="l">
              <a:spcBef>
                <a:spcPts val="0"/>
              </a:spcBef>
              <a:spcAft>
                <a:spcPts val="0"/>
              </a:spcAft>
              <a:buClr>
                <a:schemeClr val="lt1"/>
              </a:buClr>
              <a:buSzPts val="1200"/>
              <a:buFont typeface="Lato"/>
              <a:buChar char="➢"/>
            </a:pPr>
            <a:r>
              <a:rPr lang="en" sz="1200"/>
              <a:t>Implemented encryption techniques to secure data during transmission.</a:t>
            </a:r>
            <a:endParaRPr sz="1200"/>
          </a:p>
          <a:p>
            <a:pPr indent="-304800" lvl="1" marL="914400" rtl="0" algn="l">
              <a:spcBef>
                <a:spcPts val="0"/>
              </a:spcBef>
              <a:spcAft>
                <a:spcPts val="0"/>
              </a:spcAft>
              <a:buClr>
                <a:schemeClr val="lt1"/>
              </a:buClr>
              <a:buSzPts val="1200"/>
              <a:buFont typeface="Lato"/>
              <a:buChar char="➢"/>
            </a:pPr>
            <a:r>
              <a:rPr lang="en" sz="1200"/>
              <a:t>Ensures confidentiality and integrity of user data, enhancing overall security.</a:t>
            </a:r>
            <a:endParaRPr sz="12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latin typeface="Lato"/>
                <a:ea typeface="Lato"/>
                <a:cs typeface="Lato"/>
                <a:sym typeface="Lato"/>
              </a:rPr>
              <a:t>ChatterHub Architecture</a:t>
            </a:r>
            <a:endParaRPr sz="2700">
              <a:latin typeface="Lato"/>
              <a:ea typeface="Lato"/>
              <a:cs typeface="Lato"/>
              <a:sym typeface="Lato"/>
            </a:endParaRPr>
          </a:p>
          <a:p>
            <a:pPr indent="0" lvl="0" marL="0" rtl="0" algn="l">
              <a:spcBef>
                <a:spcPts val="0"/>
              </a:spcBef>
              <a:spcAft>
                <a:spcPts val="0"/>
              </a:spcAft>
              <a:buNone/>
            </a:pPr>
            <a:r>
              <a:t/>
            </a:r>
            <a:endParaRPr/>
          </a:p>
        </p:txBody>
      </p:sp>
      <p:sp>
        <p:nvSpPr>
          <p:cNvPr id="171" name="Google Shape;171;p19"/>
          <p:cNvSpPr txBox="1"/>
          <p:nvPr>
            <p:ph idx="1" type="body"/>
          </p:nvPr>
        </p:nvSpPr>
        <p:spPr>
          <a:xfrm>
            <a:off x="3067350" y="4380525"/>
            <a:ext cx="3009300" cy="49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Interaction between Clients and Server</a:t>
            </a:r>
            <a:endParaRPr/>
          </a:p>
        </p:txBody>
      </p:sp>
      <p:pic>
        <p:nvPicPr>
          <p:cNvPr id="172" name="Google Shape;172;p19"/>
          <p:cNvPicPr preferRelativeResize="0"/>
          <p:nvPr/>
        </p:nvPicPr>
        <p:blipFill>
          <a:blip r:embed="rId3">
            <a:alphaModFix/>
          </a:blip>
          <a:stretch>
            <a:fillRect/>
          </a:stretch>
        </p:blipFill>
        <p:spPr>
          <a:xfrm>
            <a:off x="1775088" y="1175275"/>
            <a:ext cx="5593824" cy="3146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62675" y="3867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latin typeface="Lato"/>
                <a:ea typeface="Lato"/>
                <a:cs typeface="Lato"/>
                <a:sym typeface="Lato"/>
              </a:rPr>
              <a:t>ChatterHub Architecture</a:t>
            </a:r>
            <a:endParaRPr sz="2700">
              <a:latin typeface="Lato"/>
              <a:ea typeface="Lato"/>
              <a:cs typeface="Lato"/>
              <a:sym typeface="Lato"/>
            </a:endParaRPr>
          </a:p>
          <a:p>
            <a:pPr indent="0" lvl="0" marL="0" rtl="0" algn="l">
              <a:spcBef>
                <a:spcPts val="0"/>
              </a:spcBef>
              <a:spcAft>
                <a:spcPts val="0"/>
              </a:spcAft>
              <a:buNone/>
            </a:pPr>
            <a:r>
              <a:t/>
            </a:r>
            <a:endParaRPr/>
          </a:p>
        </p:txBody>
      </p:sp>
      <p:sp>
        <p:nvSpPr>
          <p:cNvPr id="178" name="Google Shape;178;p20"/>
          <p:cNvSpPr txBox="1"/>
          <p:nvPr>
            <p:ph idx="1" type="body"/>
          </p:nvPr>
        </p:nvSpPr>
        <p:spPr>
          <a:xfrm>
            <a:off x="3069450" y="4700700"/>
            <a:ext cx="3005100" cy="44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Server-Side File Send Implementation</a:t>
            </a:r>
            <a:endParaRPr/>
          </a:p>
        </p:txBody>
      </p:sp>
      <p:pic>
        <p:nvPicPr>
          <p:cNvPr id="179" name="Google Shape;179;p20"/>
          <p:cNvPicPr preferRelativeResize="0"/>
          <p:nvPr/>
        </p:nvPicPr>
        <p:blipFill>
          <a:blip r:embed="rId3">
            <a:alphaModFix/>
          </a:blip>
          <a:stretch>
            <a:fillRect/>
          </a:stretch>
        </p:blipFill>
        <p:spPr>
          <a:xfrm>
            <a:off x="2850863" y="1080975"/>
            <a:ext cx="3442274" cy="3435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Lato"/>
                <a:ea typeface="Lato"/>
                <a:cs typeface="Lato"/>
                <a:sym typeface="Lato"/>
              </a:rPr>
              <a:t>ChatterHub Architecture</a:t>
            </a:r>
            <a:endParaRPr sz="2700">
              <a:latin typeface="Lato"/>
              <a:ea typeface="Lato"/>
              <a:cs typeface="Lato"/>
              <a:sym typeface="Lato"/>
            </a:endParaRPr>
          </a:p>
        </p:txBody>
      </p:sp>
      <p:sp>
        <p:nvSpPr>
          <p:cNvPr id="185" name="Google Shape;185;p21"/>
          <p:cNvSpPr txBox="1"/>
          <p:nvPr>
            <p:ph idx="1" type="body"/>
          </p:nvPr>
        </p:nvSpPr>
        <p:spPr>
          <a:xfrm>
            <a:off x="3291150" y="4476350"/>
            <a:ext cx="2866500" cy="38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Clients </a:t>
            </a:r>
            <a:r>
              <a:rPr lang="en"/>
              <a:t>Receive</a:t>
            </a:r>
            <a:r>
              <a:rPr lang="en"/>
              <a:t> File Implementation</a:t>
            </a:r>
            <a:endParaRPr/>
          </a:p>
        </p:txBody>
      </p:sp>
      <p:pic>
        <p:nvPicPr>
          <p:cNvPr id="186" name="Google Shape;186;p21"/>
          <p:cNvPicPr preferRelativeResize="0"/>
          <p:nvPr/>
        </p:nvPicPr>
        <p:blipFill>
          <a:blip r:embed="rId3">
            <a:alphaModFix/>
          </a:blip>
          <a:stretch>
            <a:fillRect/>
          </a:stretch>
        </p:blipFill>
        <p:spPr>
          <a:xfrm>
            <a:off x="205750" y="1044075"/>
            <a:ext cx="5584267" cy="3141150"/>
          </a:xfrm>
          <a:prstGeom prst="rect">
            <a:avLst/>
          </a:prstGeom>
          <a:noFill/>
          <a:ln>
            <a:noFill/>
          </a:ln>
        </p:spPr>
      </p:pic>
      <p:pic>
        <p:nvPicPr>
          <p:cNvPr id="187" name="Google Shape;187;p21"/>
          <p:cNvPicPr preferRelativeResize="0"/>
          <p:nvPr/>
        </p:nvPicPr>
        <p:blipFill>
          <a:blip r:embed="rId4">
            <a:alphaModFix/>
          </a:blip>
          <a:stretch>
            <a:fillRect/>
          </a:stretch>
        </p:blipFill>
        <p:spPr>
          <a:xfrm>
            <a:off x="6157650" y="1044063"/>
            <a:ext cx="2600325" cy="290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