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92" r:id="rId7"/>
    <p:sldId id="393" r:id="rId8"/>
    <p:sldId id="394" r:id="rId9"/>
    <p:sldId id="395" r:id="rId10"/>
    <p:sldId id="396" r:id="rId11"/>
    <p:sldId id="397"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3725" autoAdjust="0"/>
  </p:normalViewPr>
  <p:slideViewPr>
    <p:cSldViewPr snapToGrid="0">
      <p:cViewPr varScale="1">
        <p:scale>
          <a:sx n="82" d="100"/>
          <a:sy n="82" d="100"/>
        </p:scale>
        <p:origin x="156" y="18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6D354-CCE6-47FD-AB30-D203ECDB896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BD9B144-0406-4D91-B301-852D661449D9}">
      <dgm:prSet/>
      <dgm:spPr/>
      <dgm:t>
        <a:bodyPr/>
        <a:lstStyle/>
        <a:p>
          <a:r>
            <a:rPr lang="en-US"/>
            <a:t>Data Analytics Task and dataset characteristics</a:t>
          </a:r>
        </a:p>
      </dgm:t>
    </dgm:pt>
    <dgm:pt modelId="{BFC558D7-C665-4A43-BF24-376CF12D6D8D}" type="parTrans" cxnId="{CD4F3DFE-C3A0-4775-826A-14A8EF6736D3}">
      <dgm:prSet/>
      <dgm:spPr/>
      <dgm:t>
        <a:bodyPr/>
        <a:lstStyle/>
        <a:p>
          <a:endParaRPr lang="en-US"/>
        </a:p>
      </dgm:t>
    </dgm:pt>
    <dgm:pt modelId="{520F2C4E-EAE1-405F-A641-72A232576A5C}" type="sibTrans" cxnId="{CD4F3DFE-C3A0-4775-826A-14A8EF6736D3}">
      <dgm:prSet/>
      <dgm:spPr/>
      <dgm:t>
        <a:bodyPr/>
        <a:lstStyle/>
        <a:p>
          <a:endParaRPr lang="en-US"/>
        </a:p>
      </dgm:t>
    </dgm:pt>
    <dgm:pt modelId="{C73AA336-3E9A-44CC-A329-2AF3576FF49C}">
      <dgm:prSet/>
      <dgm:spPr/>
      <dgm:t>
        <a:bodyPr/>
        <a:lstStyle/>
        <a:p>
          <a:r>
            <a:rPr lang="en-US"/>
            <a:t>Exploratory Data Analysis</a:t>
          </a:r>
        </a:p>
      </dgm:t>
    </dgm:pt>
    <dgm:pt modelId="{6CB8D057-A1A2-4F6C-94EE-0416E845A2BE}" type="parTrans" cxnId="{EFB420F9-B0A8-400A-ABDE-98961C0E4B66}">
      <dgm:prSet/>
      <dgm:spPr/>
      <dgm:t>
        <a:bodyPr/>
        <a:lstStyle/>
        <a:p>
          <a:endParaRPr lang="en-US"/>
        </a:p>
      </dgm:t>
    </dgm:pt>
    <dgm:pt modelId="{C7A7804F-DE63-4549-A874-17A54ED2F09B}" type="sibTrans" cxnId="{EFB420F9-B0A8-400A-ABDE-98961C0E4B66}">
      <dgm:prSet/>
      <dgm:spPr/>
      <dgm:t>
        <a:bodyPr/>
        <a:lstStyle/>
        <a:p>
          <a:endParaRPr lang="en-US"/>
        </a:p>
      </dgm:t>
    </dgm:pt>
    <dgm:pt modelId="{BF28EB20-4064-4401-98DA-69CB56A4965C}">
      <dgm:prSet/>
      <dgm:spPr/>
      <dgm:t>
        <a:bodyPr/>
        <a:lstStyle/>
        <a:p>
          <a:r>
            <a:rPr lang="en-US"/>
            <a:t>Comparing evaluation protocols for classification</a:t>
          </a:r>
        </a:p>
      </dgm:t>
    </dgm:pt>
    <dgm:pt modelId="{602BA60C-5304-4D33-B20A-E7742291887C}" type="parTrans" cxnId="{902F0DEC-D2D3-4BA2-B5EB-AC9CD0FB1921}">
      <dgm:prSet/>
      <dgm:spPr/>
      <dgm:t>
        <a:bodyPr/>
        <a:lstStyle/>
        <a:p>
          <a:endParaRPr lang="en-US"/>
        </a:p>
      </dgm:t>
    </dgm:pt>
    <dgm:pt modelId="{7AE6C3FF-A438-41C9-9A27-9DF9D6C899B2}" type="sibTrans" cxnId="{902F0DEC-D2D3-4BA2-B5EB-AC9CD0FB1921}">
      <dgm:prSet/>
      <dgm:spPr/>
      <dgm:t>
        <a:bodyPr/>
        <a:lstStyle/>
        <a:p>
          <a:endParaRPr lang="en-US"/>
        </a:p>
      </dgm:t>
    </dgm:pt>
    <dgm:pt modelId="{894824A3-2F60-4344-9D89-0A4CD007C767}">
      <dgm:prSet/>
      <dgm:spPr/>
      <dgm:t>
        <a:bodyPr/>
        <a:lstStyle/>
        <a:p>
          <a:r>
            <a:rPr lang="en-US"/>
            <a:t>Feature Selection</a:t>
          </a:r>
        </a:p>
      </dgm:t>
    </dgm:pt>
    <dgm:pt modelId="{642D6CD5-222A-47EC-9927-386FB8138585}" type="parTrans" cxnId="{DE8B3C7D-E3D2-43CD-A4F8-9E5D50097CCA}">
      <dgm:prSet/>
      <dgm:spPr/>
      <dgm:t>
        <a:bodyPr/>
        <a:lstStyle/>
        <a:p>
          <a:endParaRPr lang="en-US"/>
        </a:p>
      </dgm:t>
    </dgm:pt>
    <dgm:pt modelId="{E3F9C76B-B27D-46C9-9908-6965AEB22F3E}" type="sibTrans" cxnId="{DE8B3C7D-E3D2-43CD-A4F8-9E5D50097CCA}">
      <dgm:prSet/>
      <dgm:spPr/>
      <dgm:t>
        <a:bodyPr/>
        <a:lstStyle/>
        <a:p>
          <a:endParaRPr lang="en-US"/>
        </a:p>
      </dgm:t>
    </dgm:pt>
    <dgm:pt modelId="{D1FD0F24-9FF1-484E-AE47-5D6EA95529FA}">
      <dgm:prSet/>
      <dgm:spPr/>
      <dgm:t>
        <a:bodyPr/>
        <a:lstStyle/>
        <a:p>
          <a:r>
            <a:rPr lang="en-US"/>
            <a:t>Classification using decision tree</a:t>
          </a:r>
        </a:p>
      </dgm:t>
    </dgm:pt>
    <dgm:pt modelId="{14BAEE24-941B-46E7-8F3C-920929AABA16}" type="parTrans" cxnId="{0E93DF11-9A51-4C34-B543-A3BCE573E32C}">
      <dgm:prSet/>
      <dgm:spPr/>
      <dgm:t>
        <a:bodyPr/>
        <a:lstStyle/>
        <a:p>
          <a:endParaRPr lang="en-US"/>
        </a:p>
      </dgm:t>
    </dgm:pt>
    <dgm:pt modelId="{FCA37017-7699-4768-BD1B-0842B38927A9}" type="sibTrans" cxnId="{0E93DF11-9A51-4C34-B543-A3BCE573E32C}">
      <dgm:prSet/>
      <dgm:spPr/>
      <dgm:t>
        <a:bodyPr/>
        <a:lstStyle/>
        <a:p>
          <a:endParaRPr lang="en-US"/>
        </a:p>
      </dgm:t>
    </dgm:pt>
    <dgm:pt modelId="{1E4FF59A-B53E-40CF-A313-E734F9B9F912}">
      <dgm:prSet/>
      <dgm:spPr/>
      <dgm:t>
        <a:bodyPr/>
        <a:lstStyle/>
        <a:p>
          <a:r>
            <a:rPr lang="en-US"/>
            <a:t>Decision tree visualization and testing</a:t>
          </a:r>
        </a:p>
      </dgm:t>
    </dgm:pt>
    <dgm:pt modelId="{546598F5-1B9B-4688-AE52-59FB2BBBECE8}" type="parTrans" cxnId="{AAF288B2-170E-4855-8BCA-9FFCE9A89837}">
      <dgm:prSet/>
      <dgm:spPr/>
      <dgm:t>
        <a:bodyPr/>
        <a:lstStyle/>
        <a:p>
          <a:endParaRPr lang="en-US"/>
        </a:p>
      </dgm:t>
    </dgm:pt>
    <dgm:pt modelId="{95D989A6-3B4B-4E94-B6C8-12A3E16FF4C2}" type="sibTrans" cxnId="{AAF288B2-170E-4855-8BCA-9FFCE9A89837}">
      <dgm:prSet/>
      <dgm:spPr/>
      <dgm:t>
        <a:bodyPr/>
        <a:lstStyle/>
        <a:p>
          <a:endParaRPr lang="en-US"/>
        </a:p>
      </dgm:t>
    </dgm:pt>
    <dgm:pt modelId="{900E7D8D-EB1E-42F4-B545-DAD15B1BD4D7}">
      <dgm:prSet/>
      <dgm:spPr/>
      <dgm:t>
        <a:bodyPr/>
        <a:lstStyle/>
        <a:p>
          <a:r>
            <a:rPr lang="en-US"/>
            <a:t>*based on vote.arff dataset</a:t>
          </a:r>
        </a:p>
      </dgm:t>
    </dgm:pt>
    <dgm:pt modelId="{91BCB724-E50C-4EB4-A84E-54C8CF5AC6A8}" type="parTrans" cxnId="{EEC6ACB0-C912-41FA-B42B-8E3E8AB17F27}">
      <dgm:prSet/>
      <dgm:spPr/>
      <dgm:t>
        <a:bodyPr/>
        <a:lstStyle/>
        <a:p>
          <a:endParaRPr lang="en-US"/>
        </a:p>
      </dgm:t>
    </dgm:pt>
    <dgm:pt modelId="{7882F83D-8CAC-468B-8E8D-0C9FE164E07B}" type="sibTrans" cxnId="{EEC6ACB0-C912-41FA-B42B-8E3E8AB17F27}">
      <dgm:prSet/>
      <dgm:spPr/>
      <dgm:t>
        <a:bodyPr/>
        <a:lstStyle/>
        <a:p>
          <a:endParaRPr lang="en-US"/>
        </a:p>
      </dgm:t>
    </dgm:pt>
    <dgm:pt modelId="{88C71911-718B-ED4E-B2A8-8DEFC93EA0EF}" type="pres">
      <dgm:prSet presAssocID="{15B6D354-CCE6-47FD-AB30-D203ECDB896C}" presName="vert0" presStyleCnt="0">
        <dgm:presLayoutVars>
          <dgm:dir/>
          <dgm:animOne val="branch"/>
          <dgm:animLvl val="lvl"/>
        </dgm:presLayoutVars>
      </dgm:prSet>
      <dgm:spPr/>
    </dgm:pt>
    <dgm:pt modelId="{E3C8387E-FABC-7941-BFD3-D244FC8610BE}" type="pres">
      <dgm:prSet presAssocID="{0BD9B144-0406-4D91-B301-852D661449D9}" presName="thickLine" presStyleLbl="alignNode1" presStyleIdx="0" presStyleCnt="7"/>
      <dgm:spPr/>
    </dgm:pt>
    <dgm:pt modelId="{0DFBC7B2-F644-FB4B-B8F0-F31C49ADBFC6}" type="pres">
      <dgm:prSet presAssocID="{0BD9B144-0406-4D91-B301-852D661449D9}" presName="horz1" presStyleCnt="0"/>
      <dgm:spPr/>
    </dgm:pt>
    <dgm:pt modelId="{BA2ACF89-1D87-6845-B076-E16460C561EF}" type="pres">
      <dgm:prSet presAssocID="{0BD9B144-0406-4D91-B301-852D661449D9}" presName="tx1" presStyleLbl="revTx" presStyleIdx="0" presStyleCnt="7"/>
      <dgm:spPr/>
    </dgm:pt>
    <dgm:pt modelId="{89F8B07D-DBF9-6B44-B5F2-0511DBF75BD2}" type="pres">
      <dgm:prSet presAssocID="{0BD9B144-0406-4D91-B301-852D661449D9}" presName="vert1" presStyleCnt="0"/>
      <dgm:spPr/>
    </dgm:pt>
    <dgm:pt modelId="{F328AC11-C829-204C-889E-A39590106298}" type="pres">
      <dgm:prSet presAssocID="{C73AA336-3E9A-44CC-A329-2AF3576FF49C}" presName="thickLine" presStyleLbl="alignNode1" presStyleIdx="1" presStyleCnt="7"/>
      <dgm:spPr/>
    </dgm:pt>
    <dgm:pt modelId="{F0B0BE76-6DCA-D54A-B2D0-035B7DBF9F81}" type="pres">
      <dgm:prSet presAssocID="{C73AA336-3E9A-44CC-A329-2AF3576FF49C}" presName="horz1" presStyleCnt="0"/>
      <dgm:spPr/>
    </dgm:pt>
    <dgm:pt modelId="{1FAE21AF-1DD5-3549-8A47-782688AF7043}" type="pres">
      <dgm:prSet presAssocID="{C73AA336-3E9A-44CC-A329-2AF3576FF49C}" presName="tx1" presStyleLbl="revTx" presStyleIdx="1" presStyleCnt="7"/>
      <dgm:spPr/>
    </dgm:pt>
    <dgm:pt modelId="{CBFFBDC2-8A7E-DD40-8AAB-ECDE5F04A44C}" type="pres">
      <dgm:prSet presAssocID="{C73AA336-3E9A-44CC-A329-2AF3576FF49C}" presName="vert1" presStyleCnt="0"/>
      <dgm:spPr/>
    </dgm:pt>
    <dgm:pt modelId="{2D5881A6-42C7-C34B-8A1F-93862B85B62C}" type="pres">
      <dgm:prSet presAssocID="{BF28EB20-4064-4401-98DA-69CB56A4965C}" presName="thickLine" presStyleLbl="alignNode1" presStyleIdx="2" presStyleCnt="7"/>
      <dgm:spPr/>
    </dgm:pt>
    <dgm:pt modelId="{797B487B-14CB-5A47-89FC-5DB3376C361A}" type="pres">
      <dgm:prSet presAssocID="{BF28EB20-4064-4401-98DA-69CB56A4965C}" presName="horz1" presStyleCnt="0"/>
      <dgm:spPr/>
    </dgm:pt>
    <dgm:pt modelId="{2F6D1B6D-8057-C94B-BA51-3320EE3173DE}" type="pres">
      <dgm:prSet presAssocID="{BF28EB20-4064-4401-98DA-69CB56A4965C}" presName="tx1" presStyleLbl="revTx" presStyleIdx="2" presStyleCnt="7"/>
      <dgm:spPr/>
    </dgm:pt>
    <dgm:pt modelId="{968221B2-6C85-BC49-B930-548BAF7E5934}" type="pres">
      <dgm:prSet presAssocID="{BF28EB20-4064-4401-98DA-69CB56A4965C}" presName="vert1" presStyleCnt="0"/>
      <dgm:spPr/>
    </dgm:pt>
    <dgm:pt modelId="{3139B6E8-FCBD-6545-9BCC-F50026EDB873}" type="pres">
      <dgm:prSet presAssocID="{894824A3-2F60-4344-9D89-0A4CD007C767}" presName="thickLine" presStyleLbl="alignNode1" presStyleIdx="3" presStyleCnt="7"/>
      <dgm:spPr/>
    </dgm:pt>
    <dgm:pt modelId="{575C6B1F-F62B-A147-B28F-AA1FD47DCED7}" type="pres">
      <dgm:prSet presAssocID="{894824A3-2F60-4344-9D89-0A4CD007C767}" presName="horz1" presStyleCnt="0"/>
      <dgm:spPr/>
    </dgm:pt>
    <dgm:pt modelId="{251C8BA8-4305-294C-B631-2A18746E65D3}" type="pres">
      <dgm:prSet presAssocID="{894824A3-2F60-4344-9D89-0A4CD007C767}" presName="tx1" presStyleLbl="revTx" presStyleIdx="3" presStyleCnt="7"/>
      <dgm:spPr/>
    </dgm:pt>
    <dgm:pt modelId="{4B40E11C-BDBE-5247-9CAA-814B81267971}" type="pres">
      <dgm:prSet presAssocID="{894824A3-2F60-4344-9D89-0A4CD007C767}" presName="vert1" presStyleCnt="0"/>
      <dgm:spPr/>
    </dgm:pt>
    <dgm:pt modelId="{7A7E3374-978D-C241-80E8-C5F85FC93B8B}" type="pres">
      <dgm:prSet presAssocID="{D1FD0F24-9FF1-484E-AE47-5D6EA95529FA}" presName="thickLine" presStyleLbl="alignNode1" presStyleIdx="4" presStyleCnt="7"/>
      <dgm:spPr/>
    </dgm:pt>
    <dgm:pt modelId="{928E2BE7-F98A-5C40-BCDA-19039571CD60}" type="pres">
      <dgm:prSet presAssocID="{D1FD0F24-9FF1-484E-AE47-5D6EA95529FA}" presName="horz1" presStyleCnt="0"/>
      <dgm:spPr/>
    </dgm:pt>
    <dgm:pt modelId="{1F54A3FC-61A6-3C4B-985C-1B13EA8087DD}" type="pres">
      <dgm:prSet presAssocID="{D1FD0F24-9FF1-484E-AE47-5D6EA95529FA}" presName="tx1" presStyleLbl="revTx" presStyleIdx="4" presStyleCnt="7"/>
      <dgm:spPr/>
    </dgm:pt>
    <dgm:pt modelId="{2F1D3C94-7D02-CB49-AFD4-2CE9B3C3F402}" type="pres">
      <dgm:prSet presAssocID="{D1FD0F24-9FF1-484E-AE47-5D6EA95529FA}" presName="vert1" presStyleCnt="0"/>
      <dgm:spPr/>
    </dgm:pt>
    <dgm:pt modelId="{672E9AF6-3474-DC43-990D-55E0AC17E7BE}" type="pres">
      <dgm:prSet presAssocID="{1E4FF59A-B53E-40CF-A313-E734F9B9F912}" presName="thickLine" presStyleLbl="alignNode1" presStyleIdx="5" presStyleCnt="7"/>
      <dgm:spPr/>
    </dgm:pt>
    <dgm:pt modelId="{775FEA30-377C-CF45-A6FC-6B2DBEEEAECC}" type="pres">
      <dgm:prSet presAssocID="{1E4FF59A-B53E-40CF-A313-E734F9B9F912}" presName="horz1" presStyleCnt="0"/>
      <dgm:spPr/>
    </dgm:pt>
    <dgm:pt modelId="{5B45FD32-BD29-9546-AAA8-D2CA2007B781}" type="pres">
      <dgm:prSet presAssocID="{1E4FF59A-B53E-40CF-A313-E734F9B9F912}" presName="tx1" presStyleLbl="revTx" presStyleIdx="5" presStyleCnt="7"/>
      <dgm:spPr/>
    </dgm:pt>
    <dgm:pt modelId="{2055EE0D-00B4-0045-9816-90CA5FABA42D}" type="pres">
      <dgm:prSet presAssocID="{1E4FF59A-B53E-40CF-A313-E734F9B9F912}" presName="vert1" presStyleCnt="0"/>
      <dgm:spPr/>
    </dgm:pt>
    <dgm:pt modelId="{17B76D27-461E-8842-B6A9-B4E078B02A51}" type="pres">
      <dgm:prSet presAssocID="{900E7D8D-EB1E-42F4-B545-DAD15B1BD4D7}" presName="thickLine" presStyleLbl="alignNode1" presStyleIdx="6" presStyleCnt="7"/>
      <dgm:spPr/>
    </dgm:pt>
    <dgm:pt modelId="{1E208808-71A5-6C47-9D2C-31CF0C3DCF68}" type="pres">
      <dgm:prSet presAssocID="{900E7D8D-EB1E-42F4-B545-DAD15B1BD4D7}" presName="horz1" presStyleCnt="0"/>
      <dgm:spPr/>
    </dgm:pt>
    <dgm:pt modelId="{38287AD0-0558-F047-9FAF-7B7BD89C4A1F}" type="pres">
      <dgm:prSet presAssocID="{900E7D8D-EB1E-42F4-B545-DAD15B1BD4D7}" presName="tx1" presStyleLbl="revTx" presStyleIdx="6" presStyleCnt="7"/>
      <dgm:spPr/>
    </dgm:pt>
    <dgm:pt modelId="{50610606-A2BE-AB40-8409-EBE5412C6C20}" type="pres">
      <dgm:prSet presAssocID="{900E7D8D-EB1E-42F4-B545-DAD15B1BD4D7}" presName="vert1" presStyleCnt="0"/>
      <dgm:spPr/>
    </dgm:pt>
  </dgm:ptLst>
  <dgm:cxnLst>
    <dgm:cxn modelId="{0E93DF11-9A51-4C34-B543-A3BCE573E32C}" srcId="{15B6D354-CCE6-47FD-AB30-D203ECDB896C}" destId="{D1FD0F24-9FF1-484E-AE47-5D6EA95529FA}" srcOrd="4" destOrd="0" parTransId="{14BAEE24-941B-46E7-8F3C-920929AABA16}" sibTransId="{FCA37017-7699-4768-BD1B-0842B38927A9}"/>
    <dgm:cxn modelId="{09421B16-6262-6448-94EA-D4C2B98BEC03}" type="presOf" srcId="{900E7D8D-EB1E-42F4-B545-DAD15B1BD4D7}" destId="{38287AD0-0558-F047-9FAF-7B7BD89C4A1F}" srcOrd="0" destOrd="0" presId="urn:microsoft.com/office/officeart/2008/layout/LinedList"/>
    <dgm:cxn modelId="{7F96D937-32DD-5F45-8DB0-AC5DC5A80E74}" type="presOf" srcId="{BF28EB20-4064-4401-98DA-69CB56A4965C}" destId="{2F6D1B6D-8057-C94B-BA51-3320EE3173DE}" srcOrd="0" destOrd="0" presId="urn:microsoft.com/office/officeart/2008/layout/LinedList"/>
    <dgm:cxn modelId="{E8C30855-B3FD-AA4B-876F-D14624F394EC}" type="presOf" srcId="{15B6D354-CCE6-47FD-AB30-D203ECDB896C}" destId="{88C71911-718B-ED4E-B2A8-8DEFC93EA0EF}" srcOrd="0" destOrd="0" presId="urn:microsoft.com/office/officeart/2008/layout/LinedList"/>
    <dgm:cxn modelId="{2FCDD855-82F9-7B49-BD6B-03FA42E26820}" type="presOf" srcId="{894824A3-2F60-4344-9D89-0A4CD007C767}" destId="{251C8BA8-4305-294C-B631-2A18746E65D3}" srcOrd="0" destOrd="0" presId="urn:microsoft.com/office/officeart/2008/layout/LinedList"/>
    <dgm:cxn modelId="{DE8B3C7D-E3D2-43CD-A4F8-9E5D50097CCA}" srcId="{15B6D354-CCE6-47FD-AB30-D203ECDB896C}" destId="{894824A3-2F60-4344-9D89-0A4CD007C767}" srcOrd="3" destOrd="0" parTransId="{642D6CD5-222A-47EC-9927-386FB8138585}" sibTransId="{E3F9C76B-B27D-46C9-9908-6965AEB22F3E}"/>
    <dgm:cxn modelId="{2FD3AA90-AE8B-C145-9948-F98CAA681A72}" type="presOf" srcId="{D1FD0F24-9FF1-484E-AE47-5D6EA95529FA}" destId="{1F54A3FC-61A6-3C4B-985C-1B13EA8087DD}" srcOrd="0" destOrd="0" presId="urn:microsoft.com/office/officeart/2008/layout/LinedList"/>
    <dgm:cxn modelId="{B73DD99C-C7CD-A24C-A7AA-AB2E64C2FCF4}" type="presOf" srcId="{1E4FF59A-B53E-40CF-A313-E734F9B9F912}" destId="{5B45FD32-BD29-9546-AAA8-D2CA2007B781}" srcOrd="0" destOrd="0" presId="urn:microsoft.com/office/officeart/2008/layout/LinedList"/>
    <dgm:cxn modelId="{BDFB0AA2-8E18-394E-A6FB-46CD0A01E44C}" type="presOf" srcId="{0BD9B144-0406-4D91-B301-852D661449D9}" destId="{BA2ACF89-1D87-6845-B076-E16460C561EF}" srcOrd="0" destOrd="0" presId="urn:microsoft.com/office/officeart/2008/layout/LinedList"/>
    <dgm:cxn modelId="{EEC6ACB0-C912-41FA-B42B-8E3E8AB17F27}" srcId="{15B6D354-CCE6-47FD-AB30-D203ECDB896C}" destId="{900E7D8D-EB1E-42F4-B545-DAD15B1BD4D7}" srcOrd="6" destOrd="0" parTransId="{91BCB724-E50C-4EB4-A84E-54C8CF5AC6A8}" sibTransId="{7882F83D-8CAC-468B-8E8D-0C9FE164E07B}"/>
    <dgm:cxn modelId="{AAF288B2-170E-4855-8BCA-9FFCE9A89837}" srcId="{15B6D354-CCE6-47FD-AB30-D203ECDB896C}" destId="{1E4FF59A-B53E-40CF-A313-E734F9B9F912}" srcOrd="5" destOrd="0" parTransId="{546598F5-1B9B-4688-AE52-59FB2BBBECE8}" sibTransId="{95D989A6-3B4B-4E94-B6C8-12A3E16FF4C2}"/>
    <dgm:cxn modelId="{F22C90BE-BE8E-FD4A-A170-C62133D2F65E}" type="presOf" srcId="{C73AA336-3E9A-44CC-A329-2AF3576FF49C}" destId="{1FAE21AF-1DD5-3549-8A47-782688AF7043}" srcOrd="0" destOrd="0" presId="urn:microsoft.com/office/officeart/2008/layout/LinedList"/>
    <dgm:cxn modelId="{902F0DEC-D2D3-4BA2-B5EB-AC9CD0FB1921}" srcId="{15B6D354-CCE6-47FD-AB30-D203ECDB896C}" destId="{BF28EB20-4064-4401-98DA-69CB56A4965C}" srcOrd="2" destOrd="0" parTransId="{602BA60C-5304-4D33-B20A-E7742291887C}" sibTransId="{7AE6C3FF-A438-41C9-9A27-9DF9D6C899B2}"/>
    <dgm:cxn modelId="{EFB420F9-B0A8-400A-ABDE-98961C0E4B66}" srcId="{15B6D354-CCE6-47FD-AB30-D203ECDB896C}" destId="{C73AA336-3E9A-44CC-A329-2AF3576FF49C}" srcOrd="1" destOrd="0" parTransId="{6CB8D057-A1A2-4F6C-94EE-0416E845A2BE}" sibTransId="{C7A7804F-DE63-4549-A874-17A54ED2F09B}"/>
    <dgm:cxn modelId="{CD4F3DFE-C3A0-4775-826A-14A8EF6736D3}" srcId="{15B6D354-CCE6-47FD-AB30-D203ECDB896C}" destId="{0BD9B144-0406-4D91-B301-852D661449D9}" srcOrd="0" destOrd="0" parTransId="{BFC558D7-C665-4A43-BF24-376CF12D6D8D}" sibTransId="{520F2C4E-EAE1-405F-A641-72A232576A5C}"/>
    <dgm:cxn modelId="{20429B89-1E07-E24B-AEBA-CCAEE0FA3084}" type="presParOf" srcId="{88C71911-718B-ED4E-B2A8-8DEFC93EA0EF}" destId="{E3C8387E-FABC-7941-BFD3-D244FC8610BE}" srcOrd="0" destOrd="0" presId="urn:microsoft.com/office/officeart/2008/layout/LinedList"/>
    <dgm:cxn modelId="{E32C1750-7521-F04F-97D6-E40DAEBA67D8}" type="presParOf" srcId="{88C71911-718B-ED4E-B2A8-8DEFC93EA0EF}" destId="{0DFBC7B2-F644-FB4B-B8F0-F31C49ADBFC6}" srcOrd="1" destOrd="0" presId="urn:microsoft.com/office/officeart/2008/layout/LinedList"/>
    <dgm:cxn modelId="{74E7AFAF-3D4E-9242-8EDC-18076F093B76}" type="presParOf" srcId="{0DFBC7B2-F644-FB4B-B8F0-F31C49ADBFC6}" destId="{BA2ACF89-1D87-6845-B076-E16460C561EF}" srcOrd="0" destOrd="0" presId="urn:microsoft.com/office/officeart/2008/layout/LinedList"/>
    <dgm:cxn modelId="{A128BC4C-219D-0649-BC95-786A9849A2C1}" type="presParOf" srcId="{0DFBC7B2-F644-FB4B-B8F0-F31C49ADBFC6}" destId="{89F8B07D-DBF9-6B44-B5F2-0511DBF75BD2}" srcOrd="1" destOrd="0" presId="urn:microsoft.com/office/officeart/2008/layout/LinedList"/>
    <dgm:cxn modelId="{13C7D0D0-A506-AD41-ADE9-753280B6AC77}" type="presParOf" srcId="{88C71911-718B-ED4E-B2A8-8DEFC93EA0EF}" destId="{F328AC11-C829-204C-889E-A39590106298}" srcOrd="2" destOrd="0" presId="urn:microsoft.com/office/officeart/2008/layout/LinedList"/>
    <dgm:cxn modelId="{FD804C59-39F8-114C-8179-544E144D75E2}" type="presParOf" srcId="{88C71911-718B-ED4E-B2A8-8DEFC93EA0EF}" destId="{F0B0BE76-6DCA-D54A-B2D0-035B7DBF9F81}" srcOrd="3" destOrd="0" presId="urn:microsoft.com/office/officeart/2008/layout/LinedList"/>
    <dgm:cxn modelId="{2B5C6719-03CA-1844-9D1B-C0CA8F73D9CA}" type="presParOf" srcId="{F0B0BE76-6DCA-D54A-B2D0-035B7DBF9F81}" destId="{1FAE21AF-1DD5-3549-8A47-782688AF7043}" srcOrd="0" destOrd="0" presId="urn:microsoft.com/office/officeart/2008/layout/LinedList"/>
    <dgm:cxn modelId="{3B993A0D-4CDF-A546-A791-3C60B34AEFFE}" type="presParOf" srcId="{F0B0BE76-6DCA-D54A-B2D0-035B7DBF9F81}" destId="{CBFFBDC2-8A7E-DD40-8AAB-ECDE5F04A44C}" srcOrd="1" destOrd="0" presId="urn:microsoft.com/office/officeart/2008/layout/LinedList"/>
    <dgm:cxn modelId="{FD5C17D6-E734-AE4A-90B2-4D180E208038}" type="presParOf" srcId="{88C71911-718B-ED4E-B2A8-8DEFC93EA0EF}" destId="{2D5881A6-42C7-C34B-8A1F-93862B85B62C}" srcOrd="4" destOrd="0" presId="urn:microsoft.com/office/officeart/2008/layout/LinedList"/>
    <dgm:cxn modelId="{47AC7A45-3F0B-E640-AF61-D50F498C01CA}" type="presParOf" srcId="{88C71911-718B-ED4E-B2A8-8DEFC93EA0EF}" destId="{797B487B-14CB-5A47-89FC-5DB3376C361A}" srcOrd="5" destOrd="0" presId="urn:microsoft.com/office/officeart/2008/layout/LinedList"/>
    <dgm:cxn modelId="{955299B0-1110-9640-AC4B-86C57FADF802}" type="presParOf" srcId="{797B487B-14CB-5A47-89FC-5DB3376C361A}" destId="{2F6D1B6D-8057-C94B-BA51-3320EE3173DE}" srcOrd="0" destOrd="0" presId="urn:microsoft.com/office/officeart/2008/layout/LinedList"/>
    <dgm:cxn modelId="{A495A5C0-45E5-D444-8CA7-0F2DE08706D8}" type="presParOf" srcId="{797B487B-14CB-5A47-89FC-5DB3376C361A}" destId="{968221B2-6C85-BC49-B930-548BAF7E5934}" srcOrd="1" destOrd="0" presId="urn:microsoft.com/office/officeart/2008/layout/LinedList"/>
    <dgm:cxn modelId="{42CC17EE-BCAE-2745-99C6-4D95A9C12D16}" type="presParOf" srcId="{88C71911-718B-ED4E-B2A8-8DEFC93EA0EF}" destId="{3139B6E8-FCBD-6545-9BCC-F50026EDB873}" srcOrd="6" destOrd="0" presId="urn:microsoft.com/office/officeart/2008/layout/LinedList"/>
    <dgm:cxn modelId="{AB5DB8CD-67AE-3C46-B4FD-E2D7BB418C65}" type="presParOf" srcId="{88C71911-718B-ED4E-B2A8-8DEFC93EA0EF}" destId="{575C6B1F-F62B-A147-B28F-AA1FD47DCED7}" srcOrd="7" destOrd="0" presId="urn:microsoft.com/office/officeart/2008/layout/LinedList"/>
    <dgm:cxn modelId="{0A869FD9-D4B5-4E41-9550-252DCB633E18}" type="presParOf" srcId="{575C6B1F-F62B-A147-B28F-AA1FD47DCED7}" destId="{251C8BA8-4305-294C-B631-2A18746E65D3}" srcOrd="0" destOrd="0" presId="urn:microsoft.com/office/officeart/2008/layout/LinedList"/>
    <dgm:cxn modelId="{B5F75FFA-F5DC-9242-95D8-A1EC2171B117}" type="presParOf" srcId="{575C6B1F-F62B-A147-B28F-AA1FD47DCED7}" destId="{4B40E11C-BDBE-5247-9CAA-814B81267971}" srcOrd="1" destOrd="0" presId="urn:microsoft.com/office/officeart/2008/layout/LinedList"/>
    <dgm:cxn modelId="{1149641D-EE85-3A4A-80D2-0835C221A6A4}" type="presParOf" srcId="{88C71911-718B-ED4E-B2A8-8DEFC93EA0EF}" destId="{7A7E3374-978D-C241-80E8-C5F85FC93B8B}" srcOrd="8" destOrd="0" presId="urn:microsoft.com/office/officeart/2008/layout/LinedList"/>
    <dgm:cxn modelId="{74CA29BD-AC13-AA41-9233-9990549F33C0}" type="presParOf" srcId="{88C71911-718B-ED4E-B2A8-8DEFC93EA0EF}" destId="{928E2BE7-F98A-5C40-BCDA-19039571CD60}" srcOrd="9" destOrd="0" presId="urn:microsoft.com/office/officeart/2008/layout/LinedList"/>
    <dgm:cxn modelId="{6ACFF8F3-605A-7146-8E32-17F371FAF787}" type="presParOf" srcId="{928E2BE7-F98A-5C40-BCDA-19039571CD60}" destId="{1F54A3FC-61A6-3C4B-985C-1B13EA8087DD}" srcOrd="0" destOrd="0" presId="urn:microsoft.com/office/officeart/2008/layout/LinedList"/>
    <dgm:cxn modelId="{7256E753-05BC-0846-B609-2C3DC33B5561}" type="presParOf" srcId="{928E2BE7-F98A-5C40-BCDA-19039571CD60}" destId="{2F1D3C94-7D02-CB49-AFD4-2CE9B3C3F402}" srcOrd="1" destOrd="0" presId="urn:microsoft.com/office/officeart/2008/layout/LinedList"/>
    <dgm:cxn modelId="{18FF7092-4C26-934D-BCB0-1E6F1DA095F0}" type="presParOf" srcId="{88C71911-718B-ED4E-B2A8-8DEFC93EA0EF}" destId="{672E9AF6-3474-DC43-990D-55E0AC17E7BE}" srcOrd="10" destOrd="0" presId="urn:microsoft.com/office/officeart/2008/layout/LinedList"/>
    <dgm:cxn modelId="{A4D8A4AC-4532-D94B-99F1-8A9DD607D2F4}" type="presParOf" srcId="{88C71911-718B-ED4E-B2A8-8DEFC93EA0EF}" destId="{775FEA30-377C-CF45-A6FC-6B2DBEEEAECC}" srcOrd="11" destOrd="0" presId="urn:microsoft.com/office/officeart/2008/layout/LinedList"/>
    <dgm:cxn modelId="{DAF194BF-4A22-8D42-93A5-F8DB4F02EDF2}" type="presParOf" srcId="{775FEA30-377C-CF45-A6FC-6B2DBEEEAECC}" destId="{5B45FD32-BD29-9546-AAA8-D2CA2007B781}" srcOrd="0" destOrd="0" presId="urn:microsoft.com/office/officeart/2008/layout/LinedList"/>
    <dgm:cxn modelId="{50D0A92D-1A7F-A54F-9C27-DEB01875350D}" type="presParOf" srcId="{775FEA30-377C-CF45-A6FC-6B2DBEEEAECC}" destId="{2055EE0D-00B4-0045-9816-90CA5FABA42D}" srcOrd="1" destOrd="0" presId="urn:microsoft.com/office/officeart/2008/layout/LinedList"/>
    <dgm:cxn modelId="{E0D36C6C-A8D7-D545-B663-D2CC62A7E290}" type="presParOf" srcId="{88C71911-718B-ED4E-B2A8-8DEFC93EA0EF}" destId="{17B76D27-461E-8842-B6A9-B4E078B02A51}" srcOrd="12" destOrd="0" presId="urn:microsoft.com/office/officeart/2008/layout/LinedList"/>
    <dgm:cxn modelId="{3E0FC6AB-E94E-8046-9C56-9280AABA11BA}" type="presParOf" srcId="{88C71911-718B-ED4E-B2A8-8DEFC93EA0EF}" destId="{1E208808-71A5-6C47-9D2C-31CF0C3DCF68}" srcOrd="13" destOrd="0" presId="urn:microsoft.com/office/officeart/2008/layout/LinedList"/>
    <dgm:cxn modelId="{AB0A01EA-E8A4-5B48-BBB4-72AAF30443CA}" type="presParOf" srcId="{1E208808-71A5-6C47-9D2C-31CF0C3DCF68}" destId="{38287AD0-0558-F047-9FAF-7B7BD89C4A1F}" srcOrd="0" destOrd="0" presId="urn:microsoft.com/office/officeart/2008/layout/LinedList"/>
    <dgm:cxn modelId="{F40ACD92-C313-464F-A43B-64B75F94E368}" type="presParOf" srcId="{1E208808-71A5-6C47-9D2C-31CF0C3DCF68}" destId="{50610606-A2BE-AB40-8409-EBE5412C6C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8387E-FABC-7941-BFD3-D244FC8610BE}">
      <dsp:nvSpPr>
        <dsp:cNvPr id="0" name=""/>
        <dsp:cNvSpPr/>
      </dsp:nvSpPr>
      <dsp:spPr>
        <a:xfrm>
          <a:off x="0" y="430"/>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ACF89-1D87-6845-B076-E16460C561EF}">
      <dsp:nvSpPr>
        <dsp:cNvPr id="0" name=""/>
        <dsp:cNvSpPr/>
      </dsp:nvSpPr>
      <dsp:spPr>
        <a:xfrm>
          <a:off x="0" y="430"/>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Analytics Task and dataset characteristics</a:t>
          </a:r>
        </a:p>
      </dsp:txBody>
      <dsp:txXfrm>
        <a:off x="0" y="430"/>
        <a:ext cx="5187785" cy="503873"/>
      </dsp:txXfrm>
    </dsp:sp>
    <dsp:sp modelId="{F328AC11-C829-204C-889E-A39590106298}">
      <dsp:nvSpPr>
        <dsp:cNvPr id="0" name=""/>
        <dsp:cNvSpPr/>
      </dsp:nvSpPr>
      <dsp:spPr>
        <a:xfrm>
          <a:off x="0" y="504303"/>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E21AF-1DD5-3549-8A47-782688AF7043}">
      <dsp:nvSpPr>
        <dsp:cNvPr id="0" name=""/>
        <dsp:cNvSpPr/>
      </dsp:nvSpPr>
      <dsp:spPr>
        <a:xfrm>
          <a:off x="0" y="504303"/>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Exploratory Data Analysis</a:t>
          </a:r>
        </a:p>
      </dsp:txBody>
      <dsp:txXfrm>
        <a:off x="0" y="504303"/>
        <a:ext cx="5187785" cy="503873"/>
      </dsp:txXfrm>
    </dsp:sp>
    <dsp:sp modelId="{2D5881A6-42C7-C34B-8A1F-93862B85B62C}">
      <dsp:nvSpPr>
        <dsp:cNvPr id="0" name=""/>
        <dsp:cNvSpPr/>
      </dsp:nvSpPr>
      <dsp:spPr>
        <a:xfrm>
          <a:off x="0" y="1008176"/>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D1B6D-8057-C94B-BA51-3320EE3173DE}">
      <dsp:nvSpPr>
        <dsp:cNvPr id="0" name=""/>
        <dsp:cNvSpPr/>
      </dsp:nvSpPr>
      <dsp:spPr>
        <a:xfrm>
          <a:off x="0" y="1008176"/>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Comparing evaluation protocols for classification</a:t>
          </a:r>
        </a:p>
      </dsp:txBody>
      <dsp:txXfrm>
        <a:off x="0" y="1008176"/>
        <a:ext cx="5187785" cy="503873"/>
      </dsp:txXfrm>
    </dsp:sp>
    <dsp:sp modelId="{3139B6E8-FCBD-6545-9BCC-F50026EDB873}">
      <dsp:nvSpPr>
        <dsp:cNvPr id="0" name=""/>
        <dsp:cNvSpPr/>
      </dsp:nvSpPr>
      <dsp:spPr>
        <a:xfrm>
          <a:off x="0" y="1512049"/>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C8BA8-4305-294C-B631-2A18746E65D3}">
      <dsp:nvSpPr>
        <dsp:cNvPr id="0" name=""/>
        <dsp:cNvSpPr/>
      </dsp:nvSpPr>
      <dsp:spPr>
        <a:xfrm>
          <a:off x="0" y="1512049"/>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Feature Selection</a:t>
          </a:r>
        </a:p>
      </dsp:txBody>
      <dsp:txXfrm>
        <a:off x="0" y="1512049"/>
        <a:ext cx="5187785" cy="503873"/>
      </dsp:txXfrm>
    </dsp:sp>
    <dsp:sp modelId="{7A7E3374-978D-C241-80E8-C5F85FC93B8B}">
      <dsp:nvSpPr>
        <dsp:cNvPr id="0" name=""/>
        <dsp:cNvSpPr/>
      </dsp:nvSpPr>
      <dsp:spPr>
        <a:xfrm>
          <a:off x="0" y="2015923"/>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54A3FC-61A6-3C4B-985C-1B13EA8087DD}">
      <dsp:nvSpPr>
        <dsp:cNvPr id="0" name=""/>
        <dsp:cNvSpPr/>
      </dsp:nvSpPr>
      <dsp:spPr>
        <a:xfrm>
          <a:off x="0" y="2015923"/>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Classification using decision tree</a:t>
          </a:r>
        </a:p>
      </dsp:txBody>
      <dsp:txXfrm>
        <a:off x="0" y="2015923"/>
        <a:ext cx="5187785" cy="503873"/>
      </dsp:txXfrm>
    </dsp:sp>
    <dsp:sp modelId="{672E9AF6-3474-DC43-990D-55E0AC17E7BE}">
      <dsp:nvSpPr>
        <dsp:cNvPr id="0" name=""/>
        <dsp:cNvSpPr/>
      </dsp:nvSpPr>
      <dsp:spPr>
        <a:xfrm>
          <a:off x="0" y="2519796"/>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5FD32-BD29-9546-AAA8-D2CA2007B781}">
      <dsp:nvSpPr>
        <dsp:cNvPr id="0" name=""/>
        <dsp:cNvSpPr/>
      </dsp:nvSpPr>
      <dsp:spPr>
        <a:xfrm>
          <a:off x="0" y="2519796"/>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Decision tree visualization and testing</a:t>
          </a:r>
        </a:p>
      </dsp:txBody>
      <dsp:txXfrm>
        <a:off x="0" y="2519796"/>
        <a:ext cx="5187785" cy="503873"/>
      </dsp:txXfrm>
    </dsp:sp>
    <dsp:sp modelId="{17B76D27-461E-8842-B6A9-B4E078B02A51}">
      <dsp:nvSpPr>
        <dsp:cNvPr id="0" name=""/>
        <dsp:cNvSpPr/>
      </dsp:nvSpPr>
      <dsp:spPr>
        <a:xfrm>
          <a:off x="0" y="3023669"/>
          <a:ext cx="5187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87AD0-0558-F047-9FAF-7B7BD89C4A1F}">
      <dsp:nvSpPr>
        <dsp:cNvPr id="0" name=""/>
        <dsp:cNvSpPr/>
      </dsp:nvSpPr>
      <dsp:spPr>
        <a:xfrm>
          <a:off x="0" y="3023669"/>
          <a:ext cx="5187785" cy="503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*based on vote.arff dataset</a:t>
          </a:r>
        </a:p>
      </dsp:txBody>
      <dsp:txXfrm>
        <a:off x="0" y="3023669"/>
        <a:ext cx="5187785" cy="503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30977" y="1022367"/>
            <a:ext cx="4561023" cy="4493215"/>
          </a:xfrm>
        </p:spPr>
        <p:txBody>
          <a:bodyPr anchor="b" anchorCtr="0">
            <a:normAutofit/>
          </a:bodyPr>
          <a:lstStyle/>
          <a:p>
            <a:br>
              <a:rPr lang="en-CA" sz="1800" cap="all" dirty="0">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3100" dirty="0">
                <a:effectLst/>
                <a:latin typeface="Calibri" panose="020F0502020204030204" pitchFamily="34" charset="0"/>
                <a:ea typeface="Times New Roman" panose="02020603050405020304" pitchFamily="18" charset="0"/>
                <a:cs typeface="Times New Roman" panose="02020603050405020304" pitchFamily="18" charset="0"/>
              </a:rPr>
              <a:t>Data Analytics: </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100" dirty="0">
                <a:effectLst/>
                <a:latin typeface="Calibri" panose="020F0502020204030204" pitchFamily="34" charset="0"/>
                <a:ea typeface="Times New Roman" panose="02020603050405020304" pitchFamily="18" charset="0"/>
                <a:cs typeface="Times New Roman" panose="02020603050405020304" pitchFamily="18" charset="0"/>
              </a:rPr>
              <a:t> Data Mining With Weka</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100" dirty="0">
                <a:effectLst/>
                <a:latin typeface="Calibri" panose="020F0502020204030204" pitchFamily="34" charset="0"/>
                <a:ea typeface="Times New Roman" panose="02020603050405020304" pitchFamily="18" charset="0"/>
                <a:cs typeface="Times New Roman" panose="02020603050405020304" pitchFamily="18" charset="0"/>
              </a:rPr>
              <a:t>by: Allen Martillano</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722477"/>
          </a:xfrm>
        </p:spPr>
        <p:txBody>
          <a:bodyPr/>
          <a:lstStyle/>
          <a:p>
            <a:r>
              <a:rPr lang="en-US" dirty="0"/>
              <a:t>Agenda</a:t>
            </a:r>
          </a:p>
        </p:txBody>
      </p:sp>
      <p:graphicFrame>
        <p:nvGraphicFramePr>
          <p:cNvPr id="17" name="Content Placeholder 2">
            <a:extLst>
              <a:ext uri="{FF2B5EF4-FFF2-40B4-BE49-F238E27FC236}">
                <a16:creationId xmlns:a16="http://schemas.microsoft.com/office/drawing/2014/main" id="{90D3CD8A-738C-A648-9C70-8A0449BBB717}"/>
              </a:ext>
            </a:extLst>
          </p:cNvPr>
          <p:cNvGraphicFramePr>
            <a:graphicFrameLocks noGrp="1"/>
          </p:cNvGraphicFramePr>
          <p:nvPr>
            <p:ph idx="1"/>
          </p:nvPr>
        </p:nvGraphicFramePr>
        <p:xfrm>
          <a:off x="550863" y="1517356"/>
          <a:ext cx="5187785" cy="3527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604333" y="1600454"/>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1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0" name="Freeform: Shape 1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1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1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1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4"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02A02-F646-73FC-AB80-8BDBA22A9F4B}"/>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sz="3000"/>
              <a:t>Data Analytics Task and dataset characteristics</a:t>
            </a:r>
            <a:br>
              <a:rPr lang="en-US" sz="3000"/>
            </a:br>
            <a:endParaRPr lang="en-US" sz="3000"/>
          </a:p>
        </p:txBody>
      </p:sp>
      <p:grpSp>
        <p:nvGrpSpPr>
          <p:cNvPr id="35" name="Group 21">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3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Content Placeholder 8" descr="Table&#10;&#10;Description automatically generated">
            <a:extLst>
              <a:ext uri="{FF2B5EF4-FFF2-40B4-BE49-F238E27FC236}">
                <a16:creationId xmlns:a16="http://schemas.microsoft.com/office/drawing/2014/main" id="{FD06A242-BC60-051F-0C3C-1E0F7A7AB6D9}"/>
              </a:ext>
            </a:extLst>
          </p:cNvPr>
          <p:cNvPicPr>
            <a:picLocks noGrp="1" noChangeAspect="1"/>
          </p:cNvPicPr>
          <p:nvPr>
            <p:ph sz="half" idx="2"/>
          </p:nvPr>
        </p:nvPicPr>
        <p:blipFill>
          <a:blip r:embed="rId2"/>
          <a:stretch>
            <a:fillRect/>
          </a:stretch>
        </p:blipFill>
        <p:spPr>
          <a:xfrm>
            <a:off x="774845" y="1449388"/>
            <a:ext cx="4514635" cy="2629775"/>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66C09473-5555-BAF5-E359-5314841F7618}"/>
              </a:ext>
            </a:extLst>
          </p:cNvPr>
          <p:cNvSpPr>
            <a:spLocks noGrp="1"/>
          </p:cNvSpPr>
          <p:nvPr>
            <p:ph sz="half" idx="1"/>
          </p:nvPr>
        </p:nvSpPr>
        <p:spPr>
          <a:xfrm>
            <a:off x="7140575" y="1143000"/>
            <a:ext cx="4500562" cy="4949825"/>
          </a:xfrm>
        </p:spPr>
        <p:txBody>
          <a:bodyPr vert="horz" wrap="square" lIns="0" tIns="0" rIns="0" bIns="0" rtlCol="0" anchor="t">
            <a:normAutofit fontScale="92500" lnSpcReduction="20000"/>
          </a:bodyPr>
          <a:lstStyle/>
          <a:p>
            <a:pPr marL="0" marR="0">
              <a:spcBef>
                <a:spcPts val="0"/>
              </a:spcBef>
            </a:pPr>
            <a:r>
              <a:rPr lang="en-US" sz="2400" dirty="0">
                <a:solidFill>
                  <a:srgbClr val="00B0F0">
                    <a:alpha val="60000"/>
                  </a:srgbClr>
                </a:solidFill>
                <a:effectLst/>
              </a:rPr>
              <a:t>Classification Task:</a:t>
            </a:r>
          </a:p>
          <a:p>
            <a:pPr>
              <a:spcBef>
                <a:spcPts val="0"/>
              </a:spcBef>
            </a:pPr>
            <a:r>
              <a:rPr lang="en-US" dirty="0">
                <a:effectLst/>
              </a:rPr>
              <a:t>The </a:t>
            </a:r>
            <a:r>
              <a:rPr lang="en-US" dirty="0" err="1">
                <a:effectLst/>
              </a:rPr>
              <a:t>vote.arff</a:t>
            </a:r>
            <a:r>
              <a:rPr lang="en-US" dirty="0">
                <a:effectLst/>
              </a:rPr>
              <a:t> dataset represents the number of votes each one of the 16 bills received in favor (“yes”) and against (“no”) by the 435 members (267 Democrats and 168 Republicans) of the House of Representatives in the U.S.</a:t>
            </a:r>
          </a:p>
          <a:p>
            <a:pPr marL="228600" marR="0">
              <a:spcBef>
                <a:spcPts val="0"/>
              </a:spcBef>
            </a:pPr>
            <a:r>
              <a:rPr lang="en-US" sz="2400" dirty="0">
                <a:solidFill>
                  <a:srgbClr val="00B0F0">
                    <a:alpha val="60000"/>
                  </a:srgbClr>
                </a:solidFill>
                <a:effectLst/>
              </a:rPr>
              <a:t>Dataset characteristics:</a:t>
            </a:r>
          </a:p>
          <a:p>
            <a:pPr>
              <a:spcBef>
                <a:spcPts val="0"/>
              </a:spcBef>
            </a:pPr>
            <a:r>
              <a:rPr lang="en-US" dirty="0"/>
              <a:t>The number of instances: 435 (267 Democrat + 168 Republican)</a:t>
            </a:r>
          </a:p>
          <a:p>
            <a:pPr marL="228600" marR="0">
              <a:spcBef>
                <a:spcPts val="0"/>
              </a:spcBef>
            </a:pPr>
            <a:r>
              <a:rPr lang="en-US" dirty="0"/>
              <a:t>The first table gives the list of variable names and their types in a table</a:t>
            </a:r>
          </a:p>
          <a:p>
            <a:pPr marL="228600" marR="0">
              <a:spcBef>
                <a:spcPts val="0"/>
              </a:spcBef>
            </a:pPr>
            <a:r>
              <a:rPr lang="en-US" dirty="0"/>
              <a:t>Dependent variable/target: Class </a:t>
            </a:r>
          </a:p>
          <a:p>
            <a:pPr marL="228600" marR="0">
              <a:spcBef>
                <a:spcPts val="0"/>
              </a:spcBef>
            </a:pPr>
            <a:r>
              <a:rPr lang="en-US" dirty="0"/>
              <a:t>Independent variables: Consists of the other 16 variables</a:t>
            </a:r>
          </a:p>
          <a:p>
            <a:pPr marL="228600" marR="0">
              <a:spcBef>
                <a:spcPts val="0"/>
              </a:spcBef>
            </a:pPr>
            <a:endParaRPr lang="en-US" dirty="0">
              <a:effectLst/>
            </a:endParaRPr>
          </a:p>
          <a:p>
            <a:pPr marL="228600" marR="0">
              <a:spcBef>
                <a:spcPts val="0"/>
              </a:spcBef>
            </a:pPr>
            <a:endParaRPr lang="en-US" dirty="0">
              <a:effectLst/>
            </a:endParaRPr>
          </a:p>
          <a:p>
            <a:endParaRPr lang="en-US" dirty="0"/>
          </a:p>
        </p:txBody>
      </p:sp>
      <p:sp>
        <p:nvSpPr>
          <p:cNvPr id="7" name="Slide Number Placeholder 6">
            <a:extLst>
              <a:ext uri="{FF2B5EF4-FFF2-40B4-BE49-F238E27FC236}">
                <a16:creationId xmlns:a16="http://schemas.microsoft.com/office/drawing/2014/main" id="{3F75F75B-4B1F-5D6C-0701-A22BCB05684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graphicFrame>
        <p:nvGraphicFramePr>
          <p:cNvPr id="10" name="Table 9">
            <a:extLst>
              <a:ext uri="{FF2B5EF4-FFF2-40B4-BE49-F238E27FC236}">
                <a16:creationId xmlns:a16="http://schemas.microsoft.com/office/drawing/2014/main" id="{4F3A8A51-2E6C-3C8F-0A19-8A152A7AD99A}"/>
              </a:ext>
            </a:extLst>
          </p:cNvPr>
          <p:cNvGraphicFramePr>
            <a:graphicFrameLocks noGrp="1"/>
          </p:cNvGraphicFramePr>
          <p:nvPr>
            <p:extLst>
              <p:ext uri="{D42A27DB-BD31-4B8C-83A1-F6EECF244321}">
                <p14:modId xmlns:p14="http://schemas.microsoft.com/office/powerpoint/2010/main" val="4016299640"/>
              </p:ext>
            </p:extLst>
          </p:nvPr>
        </p:nvGraphicFramePr>
        <p:xfrm>
          <a:off x="670529" y="4481713"/>
          <a:ext cx="5937250" cy="1175004"/>
        </p:xfrm>
        <a:graphic>
          <a:graphicData uri="http://schemas.openxmlformats.org/drawingml/2006/table">
            <a:tbl>
              <a:tblPr firstRow="1" firstCol="1" bandRow="1">
                <a:tableStyleId>{5C22544A-7EE6-4342-B048-85BDC9FD1C3A}</a:tableStyleId>
              </a:tblPr>
              <a:tblGrid>
                <a:gridCol w="1311275">
                  <a:extLst>
                    <a:ext uri="{9D8B030D-6E8A-4147-A177-3AD203B41FA5}">
                      <a16:colId xmlns:a16="http://schemas.microsoft.com/office/drawing/2014/main" val="1378670653"/>
                    </a:ext>
                  </a:extLst>
                </a:gridCol>
                <a:gridCol w="742950">
                  <a:extLst>
                    <a:ext uri="{9D8B030D-6E8A-4147-A177-3AD203B41FA5}">
                      <a16:colId xmlns:a16="http://schemas.microsoft.com/office/drawing/2014/main" val="961999280"/>
                    </a:ext>
                  </a:extLst>
                </a:gridCol>
                <a:gridCol w="3883025">
                  <a:extLst>
                    <a:ext uri="{9D8B030D-6E8A-4147-A177-3AD203B41FA5}">
                      <a16:colId xmlns:a16="http://schemas.microsoft.com/office/drawing/2014/main" val="3896725367"/>
                    </a:ext>
                  </a:extLst>
                </a:gridCol>
              </a:tblGrid>
              <a:tr h="0">
                <a:tc>
                  <a:txBody>
                    <a:bodyPr/>
                    <a:lstStyle/>
                    <a:p>
                      <a:pPr marL="0" marR="0" algn="ctr">
                        <a:lnSpc>
                          <a:spcPct val="110000"/>
                        </a:lnSpc>
                        <a:spcBef>
                          <a:spcPts val="0"/>
                        </a:spcBef>
                        <a:spcAft>
                          <a:spcPts val="0"/>
                        </a:spcAft>
                      </a:pPr>
                      <a:r>
                        <a:rPr lang="en-CA" sz="1050" dirty="0">
                          <a:effectLst/>
                        </a:rPr>
                        <a:t>Category</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a:effectLst/>
                        </a:rPr>
                        <a:t>Qty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Description</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109767"/>
                  </a:ext>
                </a:extLst>
              </a:tr>
              <a:tr h="0">
                <a:tc>
                  <a:txBody>
                    <a:bodyPr/>
                    <a:lstStyle/>
                    <a:p>
                      <a:pPr marL="0" marR="0">
                        <a:lnSpc>
                          <a:spcPct val="110000"/>
                        </a:lnSpc>
                        <a:spcBef>
                          <a:spcPts val="0"/>
                        </a:spcBef>
                        <a:spcAft>
                          <a:spcPts val="0"/>
                        </a:spcAft>
                      </a:pPr>
                      <a:r>
                        <a:rPr lang="en-CA" sz="1050">
                          <a:effectLst/>
                        </a:rPr>
                        <a:t>Instances (rows)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10000"/>
                        </a:lnSpc>
                        <a:spcBef>
                          <a:spcPts val="0"/>
                        </a:spcBef>
                        <a:spcAft>
                          <a:spcPts val="0"/>
                        </a:spcAft>
                      </a:pPr>
                      <a:r>
                        <a:rPr lang="en-CA" sz="1050">
                          <a:effectLst/>
                        </a:rPr>
                        <a:t>435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Each instance represents one vote for each Democrat seat and each Republican seat in the House of Representatives.</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2119518"/>
                  </a:ext>
                </a:extLst>
              </a:tr>
              <a:tr h="0">
                <a:tc>
                  <a:txBody>
                    <a:bodyPr/>
                    <a:lstStyle/>
                    <a:p>
                      <a:pPr marL="0" marR="0" algn="r">
                        <a:lnSpc>
                          <a:spcPct val="110000"/>
                        </a:lnSpc>
                        <a:spcBef>
                          <a:spcPts val="0"/>
                        </a:spcBef>
                        <a:spcAft>
                          <a:spcPts val="0"/>
                        </a:spcAft>
                      </a:pPr>
                      <a:r>
                        <a:rPr lang="en-CA" sz="1050">
                          <a:effectLst/>
                        </a:rPr>
                        <a:t>Division of seats: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10000"/>
                        </a:lnSpc>
                        <a:spcBef>
                          <a:spcPts val="0"/>
                        </a:spcBef>
                        <a:spcAft>
                          <a:spcPts val="0"/>
                        </a:spcAft>
                      </a:pPr>
                      <a:r>
                        <a:rPr lang="en-CA" sz="1050">
                          <a:effectLst/>
                        </a:rPr>
                        <a:t>267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Democrat votes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5948810"/>
                  </a:ext>
                </a:extLst>
              </a:tr>
              <a:tr h="0">
                <a:tc>
                  <a:txBody>
                    <a:bodyPr/>
                    <a:lstStyle/>
                    <a:p>
                      <a:pPr marL="0" marR="0">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10000"/>
                        </a:lnSpc>
                        <a:spcBef>
                          <a:spcPts val="0"/>
                        </a:spcBef>
                        <a:spcAft>
                          <a:spcPts val="0"/>
                        </a:spcAft>
                      </a:pPr>
                      <a:r>
                        <a:rPr lang="en-CA" sz="1050">
                          <a:effectLst/>
                        </a:rPr>
                        <a:t>168</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Republican votes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8861948"/>
                  </a:ext>
                </a:extLst>
              </a:tr>
              <a:tr h="0">
                <a:tc>
                  <a:txBody>
                    <a:bodyPr/>
                    <a:lstStyle/>
                    <a:p>
                      <a:pPr marL="0" marR="0">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2049345"/>
                  </a:ext>
                </a:extLst>
              </a:tr>
              <a:tr h="0">
                <a:tc>
                  <a:txBody>
                    <a:bodyPr/>
                    <a:lstStyle/>
                    <a:p>
                      <a:pPr marL="0" marR="0">
                        <a:lnSpc>
                          <a:spcPct val="110000"/>
                        </a:lnSpc>
                        <a:spcBef>
                          <a:spcPts val="0"/>
                        </a:spcBef>
                        <a:spcAft>
                          <a:spcPts val="0"/>
                        </a:spcAft>
                      </a:pPr>
                      <a:r>
                        <a:rPr lang="en-CA" sz="1050">
                          <a:effectLst/>
                        </a:rPr>
                        <a:t>Attributes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10000"/>
                        </a:lnSpc>
                        <a:spcBef>
                          <a:spcPts val="0"/>
                        </a:spcBef>
                        <a:spcAft>
                          <a:spcPts val="0"/>
                        </a:spcAft>
                      </a:pPr>
                      <a:r>
                        <a:rPr lang="en-CA" sz="1050">
                          <a:effectLst/>
                        </a:rPr>
                        <a:t>17</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16 bills that were voted on and 1 Class (democrat, republican)</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7903109"/>
                  </a:ext>
                </a:extLst>
              </a:tr>
            </a:tbl>
          </a:graphicData>
        </a:graphic>
      </p:graphicFrame>
    </p:spTree>
    <p:extLst>
      <p:ext uri="{BB962C8B-B14F-4D97-AF65-F5344CB8AC3E}">
        <p14:creationId xmlns:p14="http://schemas.microsoft.com/office/powerpoint/2010/main" val="407056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905F-F017-E96C-5FD5-BBE819756925}"/>
              </a:ext>
            </a:extLst>
          </p:cNvPr>
          <p:cNvSpPr>
            <a:spLocks noGrp="1"/>
          </p:cNvSpPr>
          <p:nvPr>
            <p:ph type="title"/>
          </p:nvPr>
        </p:nvSpPr>
        <p:spPr>
          <a:xfrm>
            <a:off x="164197" y="14304"/>
            <a:ext cx="11090274" cy="133200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09CA0C7F-2DE9-324F-D659-1FC463CEFCF4}"/>
              </a:ext>
            </a:extLst>
          </p:cNvPr>
          <p:cNvSpPr>
            <a:spLocks noGrp="1"/>
          </p:cNvSpPr>
          <p:nvPr>
            <p:ph sz="half" idx="1"/>
          </p:nvPr>
        </p:nvSpPr>
        <p:spPr>
          <a:xfrm>
            <a:off x="550862" y="798787"/>
            <a:ext cx="4662269" cy="2848304"/>
          </a:xfrm>
        </p:spPr>
        <p:txBody>
          <a:bodyPr/>
          <a:lstStyle/>
          <a:p>
            <a:r>
              <a:rPr lang="en-US" dirty="0">
                <a:solidFill>
                  <a:srgbClr val="00B0F0">
                    <a:alpha val="60000"/>
                  </a:srgbClr>
                </a:solidFill>
              </a:rPr>
              <a:t>Categorical variables</a:t>
            </a:r>
          </a:p>
          <a:p>
            <a:r>
              <a:rPr lang="en-CA" sz="1400" dirty="0">
                <a:effectLst/>
                <a:latin typeface="Calibri" panose="020F0502020204030204" pitchFamily="34" charset="0"/>
                <a:ea typeface="Times New Roman" panose="02020603050405020304" pitchFamily="18" charset="0"/>
                <a:cs typeface="Times New Roman" panose="02020603050405020304" pitchFamily="18" charset="0"/>
              </a:rPr>
              <a:t>Each categorical variable represents 1 bill. The frequency table corresponding to each categorical variable (each bill) shows the number of votes against (“no”) and the number of votes in favour (“yes”) that each bill received. We can determine the relative frequency of the number of “no” and “yes” votes for each bill</a:t>
            </a:r>
            <a:endParaRPr lang="en-CA"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B8A5292F-17A5-73EE-8CD4-29B49705714F}"/>
              </a:ext>
            </a:extLst>
          </p:cNvPr>
          <p:cNvSpPr>
            <a:spLocks noGrp="1"/>
          </p:cNvSpPr>
          <p:nvPr>
            <p:ph sz="half" idx="2"/>
          </p:nvPr>
        </p:nvSpPr>
        <p:spPr>
          <a:xfrm>
            <a:off x="6205537" y="725214"/>
            <a:ext cx="5710728" cy="4533369"/>
          </a:xfrm>
        </p:spPr>
        <p:txBody>
          <a:bodyPr/>
          <a:lstStyle/>
          <a:p>
            <a:r>
              <a:rPr lang="en-US" dirty="0">
                <a:solidFill>
                  <a:srgbClr val="00B0F0">
                    <a:alpha val="60000"/>
                  </a:srgbClr>
                </a:solidFill>
              </a:rPr>
              <a:t>Data visualization</a:t>
            </a:r>
          </a:p>
          <a:p>
            <a:pPr marL="228600" marR="0">
              <a:lnSpc>
                <a:spcPct val="110000"/>
              </a:lnSpc>
              <a:spcBef>
                <a:spcPts val="0"/>
              </a:spcBef>
              <a:spcAft>
                <a:spcPts val="600"/>
              </a:spcAft>
            </a:pP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Each cluster column chart provides a visual representation of the vote frequency (yes vs no) for each categorical variable by showing: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Calibri" panose="020F0502020204030204" pitchFamily="34" charset="0"/>
              <a:buChar char="-"/>
            </a:pPr>
            <a:r>
              <a:rPr lang="en-CA" sz="1400" dirty="0">
                <a:effectLst/>
                <a:latin typeface="Calibri" panose="020F0502020204030204" pitchFamily="34" charset="0"/>
                <a:ea typeface="Calibri" panose="020F0502020204030204" pitchFamily="34" charset="0"/>
                <a:cs typeface="Times New Roman" panose="02020603050405020304" pitchFamily="18" charset="0"/>
              </a:rPr>
              <a:t>vote quantity </a:t>
            </a:r>
          </a:p>
          <a:p>
            <a:pPr marL="342900" marR="0" lvl="0" indent="-342900">
              <a:lnSpc>
                <a:spcPct val="110000"/>
              </a:lnSpc>
              <a:spcBef>
                <a:spcPts val="0"/>
              </a:spcBef>
              <a:spcAft>
                <a:spcPts val="0"/>
              </a:spcAft>
              <a:buFont typeface="Calibri" panose="020F0502020204030204" pitchFamily="34" charset="0"/>
              <a:buChar char="-"/>
            </a:pPr>
            <a:r>
              <a:rPr lang="en-CA" sz="1400" dirty="0">
                <a:effectLst/>
                <a:latin typeface="Calibri" panose="020F0502020204030204" pitchFamily="34" charset="0"/>
                <a:ea typeface="Calibri" panose="020F0502020204030204" pitchFamily="34" charset="0"/>
                <a:cs typeface="Times New Roman" panose="02020603050405020304" pitchFamily="18" charset="0"/>
              </a:rPr>
              <a:t>vote attribution </a:t>
            </a:r>
          </a:p>
          <a:p>
            <a:pPr marL="0" marR="0" lvl="0" indent="0">
              <a:lnSpc>
                <a:spcPct val="110000"/>
              </a:lnSpc>
              <a:spcBef>
                <a:spcPts val="0"/>
              </a:spcBef>
              <a:spcAft>
                <a:spcPts val="0"/>
              </a:spcAft>
              <a:buNone/>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r>
              <a:rPr lang="en-CA" sz="1400" dirty="0">
                <a:effectLst/>
                <a:latin typeface="Calibri" panose="020F0502020204030204" pitchFamily="34" charset="0"/>
                <a:ea typeface="Calibri" panose="020F0502020204030204" pitchFamily="34" charset="0"/>
                <a:cs typeface="Times New Roman" panose="02020603050405020304" pitchFamily="18" charset="0"/>
              </a:rPr>
              <a:t>The chart for the immigration bill, which shows an almost even distribution, </a:t>
            </a: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makes it difficult to predict the class label, and to discriminate between the number of Democrats and Republicans.</a:t>
            </a:r>
          </a:p>
          <a:p>
            <a:pPr marL="0" indent="0">
              <a:spcBef>
                <a:spcPts val="0"/>
              </a:spcBef>
              <a:spcAft>
                <a:spcPts val="0"/>
              </a:spcAft>
              <a:buNone/>
            </a:pP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600"/>
              </a:spcAft>
            </a:pPr>
            <a:r>
              <a:rPr lang="en-CA" sz="1400" dirty="0">
                <a:latin typeface="Calibri" panose="020F0502020204030204" pitchFamily="34" charset="0"/>
                <a:ea typeface="Calibri" panose="020F0502020204030204" pitchFamily="34" charset="0"/>
                <a:cs typeface="Times New Roman" panose="02020603050405020304" pitchFamily="18" charset="0"/>
              </a:rPr>
              <a:t>On the other hand, </a:t>
            </a: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for the El-Salvador-Aid bill, shows an almost even distribution of the total votes,  and makes it easy to predict.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02F22F8C-F652-932E-0C08-1857F448D594}"/>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9" name="Picture 8">
            <a:extLst>
              <a:ext uri="{FF2B5EF4-FFF2-40B4-BE49-F238E27FC236}">
                <a16:creationId xmlns:a16="http://schemas.microsoft.com/office/drawing/2014/main" id="{0CC5369E-1385-827D-C04E-BDEC3761DC2E}"/>
              </a:ext>
            </a:extLst>
          </p:cNvPr>
          <p:cNvPicPr>
            <a:picLocks noChangeAspect="1"/>
          </p:cNvPicPr>
          <p:nvPr/>
        </p:nvPicPr>
        <p:blipFill>
          <a:blip r:embed="rId2"/>
          <a:stretch>
            <a:fillRect/>
          </a:stretch>
        </p:blipFill>
        <p:spPr>
          <a:xfrm>
            <a:off x="2995193" y="2907700"/>
            <a:ext cx="2991271" cy="3534306"/>
          </a:xfrm>
          <a:prstGeom prst="rect">
            <a:avLst/>
          </a:prstGeom>
        </p:spPr>
      </p:pic>
      <p:pic>
        <p:nvPicPr>
          <p:cNvPr id="11" name="Picture 10">
            <a:extLst>
              <a:ext uri="{FF2B5EF4-FFF2-40B4-BE49-F238E27FC236}">
                <a16:creationId xmlns:a16="http://schemas.microsoft.com/office/drawing/2014/main" id="{470877F8-B291-9E28-AA63-1FD19D803B24}"/>
              </a:ext>
            </a:extLst>
          </p:cNvPr>
          <p:cNvPicPr>
            <a:picLocks noChangeAspect="1"/>
          </p:cNvPicPr>
          <p:nvPr/>
        </p:nvPicPr>
        <p:blipFill>
          <a:blip r:embed="rId3"/>
          <a:stretch>
            <a:fillRect/>
          </a:stretch>
        </p:blipFill>
        <p:spPr>
          <a:xfrm>
            <a:off x="6290328" y="3896473"/>
            <a:ext cx="5266018" cy="2545533"/>
          </a:xfrm>
          <a:prstGeom prst="rect">
            <a:avLst/>
          </a:prstGeom>
        </p:spPr>
      </p:pic>
      <p:sp>
        <p:nvSpPr>
          <p:cNvPr id="12" name="TextBox 11">
            <a:extLst>
              <a:ext uri="{FF2B5EF4-FFF2-40B4-BE49-F238E27FC236}">
                <a16:creationId xmlns:a16="http://schemas.microsoft.com/office/drawing/2014/main" id="{A0CFE8D9-72F8-CD14-B99A-413E23C55D07}"/>
              </a:ext>
            </a:extLst>
          </p:cNvPr>
          <p:cNvSpPr txBox="1"/>
          <p:nvPr/>
        </p:nvSpPr>
        <p:spPr>
          <a:xfrm>
            <a:off x="275735" y="2991898"/>
            <a:ext cx="2832823" cy="2308324"/>
          </a:xfrm>
          <a:prstGeom prst="rect">
            <a:avLst/>
          </a:prstGeom>
          <a:noFill/>
        </p:spPr>
        <p:txBody>
          <a:bodyPr wrap="square" rtlCol="0">
            <a:spAutoFit/>
          </a:bodyPr>
          <a:lstStyle/>
          <a:p>
            <a:endParaRPr lang="en-US" sz="1400" dirty="0"/>
          </a:p>
          <a:p>
            <a:pPr marL="171450" indent="-171450">
              <a:buFont typeface="Arial" panose="020B0604020202020204" pitchFamily="34" charset="0"/>
              <a:buChar char="•"/>
            </a:pPr>
            <a:r>
              <a:rPr lang="en-US" dirty="0">
                <a:solidFill>
                  <a:srgbClr val="00B0F0"/>
                </a:solidFill>
              </a:rPr>
              <a:t>Target class variable:  </a:t>
            </a:r>
            <a:r>
              <a:rPr lang="en-US" sz="1400" dirty="0"/>
              <a:t>Class</a:t>
            </a:r>
          </a:p>
          <a:p>
            <a:endParaRPr lang="en-US" sz="1400" dirty="0"/>
          </a:p>
          <a:p>
            <a:pPr marL="171450" indent="-171450">
              <a:buFont typeface="Arial" panose="020B0604020202020204" pitchFamily="34" charset="0"/>
              <a:buChar char="•"/>
            </a:pPr>
            <a:r>
              <a:rPr lang="en-CA" sz="14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rPr>
              <a:t>Democrats (blue) represent approximately 61% (267/435) of the total seats</a:t>
            </a:r>
          </a:p>
          <a:p>
            <a:endParaRPr lang="en-CA" sz="14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Republican (red) represent approximately 39% (168/435) of the total seats. </a:t>
            </a:r>
            <a:endParaRPr lang="en-US" sz="1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0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99BF-229F-CA80-90DB-7C0823002175}"/>
              </a:ext>
            </a:extLst>
          </p:cNvPr>
          <p:cNvSpPr>
            <a:spLocks noGrp="1"/>
          </p:cNvSpPr>
          <p:nvPr>
            <p:ph type="title"/>
          </p:nvPr>
        </p:nvSpPr>
        <p:spPr>
          <a:xfrm>
            <a:off x="550863" y="196901"/>
            <a:ext cx="11090274" cy="660349"/>
          </a:xfrm>
        </p:spPr>
        <p:txBody>
          <a:bodyPr/>
          <a:lstStyle/>
          <a:p>
            <a:r>
              <a:rPr lang="en-US" sz="4000" dirty="0"/>
              <a:t>Comparing evaluation protocols for classification</a:t>
            </a:r>
            <a:br>
              <a:rPr lang="en-US" dirty="0"/>
            </a:br>
            <a:endParaRPr lang="en-US" dirty="0"/>
          </a:p>
        </p:txBody>
      </p:sp>
      <p:sp>
        <p:nvSpPr>
          <p:cNvPr id="3" name="Content Placeholder 2">
            <a:extLst>
              <a:ext uri="{FF2B5EF4-FFF2-40B4-BE49-F238E27FC236}">
                <a16:creationId xmlns:a16="http://schemas.microsoft.com/office/drawing/2014/main" id="{4DA19940-C465-E6DD-7E00-542A34730758}"/>
              </a:ext>
            </a:extLst>
          </p:cNvPr>
          <p:cNvSpPr>
            <a:spLocks noGrp="1"/>
          </p:cNvSpPr>
          <p:nvPr>
            <p:ph sz="half" idx="1"/>
          </p:nvPr>
        </p:nvSpPr>
        <p:spPr>
          <a:xfrm>
            <a:off x="138793" y="857251"/>
            <a:ext cx="6066743" cy="1869620"/>
          </a:xfrm>
        </p:spPr>
        <p:txBody>
          <a:bodyPr/>
          <a:lstStyle/>
          <a:p>
            <a:pPr marL="0" indent="0">
              <a:buNone/>
            </a:pPr>
            <a:r>
              <a:rPr lang="en-US" dirty="0">
                <a:solidFill>
                  <a:srgbClr val="00B0F0">
                    <a:alpha val="60000"/>
                  </a:srgbClr>
                </a:solidFill>
              </a:rPr>
              <a:t>2-Fold cross validation</a:t>
            </a:r>
          </a:p>
          <a:p>
            <a:pPr>
              <a:spcBef>
                <a:spcPts val="0"/>
              </a:spcBef>
            </a:pPr>
            <a:r>
              <a:rPr lang="en-US" sz="1400" dirty="0"/>
              <a:t>Overall classification accuracy: </a:t>
            </a: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Split dataset 2-fold cross validation accuracy: 93.2432%</a:t>
            </a:r>
          </a:p>
          <a:p>
            <a:pPr>
              <a:spcBef>
                <a:spcPts val="0"/>
              </a:spcBef>
            </a:pPr>
            <a:r>
              <a:rPr lang="en-CA" sz="1400" i="1" dirty="0">
                <a:effectLst/>
                <a:latin typeface="Calibri" panose="020F0502020204030204" pitchFamily="34" charset="0"/>
                <a:ea typeface="Times New Roman" panose="02020603050405020304" pitchFamily="18" charset="0"/>
                <a:cs typeface="Times New Roman" panose="02020603050405020304" pitchFamily="18" charset="0"/>
              </a:rPr>
              <a:t>for each class value, thi</a:t>
            </a:r>
            <a:r>
              <a:rPr lang="en-CA" sz="1400" i="1" dirty="0">
                <a:latin typeface="Calibri" panose="020F0502020204030204" pitchFamily="34" charset="0"/>
                <a:ea typeface="Times New Roman" panose="02020603050405020304" pitchFamily="18" charset="0"/>
                <a:cs typeface="Times New Roman" panose="02020603050405020304" pitchFamily="18" charset="0"/>
              </a:rPr>
              <a:t>s</a:t>
            </a:r>
            <a:r>
              <a:rPr lang="en-CA" sz="1400" i="1" dirty="0">
                <a:effectLst/>
                <a:latin typeface="Calibri" panose="020F0502020204030204" pitchFamily="34" charset="0"/>
                <a:ea typeface="Times New Roman" panose="02020603050405020304" pitchFamily="18" charset="0"/>
                <a:cs typeface="Times New Roman" panose="02020603050405020304" pitchFamily="18" charset="0"/>
              </a:rPr>
              <a:t> reports the FP rate, TP rate, Precision, recall, F-measure.</a:t>
            </a:r>
          </a:p>
          <a:p>
            <a:pPr>
              <a:spcBef>
                <a:spcPts val="0"/>
              </a:spcBef>
            </a:pPr>
            <a:r>
              <a:rPr lang="en-CA" sz="1400" i="1" dirty="0">
                <a:effectLst/>
                <a:latin typeface="Calibri" panose="020F0502020204030204" pitchFamily="34" charset="0"/>
                <a:ea typeface="Times New Roman" panose="02020603050405020304" pitchFamily="18" charset="0"/>
                <a:cs typeface="Times New Roman" panose="02020603050405020304" pitchFamily="18" charset="0"/>
              </a:rPr>
              <a:t>As well as the overall weighted average over class levels for each of the of the FP rate, TP rate, Precision, recall, F-measure.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12E96113-E727-8DD0-735D-6EF9715E84C4}"/>
              </a:ext>
            </a:extLst>
          </p:cNvPr>
          <p:cNvSpPr>
            <a:spLocks noGrp="1"/>
          </p:cNvSpPr>
          <p:nvPr>
            <p:ph sz="half" idx="2"/>
          </p:nvPr>
        </p:nvSpPr>
        <p:spPr>
          <a:xfrm>
            <a:off x="6096000" y="857251"/>
            <a:ext cx="5545138" cy="3504452"/>
          </a:xfrm>
        </p:spPr>
        <p:txBody>
          <a:bodyPr/>
          <a:lstStyle/>
          <a:p>
            <a:pPr marL="0" indent="0">
              <a:buNone/>
            </a:pPr>
            <a:r>
              <a:rPr lang="en-US" dirty="0">
                <a:solidFill>
                  <a:srgbClr val="00B0F0">
                    <a:alpha val="60000"/>
                  </a:srgbClr>
                </a:solidFill>
              </a:rPr>
              <a:t>10-fold cross validation</a:t>
            </a:r>
          </a:p>
          <a:p>
            <a:r>
              <a:rPr lang="en-US" sz="1400" dirty="0"/>
              <a:t>Overall classification accuracy: </a:t>
            </a: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Split dataset 10-fold cross validation accuracy:</a:t>
            </a:r>
            <a:r>
              <a:rPr lang="en-CA"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96.3218%</a:t>
            </a:r>
            <a:endParaRPr lang="en-US" sz="1400" dirty="0"/>
          </a:p>
          <a:p>
            <a:endParaRPr lang="en-US" dirty="0"/>
          </a:p>
          <a:p>
            <a:pPr marL="0" indent="0">
              <a:buNone/>
            </a:pPr>
            <a:endParaRPr lang="en-US" dirty="0"/>
          </a:p>
        </p:txBody>
      </p:sp>
      <p:sp>
        <p:nvSpPr>
          <p:cNvPr id="7" name="Slide Number Placeholder 6">
            <a:extLst>
              <a:ext uri="{FF2B5EF4-FFF2-40B4-BE49-F238E27FC236}">
                <a16:creationId xmlns:a16="http://schemas.microsoft.com/office/drawing/2014/main" id="{504F57E1-846E-D88C-3C84-9F082DC482FC}"/>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0" name="Picture 9">
            <a:extLst>
              <a:ext uri="{FF2B5EF4-FFF2-40B4-BE49-F238E27FC236}">
                <a16:creationId xmlns:a16="http://schemas.microsoft.com/office/drawing/2014/main" id="{59DE9707-A05A-E7DE-B41D-08DDF267355D}"/>
              </a:ext>
            </a:extLst>
          </p:cNvPr>
          <p:cNvPicPr>
            <a:picLocks noChangeAspect="1"/>
          </p:cNvPicPr>
          <p:nvPr/>
        </p:nvPicPr>
        <p:blipFill>
          <a:blip r:embed="rId2"/>
          <a:stretch>
            <a:fillRect/>
          </a:stretch>
        </p:blipFill>
        <p:spPr>
          <a:xfrm>
            <a:off x="395061" y="2880785"/>
            <a:ext cx="4593317" cy="1188504"/>
          </a:xfrm>
          <a:prstGeom prst="rect">
            <a:avLst/>
          </a:prstGeom>
        </p:spPr>
      </p:pic>
      <p:pic>
        <p:nvPicPr>
          <p:cNvPr id="11" name="Picture 10">
            <a:extLst>
              <a:ext uri="{FF2B5EF4-FFF2-40B4-BE49-F238E27FC236}">
                <a16:creationId xmlns:a16="http://schemas.microsoft.com/office/drawing/2014/main" id="{4AB1773C-1978-49C0-3D35-FFAF736634E2}"/>
              </a:ext>
            </a:extLst>
          </p:cNvPr>
          <p:cNvPicPr>
            <a:picLocks noChangeAspect="1"/>
          </p:cNvPicPr>
          <p:nvPr/>
        </p:nvPicPr>
        <p:blipFill>
          <a:blip r:embed="rId3"/>
          <a:stretch>
            <a:fillRect/>
          </a:stretch>
        </p:blipFill>
        <p:spPr>
          <a:xfrm>
            <a:off x="1120547" y="4298915"/>
            <a:ext cx="2369820" cy="998220"/>
          </a:xfrm>
          <a:prstGeom prst="rect">
            <a:avLst/>
          </a:prstGeom>
        </p:spPr>
      </p:pic>
      <p:sp>
        <p:nvSpPr>
          <p:cNvPr id="12" name="TextBox 11">
            <a:extLst>
              <a:ext uri="{FF2B5EF4-FFF2-40B4-BE49-F238E27FC236}">
                <a16:creationId xmlns:a16="http://schemas.microsoft.com/office/drawing/2014/main" id="{DC10EC4C-8E0D-06D9-3049-4A447995ACCD}"/>
              </a:ext>
            </a:extLst>
          </p:cNvPr>
          <p:cNvSpPr txBox="1"/>
          <p:nvPr/>
        </p:nvSpPr>
        <p:spPr>
          <a:xfrm>
            <a:off x="1120547" y="4084703"/>
            <a:ext cx="2984274" cy="276999"/>
          </a:xfrm>
          <a:prstGeom prst="rect">
            <a:avLst/>
          </a:prstGeom>
          <a:noFill/>
        </p:spPr>
        <p:txBody>
          <a:bodyPr wrap="square" rtlCol="0">
            <a:spAutoFit/>
          </a:bodyPr>
          <a:lstStyle/>
          <a:p>
            <a:r>
              <a:rPr lang="en-US" sz="1200" dirty="0"/>
              <a:t>Split dataset confusion matrix</a:t>
            </a:r>
          </a:p>
        </p:txBody>
      </p:sp>
      <p:graphicFrame>
        <p:nvGraphicFramePr>
          <p:cNvPr id="15" name="Table 14">
            <a:extLst>
              <a:ext uri="{FF2B5EF4-FFF2-40B4-BE49-F238E27FC236}">
                <a16:creationId xmlns:a16="http://schemas.microsoft.com/office/drawing/2014/main" id="{8874CA1D-F6A7-9096-7D2A-32622B87B814}"/>
              </a:ext>
            </a:extLst>
          </p:cNvPr>
          <p:cNvGraphicFramePr>
            <a:graphicFrameLocks noGrp="1"/>
          </p:cNvGraphicFramePr>
          <p:nvPr>
            <p:extLst>
              <p:ext uri="{D42A27DB-BD31-4B8C-83A1-F6EECF244321}">
                <p14:modId xmlns:p14="http://schemas.microsoft.com/office/powerpoint/2010/main" val="2015776816"/>
              </p:ext>
            </p:extLst>
          </p:nvPr>
        </p:nvGraphicFramePr>
        <p:xfrm>
          <a:off x="205694" y="5501258"/>
          <a:ext cx="4972050" cy="499491"/>
        </p:xfrm>
        <a:graphic>
          <a:graphicData uri="http://schemas.openxmlformats.org/drawingml/2006/table">
            <a:tbl>
              <a:tblPr firstRow="1" firstCol="1" bandRow="1">
                <a:tableStyleId>{5C22544A-7EE6-4342-B048-85BDC9FD1C3A}</a:tableStyleId>
              </a:tblPr>
              <a:tblGrid>
                <a:gridCol w="1467485">
                  <a:extLst>
                    <a:ext uri="{9D8B030D-6E8A-4147-A177-3AD203B41FA5}">
                      <a16:colId xmlns:a16="http://schemas.microsoft.com/office/drawing/2014/main" val="580250573"/>
                    </a:ext>
                  </a:extLst>
                </a:gridCol>
                <a:gridCol w="1732915">
                  <a:extLst>
                    <a:ext uri="{9D8B030D-6E8A-4147-A177-3AD203B41FA5}">
                      <a16:colId xmlns:a16="http://schemas.microsoft.com/office/drawing/2014/main" val="1451227796"/>
                    </a:ext>
                  </a:extLst>
                </a:gridCol>
                <a:gridCol w="1771650">
                  <a:extLst>
                    <a:ext uri="{9D8B030D-6E8A-4147-A177-3AD203B41FA5}">
                      <a16:colId xmlns:a16="http://schemas.microsoft.com/office/drawing/2014/main" val="63692376"/>
                    </a:ext>
                  </a:extLst>
                </a:gridCol>
              </a:tblGrid>
              <a:tr h="0">
                <a:tc>
                  <a:txBody>
                    <a:bodyPr/>
                    <a:lstStyle/>
                    <a:p>
                      <a:pPr marL="0" marR="0" algn="just">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Classified as 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Classified as 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5508133"/>
                  </a:ext>
                </a:extLst>
              </a:tr>
              <a:tr h="0">
                <a:tc>
                  <a:txBody>
                    <a:bodyPr/>
                    <a:lstStyle/>
                    <a:p>
                      <a:pPr marL="0" marR="0" algn="just">
                        <a:lnSpc>
                          <a:spcPct val="110000"/>
                        </a:lnSpc>
                        <a:spcBef>
                          <a:spcPts val="0"/>
                        </a:spcBef>
                        <a:spcAft>
                          <a:spcPts val="0"/>
                        </a:spcAft>
                      </a:pPr>
                      <a:r>
                        <a:rPr lang="en-CA" sz="1050">
                          <a:effectLst/>
                        </a:rPr>
                        <a:t>Actual Democrats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TP = 86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FN = 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4538900"/>
                  </a:ext>
                </a:extLst>
              </a:tr>
              <a:tr h="0">
                <a:tc>
                  <a:txBody>
                    <a:bodyPr/>
                    <a:lstStyle/>
                    <a:p>
                      <a:pPr marL="0" marR="0" algn="just">
                        <a:lnSpc>
                          <a:spcPct val="110000"/>
                        </a:lnSpc>
                        <a:spcBef>
                          <a:spcPts val="0"/>
                        </a:spcBef>
                        <a:spcAft>
                          <a:spcPts val="0"/>
                        </a:spcAft>
                      </a:pPr>
                      <a:r>
                        <a:rPr lang="en-CA" sz="1050">
                          <a:effectLst/>
                        </a:rPr>
                        <a:t>Actual 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FP = 5</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TN = 52</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0628196"/>
                  </a:ext>
                </a:extLst>
              </a:tr>
            </a:tbl>
          </a:graphicData>
        </a:graphic>
      </p:graphicFrame>
      <p:pic>
        <p:nvPicPr>
          <p:cNvPr id="16" name="Picture 15">
            <a:extLst>
              <a:ext uri="{FF2B5EF4-FFF2-40B4-BE49-F238E27FC236}">
                <a16:creationId xmlns:a16="http://schemas.microsoft.com/office/drawing/2014/main" id="{1BAE8317-439A-A874-384E-11B235C24BD9}"/>
              </a:ext>
            </a:extLst>
          </p:cNvPr>
          <p:cNvPicPr>
            <a:picLocks noChangeAspect="1"/>
          </p:cNvPicPr>
          <p:nvPr/>
        </p:nvPicPr>
        <p:blipFill>
          <a:blip r:embed="rId4"/>
          <a:stretch>
            <a:fillRect/>
          </a:stretch>
        </p:blipFill>
        <p:spPr>
          <a:xfrm>
            <a:off x="9738360" y="1698171"/>
            <a:ext cx="2252889" cy="2363378"/>
          </a:xfrm>
          <a:prstGeom prst="rect">
            <a:avLst/>
          </a:prstGeom>
        </p:spPr>
      </p:pic>
      <p:pic>
        <p:nvPicPr>
          <p:cNvPr id="17" name="Picture 16">
            <a:extLst>
              <a:ext uri="{FF2B5EF4-FFF2-40B4-BE49-F238E27FC236}">
                <a16:creationId xmlns:a16="http://schemas.microsoft.com/office/drawing/2014/main" id="{FCE86F49-D858-63ED-6A15-671F7F20D146}"/>
              </a:ext>
            </a:extLst>
          </p:cNvPr>
          <p:cNvPicPr>
            <a:picLocks noChangeAspect="1"/>
          </p:cNvPicPr>
          <p:nvPr/>
        </p:nvPicPr>
        <p:blipFill>
          <a:blip r:embed="rId5"/>
          <a:stretch>
            <a:fillRect/>
          </a:stretch>
        </p:blipFill>
        <p:spPr>
          <a:xfrm>
            <a:off x="6339476" y="2017782"/>
            <a:ext cx="3310482" cy="2066922"/>
          </a:xfrm>
          <a:prstGeom prst="rect">
            <a:avLst/>
          </a:prstGeom>
        </p:spPr>
      </p:pic>
      <p:sp>
        <p:nvSpPr>
          <p:cNvPr id="18" name="TextBox 17">
            <a:extLst>
              <a:ext uri="{FF2B5EF4-FFF2-40B4-BE49-F238E27FC236}">
                <a16:creationId xmlns:a16="http://schemas.microsoft.com/office/drawing/2014/main" id="{455DB219-A9C5-2186-706C-259918CE6954}"/>
              </a:ext>
            </a:extLst>
          </p:cNvPr>
          <p:cNvSpPr txBox="1"/>
          <p:nvPr/>
        </p:nvSpPr>
        <p:spPr>
          <a:xfrm>
            <a:off x="6248266" y="4288764"/>
            <a:ext cx="5943733" cy="3259803"/>
          </a:xfrm>
          <a:prstGeom prst="rect">
            <a:avLst/>
          </a:prstGeom>
          <a:noFill/>
        </p:spPr>
        <p:txBody>
          <a:bodyPr wrap="square" rtlCol="0">
            <a:spAutoFit/>
          </a:bodyPr>
          <a:lstStyle/>
          <a:p>
            <a:pPr marL="0" marR="0">
              <a:lnSpc>
                <a:spcPct val="110000"/>
              </a:lnSpc>
              <a:spcBef>
                <a:spcPts val="0"/>
              </a:spcBef>
              <a:spcAft>
                <a:spcPts val="600"/>
              </a:spcAft>
            </a:pPr>
            <a:r>
              <a:rPr lang="en-CA" sz="18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sz="14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rPr>
              <a:t>Comparing 2-fold cross validation and 10-fold cross validation</a:t>
            </a:r>
          </a:p>
          <a:p>
            <a:pPr marL="0" marR="0">
              <a:lnSpc>
                <a:spcPct val="110000"/>
              </a:lnSpc>
              <a:spcBef>
                <a:spcPts val="0"/>
              </a:spcBef>
              <a:spcAft>
                <a:spcPts val="600"/>
              </a:spcAft>
            </a:pPr>
            <a:r>
              <a:rPr lang="en-CA" sz="1400" i="1" dirty="0">
                <a:latin typeface="Calibri" panose="020F0502020204030204" pitchFamily="34" charset="0"/>
                <a:ea typeface="Times New Roman" panose="02020603050405020304" pitchFamily="18" charset="0"/>
                <a:cs typeface="Times New Roman" panose="02020603050405020304" pitchFamily="18" charset="0"/>
              </a:rPr>
              <a:t>Which evaluation protocol provided higher performance</a:t>
            </a:r>
            <a:endParaRPr lang="en-CA" sz="14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10000"/>
              </a:lnSpc>
              <a:spcBef>
                <a:spcPts val="0"/>
              </a:spcBef>
              <a:spcAft>
                <a:spcPts val="600"/>
              </a:spcAft>
              <a:buFont typeface="Arial" panose="020B0604020202020204" pitchFamily="34" charset="0"/>
              <a:buChar char="•"/>
            </a:pPr>
            <a:r>
              <a:rPr lang="en-CA" sz="1400" dirty="0">
                <a:latin typeface="Calibri" panose="020F0502020204030204" pitchFamily="34" charset="0"/>
                <a:cs typeface="Times New Roman" panose="02020603050405020304" pitchFamily="18" charset="0"/>
              </a:rPr>
              <a:t>As expected, the 10-fold cross validation resulted in a more accurate model</a:t>
            </a:r>
          </a:p>
          <a:p>
            <a:pPr marL="285750" marR="0" indent="-285750">
              <a:lnSpc>
                <a:spcPct val="110000"/>
              </a:lnSpc>
              <a:spcBef>
                <a:spcPts val="0"/>
              </a:spcBef>
              <a:spcAft>
                <a:spcPts val="600"/>
              </a:spcAft>
              <a:buFont typeface="Arial" panose="020B0604020202020204" pitchFamily="34" charset="0"/>
              <a:buChar char="•"/>
            </a:pPr>
            <a:r>
              <a:rPr lang="en-CA" sz="1400" i="1" dirty="0">
                <a:latin typeface="Calibri" panose="020F0502020204030204" pitchFamily="34" charset="0"/>
                <a:cs typeface="Times New Roman" panose="02020603050405020304" pitchFamily="18" charset="0"/>
              </a:rPr>
              <a:t>Interpret why?</a:t>
            </a:r>
          </a:p>
          <a:p>
            <a:pPr marL="285750" marR="0" indent="-285750">
              <a:lnSpc>
                <a:spcPct val="110000"/>
              </a:lnSpc>
              <a:spcBef>
                <a:spcPts val="0"/>
              </a:spcBef>
              <a:spcAft>
                <a:spcPts val="600"/>
              </a:spcAft>
              <a:buFont typeface="Arial" panose="020B0604020202020204" pitchFamily="34" charset="0"/>
              <a:buChar char="•"/>
            </a:pP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The 10-fold cross validation provided higher performance as it is based on a small dataset.</a:t>
            </a:r>
          </a:p>
          <a:p>
            <a:pPr marL="285750" marR="0" indent="-285750">
              <a:lnSpc>
                <a:spcPct val="110000"/>
              </a:lnSpc>
              <a:spcBef>
                <a:spcPts val="0"/>
              </a:spcBef>
              <a:spcAft>
                <a:spcPts val="600"/>
              </a:spcAft>
              <a:buFont typeface="Arial" panose="020B0604020202020204" pitchFamily="34" charset="0"/>
              <a:buChar char="•"/>
            </a:pP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10000"/>
              </a:lnSpc>
              <a:spcBef>
                <a:spcPts val="0"/>
              </a:spcBef>
              <a:spcAft>
                <a:spcPts val="600"/>
              </a:spcAft>
              <a:buFont typeface="Arial" panose="020B0604020202020204" pitchFamily="34" charset="0"/>
              <a:buChar char="•"/>
            </a:pPr>
            <a:r>
              <a:rPr lang="en-CA" sz="1400" dirty="0">
                <a:effectLst/>
                <a:latin typeface="Calibri" panose="020F0502020204030204" pitchFamily="34" charset="0"/>
                <a:ea typeface="Times New Roman" panose="02020603050405020304" pitchFamily="18" charset="0"/>
                <a:cs typeface="Times New Roman" panose="02020603050405020304" pitchFamily="18" charset="0"/>
              </a:rPr>
              <a:t>For big datasets, a 2-fold cross validation is enough.</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nSpc>
                <a:spcPct val="110000"/>
              </a:lnSpc>
              <a:spcBef>
                <a:spcPts val="0"/>
              </a:spcBef>
              <a:spcAft>
                <a:spcPts val="600"/>
              </a:spcAft>
              <a:buFont typeface="Arial" panose="020B0604020202020204" pitchFamily="34" charset="0"/>
              <a:buChar char="•"/>
            </a:pPr>
            <a:endParaRPr lang="en-CA" dirty="0">
              <a:latin typeface="Calibri" panose="020F0502020204030204" pitchFamily="34" charset="0"/>
              <a:cs typeface="Times New Roman" panose="02020603050405020304" pitchFamily="18" charset="0"/>
            </a:endParaRPr>
          </a:p>
          <a:p>
            <a:pPr marL="285750" marR="0" indent="-285750">
              <a:lnSpc>
                <a:spcPct val="110000"/>
              </a:lnSpc>
              <a:spcBef>
                <a:spcPts val="0"/>
              </a:spcBef>
              <a:spcAft>
                <a:spcPts val="600"/>
              </a:spcAft>
              <a:buFont typeface="Arial" panose="020B0604020202020204" pitchFamily="34" charset="0"/>
              <a:buChar char="•"/>
            </a:pPr>
            <a:endParaRPr lang="en-US" dirty="0"/>
          </a:p>
        </p:txBody>
      </p:sp>
      <p:graphicFrame>
        <p:nvGraphicFramePr>
          <p:cNvPr id="19" name="Table 18">
            <a:extLst>
              <a:ext uri="{FF2B5EF4-FFF2-40B4-BE49-F238E27FC236}">
                <a16:creationId xmlns:a16="http://schemas.microsoft.com/office/drawing/2014/main" id="{4A3473CD-691F-4AB7-A5FB-2CAA854D9AF0}"/>
              </a:ext>
            </a:extLst>
          </p:cNvPr>
          <p:cNvGraphicFramePr>
            <a:graphicFrameLocks noGrp="1"/>
          </p:cNvGraphicFramePr>
          <p:nvPr>
            <p:extLst>
              <p:ext uri="{D42A27DB-BD31-4B8C-83A1-F6EECF244321}">
                <p14:modId xmlns:p14="http://schemas.microsoft.com/office/powerpoint/2010/main" val="1847720261"/>
              </p:ext>
            </p:extLst>
          </p:nvPr>
        </p:nvGraphicFramePr>
        <p:xfrm>
          <a:off x="7757386" y="5930175"/>
          <a:ext cx="2797175" cy="499491"/>
        </p:xfrm>
        <a:graphic>
          <a:graphicData uri="http://schemas.openxmlformats.org/drawingml/2006/table">
            <a:tbl>
              <a:tblPr firstRow="1" firstCol="1" bandRow="1">
                <a:tableStyleId>{5C22544A-7EE6-4342-B048-85BDC9FD1C3A}</a:tableStyleId>
              </a:tblPr>
              <a:tblGrid>
                <a:gridCol w="1654175">
                  <a:extLst>
                    <a:ext uri="{9D8B030D-6E8A-4147-A177-3AD203B41FA5}">
                      <a16:colId xmlns:a16="http://schemas.microsoft.com/office/drawing/2014/main" val="4143691510"/>
                    </a:ext>
                  </a:extLst>
                </a:gridCol>
                <a:gridCol w="1143000">
                  <a:extLst>
                    <a:ext uri="{9D8B030D-6E8A-4147-A177-3AD203B41FA5}">
                      <a16:colId xmlns:a16="http://schemas.microsoft.com/office/drawing/2014/main" val="3042776149"/>
                    </a:ext>
                  </a:extLst>
                </a:gridCol>
              </a:tblGrid>
              <a:tr h="0">
                <a:tc>
                  <a:txBody>
                    <a:bodyPr/>
                    <a:lstStyle/>
                    <a:p>
                      <a:pPr marL="0" marR="0" algn="ctr">
                        <a:lnSpc>
                          <a:spcPct val="110000"/>
                        </a:lnSpc>
                        <a:spcBef>
                          <a:spcPts val="0"/>
                        </a:spcBef>
                        <a:spcAft>
                          <a:spcPts val="0"/>
                        </a:spcAft>
                      </a:pPr>
                      <a:r>
                        <a:rPr lang="en-CA" sz="1050" dirty="0">
                          <a:effectLst/>
                        </a:rPr>
                        <a:t>Model</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Accuracy</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7594077"/>
                  </a:ext>
                </a:extLst>
              </a:tr>
              <a:tr h="0">
                <a:tc>
                  <a:txBody>
                    <a:bodyPr/>
                    <a:lstStyle/>
                    <a:p>
                      <a:pPr marL="0" marR="0">
                        <a:lnSpc>
                          <a:spcPct val="110000"/>
                        </a:lnSpc>
                        <a:spcBef>
                          <a:spcPts val="0"/>
                        </a:spcBef>
                        <a:spcAft>
                          <a:spcPts val="0"/>
                        </a:spcAft>
                      </a:pPr>
                      <a:r>
                        <a:rPr lang="en-CA" sz="1050">
                          <a:effectLst/>
                        </a:rPr>
                        <a:t>2-fold cross validation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93.2432%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9128887"/>
                  </a:ext>
                </a:extLst>
              </a:tr>
              <a:tr h="0">
                <a:tc>
                  <a:txBody>
                    <a:bodyPr/>
                    <a:lstStyle/>
                    <a:p>
                      <a:pPr marL="0" marR="0">
                        <a:lnSpc>
                          <a:spcPct val="110000"/>
                        </a:lnSpc>
                        <a:spcBef>
                          <a:spcPts val="0"/>
                        </a:spcBef>
                        <a:spcAft>
                          <a:spcPts val="0"/>
                        </a:spcAft>
                      </a:pPr>
                      <a:r>
                        <a:rPr lang="en-CA" sz="1050">
                          <a:effectLst/>
                        </a:rPr>
                        <a:t>10-fold cross validation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96.3218%</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4656674"/>
                  </a:ext>
                </a:extLst>
              </a:tr>
            </a:tbl>
          </a:graphicData>
        </a:graphic>
      </p:graphicFrame>
    </p:spTree>
    <p:extLst>
      <p:ext uri="{BB962C8B-B14F-4D97-AF65-F5344CB8AC3E}">
        <p14:creationId xmlns:p14="http://schemas.microsoft.com/office/powerpoint/2010/main" val="372827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BEA8A-923E-76DA-C51E-0136AD6D4364}"/>
              </a:ext>
            </a:extLst>
          </p:cNvPr>
          <p:cNvSpPr>
            <a:spLocks noGrp="1"/>
          </p:cNvSpPr>
          <p:nvPr>
            <p:ph type="title"/>
          </p:nvPr>
        </p:nvSpPr>
        <p:spPr>
          <a:xfrm>
            <a:off x="550862" y="580363"/>
            <a:ext cx="5437188" cy="1333055"/>
          </a:xfrm>
        </p:spPr>
        <p:txBody>
          <a:bodyPr wrap="square" anchor="t">
            <a:normAutofit/>
          </a:bodyPr>
          <a:lstStyle/>
          <a:p>
            <a:r>
              <a:rPr lang="en-US" dirty="0"/>
              <a:t>Feature Selection</a:t>
            </a:r>
          </a:p>
        </p:txBody>
      </p:sp>
      <p:grpSp>
        <p:nvGrpSpPr>
          <p:cNvPr id="14" name="Group 1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Table&#10;&#10;Description automatically generated">
            <a:extLst>
              <a:ext uri="{FF2B5EF4-FFF2-40B4-BE49-F238E27FC236}">
                <a16:creationId xmlns:a16="http://schemas.microsoft.com/office/drawing/2014/main" id="{D74ED125-B219-53BC-D8C3-DF17A076F2F3}"/>
              </a:ext>
            </a:extLst>
          </p:cNvPr>
          <p:cNvPicPr>
            <a:picLocks noChangeAspect="1"/>
          </p:cNvPicPr>
          <p:nvPr/>
        </p:nvPicPr>
        <p:blipFill>
          <a:blip r:embed="rId2"/>
          <a:stretch>
            <a:fillRect/>
          </a:stretch>
        </p:blipFill>
        <p:spPr>
          <a:xfrm>
            <a:off x="550862" y="1913418"/>
            <a:ext cx="5773738" cy="3408496"/>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51194CE1-E985-A3C9-4B60-82C4005D4B55}"/>
              </a:ext>
            </a:extLst>
          </p:cNvPr>
          <p:cNvSpPr>
            <a:spLocks noGrp="1"/>
          </p:cNvSpPr>
          <p:nvPr>
            <p:ph idx="1"/>
          </p:nvPr>
        </p:nvSpPr>
        <p:spPr>
          <a:xfrm>
            <a:off x="7140575" y="1520825"/>
            <a:ext cx="4500562" cy="4572000"/>
          </a:xfrm>
        </p:spPr>
        <p:txBody>
          <a:bodyPr anchor="t">
            <a:normAutofit fontScale="85000" lnSpcReduction="10000"/>
          </a:bodyPr>
          <a:lstStyle/>
          <a:p>
            <a:r>
              <a:rPr lang="en-CA" sz="1800" i="1" dirty="0">
                <a:effectLst/>
                <a:latin typeface="Calibri" panose="020F0502020204030204" pitchFamily="34" charset="0"/>
                <a:ea typeface="Times New Roman" panose="02020603050405020304" pitchFamily="18" charset="0"/>
                <a:cs typeface="Times New Roman" panose="02020603050405020304" pitchFamily="18" charset="0"/>
              </a:rPr>
              <a:t>Using the select attributes tab in Weka to rank attributes by importance. We Chose InfoGainAttributeEval  and Ranker for the attribute evaluator and search method respectively and 10-fold cross validation for selecting attributes.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CA" sz="1900" b="1" dirty="0">
                <a:solidFill>
                  <a:srgbClr val="00B0F0">
                    <a:alpha val="60000"/>
                  </a:srgbClr>
                </a:solidFill>
                <a:latin typeface="Times New Roman" panose="02020603050405020304" pitchFamily="18" charset="0"/>
                <a:ea typeface="Times New Roman" panose="02020603050405020304" pitchFamily="18" charset="0"/>
                <a:cs typeface="Times New Roman" panose="02020603050405020304" pitchFamily="18" charset="0"/>
              </a:rPr>
              <a:t>As the graph s</a:t>
            </a:r>
            <a:r>
              <a:rPr lang="en-CA" sz="1900" b="1" dirty="0">
                <a:solidFill>
                  <a:srgbClr val="00B0F0">
                    <a:alpha val="60000"/>
                  </a:srgbClr>
                </a:solidFill>
                <a:effectLst/>
                <a:latin typeface="Times New Roman" panose="02020603050405020304" pitchFamily="18" charset="0"/>
                <a:ea typeface="Times New Roman" panose="02020603050405020304" pitchFamily="18" charset="0"/>
                <a:cs typeface="Times New Roman" panose="02020603050405020304" pitchFamily="18" charset="0"/>
              </a:rPr>
              <a:t>hows the list of the attributes by order of importance (based on average merit)</a:t>
            </a:r>
          </a:p>
          <a:p>
            <a:r>
              <a:rPr lang="en-CA" sz="1900" dirty="0">
                <a:effectLst/>
                <a:latin typeface="Times New Roman" panose="02020603050405020304" pitchFamily="18" charset="0"/>
                <a:ea typeface="Times New Roman" panose="02020603050405020304" pitchFamily="18" charset="0"/>
                <a:cs typeface="Times New Roman" panose="02020603050405020304" pitchFamily="18" charset="0"/>
              </a:rPr>
              <a:t>This ranking shows that the most important attribute to best predict the target variable (Class) is Physician-fee-freeze as it has the highest average merit (72.2%). In second place is Adoption-of-the-budget-resolution (43%) and in third place is El-Salvador-aid (40.3%). The least important attribute is Water-project-cost-sharing with an average merit of 0%.</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7BA307E-2CE4-8E3B-9754-9B435C59910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70118565-2137-1CBB-200D-C3302B8651B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CA91C0C-B3A5-6437-8B68-6E4B23ED1633}"/>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399673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14A1-94D2-804B-8AC3-5B37A9945979}"/>
              </a:ext>
            </a:extLst>
          </p:cNvPr>
          <p:cNvSpPr>
            <a:spLocks noGrp="1"/>
          </p:cNvSpPr>
          <p:nvPr>
            <p:ph type="title"/>
          </p:nvPr>
        </p:nvSpPr>
        <p:spPr>
          <a:xfrm>
            <a:off x="550863" y="196900"/>
            <a:ext cx="10903631" cy="713241"/>
          </a:xfrm>
        </p:spPr>
        <p:txBody>
          <a:bodyPr/>
          <a:lstStyle/>
          <a:p>
            <a:r>
              <a:rPr lang="en-US" dirty="0"/>
              <a:t>Classification using decision tree</a:t>
            </a:r>
          </a:p>
        </p:txBody>
      </p:sp>
      <p:sp>
        <p:nvSpPr>
          <p:cNvPr id="4" name="Content Placeholder 3">
            <a:extLst>
              <a:ext uri="{FF2B5EF4-FFF2-40B4-BE49-F238E27FC236}">
                <a16:creationId xmlns:a16="http://schemas.microsoft.com/office/drawing/2014/main" id="{38ADAA24-E6CA-3CBB-61CE-9A8BD8C8FC37}"/>
              </a:ext>
            </a:extLst>
          </p:cNvPr>
          <p:cNvSpPr>
            <a:spLocks noGrp="1"/>
          </p:cNvSpPr>
          <p:nvPr>
            <p:ph sz="half" idx="2"/>
          </p:nvPr>
        </p:nvSpPr>
        <p:spPr>
          <a:xfrm>
            <a:off x="550863" y="1284475"/>
            <a:ext cx="4734772" cy="5042983"/>
          </a:xfrm>
        </p:spPr>
        <p:txBody>
          <a:bodyPr/>
          <a:lstStyle/>
          <a:p>
            <a:pPr marL="0" indent="0" algn="ctr">
              <a:buNone/>
            </a:pPr>
            <a:r>
              <a:rPr lang="en-US" dirty="0">
                <a:solidFill>
                  <a:srgbClr val="00B0F0">
                    <a:alpha val="60000"/>
                  </a:srgbClr>
                </a:solidFill>
              </a:rPr>
              <a:t>3 runs using 10- fold cross validation and different number of attributes</a:t>
            </a:r>
          </a:p>
          <a:p>
            <a:r>
              <a:rPr lang="en-CA" sz="16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Classification using all 16 attributes and 1 Class </a:t>
            </a:r>
            <a:r>
              <a:rPr lang="en-US" sz="1600" dirty="0"/>
              <a:t>Confusion Matrix using all attributes</a:t>
            </a:r>
            <a:endParaRPr lang="en-CA" sz="1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600" dirty="0"/>
          </a:p>
          <a:p>
            <a:endParaRPr lang="en-US" sz="300" dirty="0"/>
          </a:p>
          <a:p>
            <a:r>
              <a:rPr lang="en-CA" sz="1600" b="1" dirty="0">
                <a:solidFill>
                  <a:schemeClr val="tx1"/>
                </a:solidFill>
                <a:latin typeface="Calibri Light" panose="020F0302020204030204" pitchFamily="34" charset="0"/>
                <a:cs typeface="Times New Roman" panose="02020603050405020304" pitchFamily="18" charset="0"/>
              </a:rPr>
              <a:t>Classification using best 3 attributes and 1 Class </a:t>
            </a:r>
            <a:r>
              <a:rPr lang="en-US" dirty="0"/>
              <a:t>Confusion Matrix using best 3 attributes</a:t>
            </a:r>
          </a:p>
          <a:p>
            <a:endParaRPr lang="en-US" dirty="0"/>
          </a:p>
          <a:p>
            <a:endParaRPr lang="en-CA" sz="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CA" sz="1600" b="1" dirty="0">
                <a:solidFill>
                  <a:schemeClr val="tx1"/>
                </a:solidFill>
                <a:latin typeface="Calibri Light" panose="020F0302020204030204" pitchFamily="34" charset="0"/>
                <a:cs typeface="Times New Roman" panose="02020603050405020304" pitchFamily="18" charset="0"/>
              </a:rPr>
              <a:t>Classification using best 5 attributes and 1 Class </a:t>
            </a:r>
            <a:r>
              <a:rPr lang="en-US" sz="1600" dirty="0"/>
              <a:t>Confusion Matrix using best 5 attributes</a:t>
            </a:r>
          </a:p>
          <a:p>
            <a:endParaRPr lang="en-CA"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600" dirty="0"/>
          </a:p>
          <a:p>
            <a:endParaRPr lang="en-US" sz="1600" dirty="0"/>
          </a:p>
          <a:p>
            <a:endParaRPr lang="en-US" sz="1600" dirty="0"/>
          </a:p>
          <a:p>
            <a:r>
              <a:rPr lang="en-US" sz="1600" dirty="0"/>
              <a:t>Best classifier performance</a:t>
            </a:r>
            <a:endParaRPr lang="en-CA" sz="1600" i="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i="1" dirty="0">
              <a:latin typeface="Calibri" panose="020F0502020204030204" pitchFamily="34" charset="0"/>
              <a:ea typeface="Times New Roman" panose="02020603050405020304" pitchFamily="18" charset="0"/>
              <a:cs typeface="Times New Roman" panose="02020603050405020304" pitchFamily="18" charset="0"/>
            </a:endParaRPr>
          </a:p>
          <a:p>
            <a:endParaRPr lang="en-CA" i="1"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i="1"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sz="1400" i="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6" name="Content Placeholder 5">
            <a:extLst>
              <a:ext uri="{FF2B5EF4-FFF2-40B4-BE49-F238E27FC236}">
                <a16:creationId xmlns:a16="http://schemas.microsoft.com/office/drawing/2014/main" id="{9D612795-A312-2A5C-7499-B7F871057A03}"/>
              </a:ext>
            </a:extLst>
          </p:cNvPr>
          <p:cNvSpPr>
            <a:spLocks noGrp="1"/>
          </p:cNvSpPr>
          <p:nvPr>
            <p:ph sz="quarter" idx="14"/>
          </p:nvPr>
        </p:nvSpPr>
        <p:spPr>
          <a:xfrm>
            <a:off x="5686425" y="1292348"/>
            <a:ext cx="5857875" cy="3593854"/>
          </a:xfrm>
        </p:spPr>
        <p:txBody>
          <a:bodyPr/>
          <a:lstStyle/>
          <a:p>
            <a:pPr marL="0" indent="0" algn="ctr">
              <a:buNone/>
            </a:pPr>
            <a:r>
              <a:rPr lang="en-US" sz="1800" dirty="0">
                <a:solidFill>
                  <a:srgbClr val="00B0F0">
                    <a:alpha val="60000"/>
                  </a:srgbClr>
                </a:solidFill>
              </a:rPr>
              <a:t>Conclusion</a:t>
            </a: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r>
              <a:rPr lang="en-CA" sz="1800" dirty="0">
                <a:effectLst/>
                <a:latin typeface="Calibri" panose="020F0502020204030204" pitchFamily="34" charset="0"/>
                <a:ea typeface="Times New Roman" panose="02020603050405020304" pitchFamily="18" charset="0"/>
                <a:cs typeface="Times New Roman" panose="02020603050405020304" pitchFamily="18" charset="0"/>
              </a:rPr>
              <a:t>All three classifiers provided results of 95%+ accuracy. However, there was no difference between selecting 3 or 5 attributes. The number of True Positives remained the same for both selections (TP = 253) as well as the accuracy (95.6322%). Therefore, it is better to select 3 attributes as the training tree is smaller and this also helps prevent overfitting. </a:t>
            </a:r>
          </a:p>
          <a:p>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sz="14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4B1A1182-3717-04EA-EBF9-17BCEB7D5330}"/>
              </a:ext>
            </a:extLst>
          </p:cNvPr>
          <p:cNvSpPr>
            <a:spLocks noGrp="1"/>
          </p:cNvSpPr>
          <p:nvPr>
            <p:ph type="sldNum" sz="quarter" idx="12"/>
          </p:nvPr>
        </p:nvSpPr>
        <p:spPr/>
        <p:txBody>
          <a:bodyPr/>
          <a:lstStyle/>
          <a:p>
            <a:fld id="{DBA1B0FB-D917-4C8C-928F-313BD683BF39}" type="slidenum">
              <a:rPr lang="en-US" smtClean="0"/>
              <a:t>7</a:t>
            </a:fld>
            <a:endParaRPr lang="en-US"/>
          </a:p>
        </p:txBody>
      </p:sp>
      <p:graphicFrame>
        <p:nvGraphicFramePr>
          <p:cNvPr id="17" name="Table 16">
            <a:extLst>
              <a:ext uri="{FF2B5EF4-FFF2-40B4-BE49-F238E27FC236}">
                <a16:creationId xmlns:a16="http://schemas.microsoft.com/office/drawing/2014/main" id="{FF836234-5FE8-C1D3-5AE3-212B84193755}"/>
              </a:ext>
            </a:extLst>
          </p:cNvPr>
          <p:cNvGraphicFramePr>
            <a:graphicFrameLocks noGrp="1"/>
          </p:cNvGraphicFramePr>
          <p:nvPr>
            <p:extLst>
              <p:ext uri="{D42A27DB-BD31-4B8C-83A1-F6EECF244321}">
                <p14:modId xmlns:p14="http://schemas.microsoft.com/office/powerpoint/2010/main" val="2399881321"/>
              </p:ext>
            </p:extLst>
          </p:nvPr>
        </p:nvGraphicFramePr>
        <p:xfrm>
          <a:off x="6622026" y="4195576"/>
          <a:ext cx="3986671" cy="1370076"/>
        </p:xfrm>
        <a:graphic>
          <a:graphicData uri="http://schemas.openxmlformats.org/drawingml/2006/table">
            <a:tbl>
              <a:tblPr firstRow="1" firstCol="1" bandRow="1">
                <a:tableStyleId>{5C22544A-7EE6-4342-B048-85BDC9FD1C3A}</a:tableStyleId>
              </a:tblPr>
              <a:tblGrid>
                <a:gridCol w="971540">
                  <a:extLst>
                    <a:ext uri="{9D8B030D-6E8A-4147-A177-3AD203B41FA5}">
                      <a16:colId xmlns:a16="http://schemas.microsoft.com/office/drawing/2014/main" val="1217693693"/>
                    </a:ext>
                  </a:extLst>
                </a:gridCol>
                <a:gridCol w="788571">
                  <a:extLst>
                    <a:ext uri="{9D8B030D-6E8A-4147-A177-3AD203B41FA5}">
                      <a16:colId xmlns:a16="http://schemas.microsoft.com/office/drawing/2014/main" val="704389245"/>
                    </a:ext>
                  </a:extLst>
                </a:gridCol>
                <a:gridCol w="556640">
                  <a:extLst>
                    <a:ext uri="{9D8B030D-6E8A-4147-A177-3AD203B41FA5}">
                      <a16:colId xmlns:a16="http://schemas.microsoft.com/office/drawing/2014/main" val="2255543012"/>
                    </a:ext>
                  </a:extLst>
                </a:gridCol>
                <a:gridCol w="556640">
                  <a:extLst>
                    <a:ext uri="{9D8B030D-6E8A-4147-A177-3AD203B41FA5}">
                      <a16:colId xmlns:a16="http://schemas.microsoft.com/office/drawing/2014/main" val="3911460924"/>
                    </a:ext>
                  </a:extLst>
                </a:gridCol>
                <a:gridCol w="556640">
                  <a:extLst>
                    <a:ext uri="{9D8B030D-6E8A-4147-A177-3AD203B41FA5}">
                      <a16:colId xmlns:a16="http://schemas.microsoft.com/office/drawing/2014/main" val="4149527499"/>
                    </a:ext>
                  </a:extLst>
                </a:gridCol>
                <a:gridCol w="556640">
                  <a:extLst>
                    <a:ext uri="{9D8B030D-6E8A-4147-A177-3AD203B41FA5}">
                      <a16:colId xmlns:a16="http://schemas.microsoft.com/office/drawing/2014/main" val="2402962738"/>
                    </a:ext>
                  </a:extLst>
                </a:gridCol>
              </a:tblGrid>
              <a:tr h="251514">
                <a:tc>
                  <a:txBody>
                    <a:bodyPr/>
                    <a:lstStyle/>
                    <a:p>
                      <a:pPr marL="0" marR="0" algn="ctr">
                        <a:lnSpc>
                          <a:spcPct val="110000"/>
                        </a:lnSpc>
                        <a:spcBef>
                          <a:spcPts val="0"/>
                        </a:spcBef>
                        <a:spcAft>
                          <a:spcPts val="0"/>
                        </a:spcAft>
                      </a:pPr>
                      <a:r>
                        <a:rPr lang="en-CA" sz="1050">
                          <a:effectLst/>
                        </a:rPr>
                        <a:t>Nr. of Attributes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Accuracy</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TP Rate</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FP Rate</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a:effectLst/>
                        </a:rPr>
                        <a:t>Precision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a:effectLst/>
                        </a:rPr>
                        <a:t>Recall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0559125"/>
                  </a:ext>
                </a:extLst>
              </a:tr>
              <a:tr h="251514">
                <a:tc>
                  <a:txBody>
                    <a:bodyPr/>
                    <a:lstStyle/>
                    <a:p>
                      <a:pPr marL="0" marR="0" algn="ctr">
                        <a:lnSpc>
                          <a:spcPct val="110000"/>
                        </a:lnSpc>
                        <a:spcBef>
                          <a:spcPts val="0"/>
                        </a:spcBef>
                        <a:spcAft>
                          <a:spcPts val="0"/>
                        </a:spcAft>
                      </a:pPr>
                      <a:r>
                        <a:rPr lang="en-CA" sz="1050">
                          <a:effectLst/>
                        </a:rPr>
                        <a:t>All Attributes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dirty="0">
                          <a:effectLst/>
                        </a:rPr>
                        <a:t>96.3218%</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96.3%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4.1%</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96.3%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963%</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6453602"/>
                  </a:ext>
                </a:extLst>
              </a:tr>
              <a:tr h="251514">
                <a:tc>
                  <a:txBody>
                    <a:bodyPr/>
                    <a:lstStyle/>
                    <a:p>
                      <a:pPr marL="0" marR="0" algn="just">
                        <a:lnSpc>
                          <a:spcPct val="110000"/>
                        </a:lnSpc>
                        <a:spcBef>
                          <a:spcPts val="0"/>
                        </a:spcBef>
                        <a:spcAft>
                          <a:spcPts val="0"/>
                        </a:spcAft>
                      </a:pPr>
                      <a:r>
                        <a:rPr lang="en-CA" sz="1050">
                          <a:effectLst/>
                        </a:rPr>
                        <a:t>Best 3 attributes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a:effectLst/>
                        </a:rPr>
                        <a:t>95.6322%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95.6%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3.9%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95.8%</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95.6%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5983869"/>
                  </a:ext>
                </a:extLst>
              </a:tr>
              <a:tr h="251514">
                <a:tc>
                  <a:txBody>
                    <a:bodyPr/>
                    <a:lstStyle/>
                    <a:p>
                      <a:pPr marL="0" marR="0" algn="just">
                        <a:lnSpc>
                          <a:spcPct val="110000"/>
                        </a:lnSpc>
                        <a:spcBef>
                          <a:spcPts val="0"/>
                        </a:spcBef>
                        <a:spcAft>
                          <a:spcPts val="0"/>
                        </a:spcAft>
                      </a:pPr>
                      <a:r>
                        <a:rPr lang="en-CA" sz="1050">
                          <a:effectLst/>
                        </a:rPr>
                        <a:t>Best 5 attributes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CA" sz="1050">
                          <a:effectLst/>
                        </a:rPr>
                        <a:t>95.6322%</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95.6%</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3.9%</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95.8%</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95.6%</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493021"/>
                  </a:ext>
                </a:extLst>
              </a:tr>
            </a:tbl>
          </a:graphicData>
        </a:graphic>
      </p:graphicFrame>
      <p:graphicFrame>
        <p:nvGraphicFramePr>
          <p:cNvPr id="23" name="Table 22">
            <a:extLst>
              <a:ext uri="{FF2B5EF4-FFF2-40B4-BE49-F238E27FC236}">
                <a16:creationId xmlns:a16="http://schemas.microsoft.com/office/drawing/2014/main" id="{22F4DE6A-3821-D244-2220-F22834C705C3}"/>
              </a:ext>
            </a:extLst>
          </p:cNvPr>
          <p:cNvGraphicFramePr>
            <a:graphicFrameLocks noGrp="1"/>
          </p:cNvGraphicFramePr>
          <p:nvPr>
            <p:extLst>
              <p:ext uri="{D42A27DB-BD31-4B8C-83A1-F6EECF244321}">
                <p14:modId xmlns:p14="http://schemas.microsoft.com/office/powerpoint/2010/main" val="2000304574"/>
              </p:ext>
            </p:extLst>
          </p:nvPr>
        </p:nvGraphicFramePr>
        <p:xfrm>
          <a:off x="709512" y="2796385"/>
          <a:ext cx="3953128" cy="499491"/>
        </p:xfrm>
        <a:graphic>
          <a:graphicData uri="http://schemas.openxmlformats.org/drawingml/2006/table">
            <a:tbl>
              <a:tblPr firstRow="1" firstCol="1" bandRow="1">
                <a:tableStyleId>{5C22544A-7EE6-4342-B048-85BDC9FD1C3A}</a:tableStyleId>
              </a:tblPr>
              <a:tblGrid>
                <a:gridCol w="1166753">
                  <a:extLst>
                    <a:ext uri="{9D8B030D-6E8A-4147-A177-3AD203B41FA5}">
                      <a16:colId xmlns:a16="http://schemas.microsoft.com/office/drawing/2014/main" val="1415566941"/>
                    </a:ext>
                  </a:extLst>
                </a:gridCol>
                <a:gridCol w="1377789">
                  <a:extLst>
                    <a:ext uri="{9D8B030D-6E8A-4147-A177-3AD203B41FA5}">
                      <a16:colId xmlns:a16="http://schemas.microsoft.com/office/drawing/2014/main" val="127647531"/>
                    </a:ext>
                  </a:extLst>
                </a:gridCol>
                <a:gridCol w="1408586">
                  <a:extLst>
                    <a:ext uri="{9D8B030D-6E8A-4147-A177-3AD203B41FA5}">
                      <a16:colId xmlns:a16="http://schemas.microsoft.com/office/drawing/2014/main" val="4233622551"/>
                    </a:ext>
                  </a:extLst>
                </a:gridCol>
              </a:tblGrid>
              <a:tr h="127645">
                <a:tc>
                  <a:txBody>
                    <a:bodyPr/>
                    <a:lstStyle/>
                    <a:p>
                      <a:pPr marL="0" marR="0" algn="just">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6198395"/>
                  </a:ext>
                </a:extLst>
              </a:tr>
              <a:tr h="127645">
                <a:tc>
                  <a:txBody>
                    <a:bodyPr/>
                    <a:lstStyle/>
                    <a:p>
                      <a:pPr marL="0" marR="0" algn="just">
                        <a:lnSpc>
                          <a:spcPct val="110000"/>
                        </a:lnSpc>
                        <a:spcBef>
                          <a:spcPts val="0"/>
                        </a:spcBef>
                        <a:spcAft>
                          <a:spcPts val="0"/>
                        </a:spcAft>
                      </a:pPr>
                      <a:r>
                        <a:rPr lang="en-CA" sz="1050" dirty="0">
                          <a:effectLst/>
                        </a:rPr>
                        <a:t>Democrats</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TP = 259</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FN = 8</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8537369"/>
                  </a:ext>
                </a:extLst>
              </a:tr>
              <a:tr h="93659">
                <a:tc>
                  <a:txBody>
                    <a:bodyPr/>
                    <a:lstStyle/>
                    <a:p>
                      <a:pPr marL="0" marR="0" algn="just">
                        <a:lnSpc>
                          <a:spcPct val="110000"/>
                        </a:lnSpc>
                        <a:spcBef>
                          <a:spcPts val="0"/>
                        </a:spcBef>
                        <a:spcAft>
                          <a:spcPts val="0"/>
                        </a:spcAft>
                      </a:pPr>
                      <a:r>
                        <a:rPr lang="en-CA" sz="1050" dirty="0">
                          <a:effectLst/>
                        </a:rPr>
                        <a:t>Republican</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FP = 8</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TN = 160</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9360577"/>
                  </a:ext>
                </a:extLst>
              </a:tr>
            </a:tbl>
          </a:graphicData>
        </a:graphic>
      </p:graphicFrame>
      <p:graphicFrame>
        <p:nvGraphicFramePr>
          <p:cNvPr id="25" name="Table 24">
            <a:extLst>
              <a:ext uri="{FF2B5EF4-FFF2-40B4-BE49-F238E27FC236}">
                <a16:creationId xmlns:a16="http://schemas.microsoft.com/office/drawing/2014/main" id="{FD24847C-A0D5-3F3A-2467-9591F9E904AA}"/>
              </a:ext>
            </a:extLst>
          </p:cNvPr>
          <p:cNvGraphicFramePr>
            <a:graphicFrameLocks noGrp="1"/>
          </p:cNvGraphicFramePr>
          <p:nvPr>
            <p:extLst>
              <p:ext uri="{D42A27DB-BD31-4B8C-83A1-F6EECF244321}">
                <p14:modId xmlns:p14="http://schemas.microsoft.com/office/powerpoint/2010/main" val="2261241107"/>
              </p:ext>
            </p:extLst>
          </p:nvPr>
        </p:nvGraphicFramePr>
        <p:xfrm>
          <a:off x="771324" y="4286301"/>
          <a:ext cx="3829504" cy="525366"/>
        </p:xfrm>
        <a:graphic>
          <a:graphicData uri="http://schemas.openxmlformats.org/drawingml/2006/table">
            <a:tbl>
              <a:tblPr firstRow="1" firstCol="1" bandRow="1">
                <a:tableStyleId>{5C22544A-7EE6-4342-B048-85BDC9FD1C3A}</a:tableStyleId>
              </a:tblPr>
              <a:tblGrid>
                <a:gridCol w="1130266">
                  <a:extLst>
                    <a:ext uri="{9D8B030D-6E8A-4147-A177-3AD203B41FA5}">
                      <a16:colId xmlns:a16="http://schemas.microsoft.com/office/drawing/2014/main" val="231316192"/>
                    </a:ext>
                  </a:extLst>
                </a:gridCol>
                <a:gridCol w="1334702">
                  <a:extLst>
                    <a:ext uri="{9D8B030D-6E8A-4147-A177-3AD203B41FA5}">
                      <a16:colId xmlns:a16="http://schemas.microsoft.com/office/drawing/2014/main" val="2839645285"/>
                    </a:ext>
                  </a:extLst>
                </a:gridCol>
                <a:gridCol w="1364536">
                  <a:extLst>
                    <a:ext uri="{9D8B030D-6E8A-4147-A177-3AD203B41FA5}">
                      <a16:colId xmlns:a16="http://schemas.microsoft.com/office/drawing/2014/main" val="3910879943"/>
                    </a:ext>
                  </a:extLst>
                </a:gridCol>
              </a:tblGrid>
              <a:tr h="175122">
                <a:tc>
                  <a:txBody>
                    <a:bodyPr/>
                    <a:lstStyle/>
                    <a:p>
                      <a:pPr marL="0" marR="0" algn="just">
                        <a:lnSpc>
                          <a:spcPct val="110000"/>
                        </a:lnSpc>
                        <a:spcBef>
                          <a:spcPts val="0"/>
                        </a:spcBef>
                        <a:spcAft>
                          <a:spcPts val="0"/>
                        </a:spcAft>
                      </a:pPr>
                      <a:r>
                        <a:rPr lang="en-CA" sz="1050" dirty="0">
                          <a:effectLst/>
                        </a:rPr>
                        <a:t> </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1166891"/>
                  </a:ext>
                </a:extLst>
              </a:tr>
              <a:tr h="175122">
                <a:tc>
                  <a:txBody>
                    <a:bodyPr/>
                    <a:lstStyle/>
                    <a:p>
                      <a:pPr marL="0" marR="0" algn="just">
                        <a:lnSpc>
                          <a:spcPct val="110000"/>
                        </a:lnSpc>
                        <a:spcBef>
                          <a:spcPts val="0"/>
                        </a:spcBef>
                        <a:spcAft>
                          <a:spcPts val="0"/>
                        </a:spcAft>
                      </a:pPr>
                      <a:r>
                        <a:rPr lang="en-CA" sz="1050">
                          <a:effectLst/>
                        </a:rPr>
                        <a:t>Democrats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TP = 253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FN = 14</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9793615"/>
                  </a:ext>
                </a:extLst>
              </a:tr>
              <a:tr h="175122">
                <a:tc>
                  <a:txBody>
                    <a:bodyPr/>
                    <a:lstStyle/>
                    <a:p>
                      <a:pPr marL="0" marR="0" algn="just">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FP = 5</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TN = 163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4217196"/>
                  </a:ext>
                </a:extLst>
              </a:tr>
            </a:tbl>
          </a:graphicData>
        </a:graphic>
      </p:graphicFrame>
      <p:graphicFrame>
        <p:nvGraphicFramePr>
          <p:cNvPr id="30" name="Table 29">
            <a:extLst>
              <a:ext uri="{FF2B5EF4-FFF2-40B4-BE49-F238E27FC236}">
                <a16:creationId xmlns:a16="http://schemas.microsoft.com/office/drawing/2014/main" id="{A47B477F-8DB4-4426-EE37-B1CEC09600FF}"/>
              </a:ext>
            </a:extLst>
          </p:cNvPr>
          <p:cNvGraphicFramePr>
            <a:graphicFrameLocks noGrp="1"/>
          </p:cNvGraphicFramePr>
          <p:nvPr>
            <p:extLst>
              <p:ext uri="{D42A27DB-BD31-4B8C-83A1-F6EECF244321}">
                <p14:modId xmlns:p14="http://schemas.microsoft.com/office/powerpoint/2010/main" val="1715070292"/>
              </p:ext>
            </p:extLst>
          </p:nvPr>
        </p:nvGraphicFramePr>
        <p:xfrm>
          <a:off x="792849" y="5886754"/>
          <a:ext cx="3807979" cy="499491"/>
        </p:xfrm>
        <a:graphic>
          <a:graphicData uri="http://schemas.openxmlformats.org/drawingml/2006/table">
            <a:tbl>
              <a:tblPr firstRow="1" firstCol="1" bandRow="1">
                <a:tableStyleId>{5C22544A-7EE6-4342-B048-85BDC9FD1C3A}</a:tableStyleId>
              </a:tblPr>
              <a:tblGrid>
                <a:gridCol w="1123913">
                  <a:extLst>
                    <a:ext uri="{9D8B030D-6E8A-4147-A177-3AD203B41FA5}">
                      <a16:colId xmlns:a16="http://schemas.microsoft.com/office/drawing/2014/main" val="3352609528"/>
                    </a:ext>
                  </a:extLst>
                </a:gridCol>
                <a:gridCol w="1327200">
                  <a:extLst>
                    <a:ext uri="{9D8B030D-6E8A-4147-A177-3AD203B41FA5}">
                      <a16:colId xmlns:a16="http://schemas.microsoft.com/office/drawing/2014/main" val="962964312"/>
                    </a:ext>
                  </a:extLst>
                </a:gridCol>
                <a:gridCol w="1356866">
                  <a:extLst>
                    <a:ext uri="{9D8B030D-6E8A-4147-A177-3AD203B41FA5}">
                      <a16:colId xmlns:a16="http://schemas.microsoft.com/office/drawing/2014/main" val="2980333154"/>
                    </a:ext>
                  </a:extLst>
                </a:gridCol>
              </a:tblGrid>
              <a:tr h="118187">
                <a:tc>
                  <a:txBody>
                    <a:bodyPr/>
                    <a:lstStyle/>
                    <a:p>
                      <a:pPr marL="0" marR="0" algn="just">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6304824"/>
                  </a:ext>
                </a:extLst>
              </a:tr>
              <a:tr h="118187">
                <a:tc>
                  <a:txBody>
                    <a:bodyPr/>
                    <a:lstStyle/>
                    <a:p>
                      <a:pPr marL="0" marR="0" algn="just">
                        <a:lnSpc>
                          <a:spcPct val="110000"/>
                        </a:lnSpc>
                        <a:spcBef>
                          <a:spcPts val="0"/>
                        </a:spcBef>
                        <a:spcAft>
                          <a:spcPts val="0"/>
                        </a:spcAft>
                      </a:pPr>
                      <a:r>
                        <a:rPr lang="en-CA" sz="1050" dirty="0">
                          <a:effectLst/>
                        </a:rPr>
                        <a:t>Democrats</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TP = 253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FN = 14</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5783494"/>
                  </a:ext>
                </a:extLst>
              </a:tr>
              <a:tr h="118187">
                <a:tc>
                  <a:txBody>
                    <a:bodyPr/>
                    <a:lstStyle/>
                    <a:p>
                      <a:pPr marL="0" marR="0" algn="just">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a:effectLst/>
                        </a:rPr>
                        <a:t>FP = 5</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0000"/>
                        </a:lnSpc>
                        <a:spcBef>
                          <a:spcPts val="0"/>
                        </a:spcBef>
                        <a:spcAft>
                          <a:spcPts val="0"/>
                        </a:spcAft>
                      </a:pPr>
                      <a:r>
                        <a:rPr lang="en-CA" sz="1050" dirty="0">
                          <a:effectLst/>
                        </a:rPr>
                        <a:t>TN = 163</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3156217"/>
                  </a:ext>
                </a:extLst>
              </a:tr>
            </a:tbl>
          </a:graphicData>
        </a:graphic>
      </p:graphicFrame>
    </p:spTree>
    <p:extLst>
      <p:ext uri="{BB962C8B-B14F-4D97-AF65-F5344CB8AC3E}">
        <p14:creationId xmlns:p14="http://schemas.microsoft.com/office/powerpoint/2010/main" val="2603043722"/>
      </p:ext>
    </p:extLst>
  </p:cSld>
  <p:clrMapOvr>
    <a:masterClrMapping/>
  </p:clrMapOvr>
  <mc:AlternateContent xmlns:mc="http://schemas.openxmlformats.org/markup-compatibility/2006" xmlns:p14="http://schemas.microsoft.com/office/powerpoint/2010/main">
    <mc:Choice Requires="p14">
      <p:transition spd="slow" p14:dur="2000" advTm="79546"/>
    </mc:Choice>
    <mc:Fallback xmlns="">
      <p:transition spd="slow" advTm="795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0B4B-3FC4-F9AB-5F69-4A5A34BBAAC0}"/>
              </a:ext>
            </a:extLst>
          </p:cNvPr>
          <p:cNvSpPr>
            <a:spLocks noGrp="1"/>
          </p:cNvSpPr>
          <p:nvPr>
            <p:ph type="title"/>
          </p:nvPr>
        </p:nvSpPr>
        <p:spPr>
          <a:xfrm>
            <a:off x="608268" y="167809"/>
            <a:ext cx="11097551" cy="535354"/>
          </a:xfrm>
        </p:spPr>
        <p:txBody>
          <a:bodyPr/>
          <a:lstStyle/>
          <a:p>
            <a:r>
              <a:rPr lang="en-CA" sz="3600" dirty="0">
                <a:effectLst/>
                <a:latin typeface="Calibri" panose="020F0502020204030204" pitchFamily="34" charset="0"/>
                <a:ea typeface="Times New Roman" panose="02020603050405020304" pitchFamily="18" charset="0"/>
                <a:cs typeface="Times New Roman" panose="02020603050405020304" pitchFamily="18" charset="0"/>
              </a:rPr>
              <a:t>Decision tree visualization and testing </a:t>
            </a:r>
            <a:endParaRPr lang="en-US" sz="3600" dirty="0"/>
          </a:p>
        </p:txBody>
      </p:sp>
      <p:sp>
        <p:nvSpPr>
          <p:cNvPr id="3" name="Text Placeholder 2">
            <a:extLst>
              <a:ext uri="{FF2B5EF4-FFF2-40B4-BE49-F238E27FC236}">
                <a16:creationId xmlns:a16="http://schemas.microsoft.com/office/drawing/2014/main" id="{6BB112AE-254E-6052-4E15-C896B6223DC3}"/>
              </a:ext>
            </a:extLst>
          </p:cNvPr>
          <p:cNvSpPr>
            <a:spLocks noGrp="1"/>
          </p:cNvSpPr>
          <p:nvPr>
            <p:ph type="body" idx="1"/>
          </p:nvPr>
        </p:nvSpPr>
        <p:spPr>
          <a:xfrm>
            <a:off x="702493" y="857967"/>
            <a:ext cx="5110810" cy="535354"/>
          </a:xfrm>
        </p:spPr>
        <p:txBody>
          <a:bodyPr anchor="ctr"/>
          <a:lstStyle/>
          <a:p>
            <a:r>
              <a:rPr lang="en-US" sz="1800" dirty="0"/>
              <a:t>Decision tree model visualization</a:t>
            </a:r>
          </a:p>
        </p:txBody>
      </p:sp>
      <p:sp>
        <p:nvSpPr>
          <p:cNvPr id="4" name="Content Placeholder 3">
            <a:extLst>
              <a:ext uri="{FF2B5EF4-FFF2-40B4-BE49-F238E27FC236}">
                <a16:creationId xmlns:a16="http://schemas.microsoft.com/office/drawing/2014/main" id="{9F15C85D-D424-A459-44EB-2E568AAEB059}"/>
              </a:ext>
            </a:extLst>
          </p:cNvPr>
          <p:cNvSpPr>
            <a:spLocks noGrp="1"/>
          </p:cNvSpPr>
          <p:nvPr>
            <p:ph sz="half" idx="2"/>
          </p:nvPr>
        </p:nvSpPr>
        <p:spPr>
          <a:xfrm>
            <a:off x="1109750" y="1348164"/>
            <a:ext cx="3871170" cy="399922"/>
          </a:xfrm>
        </p:spPr>
        <p:txBody>
          <a:bodyPr/>
          <a:lstStyle/>
          <a:p>
            <a:pPr marL="0" indent="0">
              <a:buNone/>
            </a:pPr>
            <a:r>
              <a:rPr lang="en-US" dirty="0"/>
              <a:t>Size of the tree: 11 (6 leaves, + 5 nodes)</a:t>
            </a:r>
          </a:p>
        </p:txBody>
      </p:sp>
      <p:sp>
        <p:nvSpPr>
          <p:cNvPr id="5" name="Text Placeholder 4">
            <a:extLst>
              <a:ext uri="{FF2B5EF4-FFF2-40B4-BE49-F238E27FC236}">
                <a16:creationId xmlns:a16="http://schemas.microsoft.com/office/drawing/2014/main" id="{B0D9E150-7277-7998-CE79-B3D16382809B}"/>
              </a:ext>
            </a:extLst>
          </p:cNvPr>
          <p:cNvSpPr>
            <a:spLocks noGrp="1"/>
          </p:cNvSpPr>
          <p:nvPr>
            <p:ph type="body" sz="quarter" idx="13"/>
          </p:nvPr>
        </p:nvSpPr>
        <p:spPr>
          <a:xfrm>
            <a:off x="6601678" y="857967"/>
            <a:ext cx="5305489" cy="535354"/>
          </a:xfrm>
        </p:spPr>
        <p:txBody>
          <a:bodyPr anchor="ctr"/>
          <a:lstStyle/>
          <a:p>
            <a:r>
              <a:rPr lang="en-US" sz="1800" dirty="0"/>
              <a:t>Classification of testing instances</a:t>
            </a:r>
          </a:p>
        </p:txBody>
      </p:sp>
      <p:sp>
        <p:nvSpPr>
          <p:cNvPr id="6" name="Content Placeholder 5">
            <a:extLst>
              <a:ext uri="{FF2B5EF4-FFF2-40B4-BE49-F238E27FC236}">
                <a16:creationId xmlns:a16="http://schemas.microsoft.com/office/drawing/2014/main" id="{E5741191-CE02-81D7-F584-2644D2007977}"/>
              </a:ext>
            </a:extLst>
          </p:cNvPr>
          <p:cNvSpPr>
            <a:spLocks noGrp="1"/>
          </p:cNvSpPr>
          <p:nvPr>
            <p:ph sz="quarter" idx="14"/>
          </p:nvPr>
        </p:nvSpPr>
        <p:spPr>
          <a:xfrm>
            <a:off x="6859328" y="1348164"/>
            <a:ext cx="4740167" cy="423331"/>
          </a:xfrm>
        </p:spPr>
        <p:txBody>
          <a:bodyPr/>
          <a:lstStyle/>
          <a:p>
            <a:pPr marR="0" indent="0">
              <a:lnSpc>
                <a:spcPct val="110000"/>
              </a:lnSpc>
              <a:spcBef>
                <a:spcPts val="0"/>
              </a:spcBef>
              <a:spcAft>
                <a:spcPts val="0"/>
              </a:spcAft>
              <a:buNone/>
            </a:pPr>
            <a:r>
              <a:rPr lang="en-US" dirty="0"/>
              <a:t>Prediction of the first 5 instances of the testing set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11" name="Slide Number Placeholder 10">
            <a:extLst>
              <a:ext uri="{FF2B5EF4-FFF2-40B4-BE49-F238E27FC236}">
                <a16:creationId xmlns:a16="http://schemas.microsoft.com/office/drawing/2014/main" id="{5EFC7C49-68DF-6642-B902-977D8358C57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2" name="Picture 11">
            <a:extLst>
              <a:ext uri="{FF2B5EF4-FFF2-40B4-BE49-F238E27FC236}">
                <a16:creationId xmlns:a16="http://schemas.microsoft.com/office/drawing/2014/main" id="{BEF2819D-9352-CD09-7C40-A85207FC0D96}"/>
              </a:ext>
            </a:extLst>
          </p:cNvPr>
          <p:cNvPicPr>
            <a:picLocks noChangeAspect="1"/>
          </p:cNvPicPr>
          <p:nvPr/>
        </p:nvPicPr>
        <p:blipFill>
          <a:blip r:embed="rId2"/>
          <a:stretch>
            <a:fillRect/>
          </a:stretch>
        </p:blipFill>
        <p:spPr>
          <a:xfrm>
            <a:off x="374758" y="1908413"/>
            <a:ext cx="5766279" cy="4334566"/>
          </a:xfrm>
          <a:prstGeom prst="rect">
            <a:avLst/>
          </a:prstGeom>
        </p:spPr>
      </p:pic>
      <p:pic>
        <p:nvPicPr>
          <p:cNvPr id="13" name="Picture 12">
            <a:extLst>
              <a:ext uri="{FF2B5EF4-FFF2-40B4-BE49-F238E27FC236}">
                <a16:creationId xmlns:a16="http://schemas.microsoft.com/office/drawing/2014/main" id="{9659474B-9685-3690-D7C7-CCC990C68A55}"/>
              </a:ext>
            </a:extLst>
          </p:cNvPr>
          <p:cNvPicPr>
            <a:picLocks noChangeAspect="1"/>
          </p:cNvPicPr>
          <p:nvPr/>
        </p:nvPicPr>
        <p:blipFill>
          <a:blip r:embed="rId3"/>
          <a:stretch>
            <a:fillRect/>
          </a:stretch>
        </p:blipFill>
        <p:spPr>
          <a:xfrm>
            <a:off x="6511753" y="1911883"/>
            <a:ext cx="5305489" cy="879062"/>
          </a:xfrm>
          <a:prstGeom prst="rect">
            <a:avLst/>
          </a:prstGeom>
        </p:spPr>
      </p:pic>
      <p:graphicFrame>
        <p:nvGraphicFramePr>
          <p:cNvPr id="14" name="Table 13">
            <a:extLst>
              <a:ext uri="{FF2B5EF4-FFF2-40B4-BE49-F238E27FC236}">
                <a16:creationId xmlns:a16="http://schemas.microsoft.com/office/drawing/2014/main" id="{1F09E1CE-46CA-F76B-DD3B-8DEE1B69CA68}"/>
              </a:ext>
            </a:extLst>
          </p:cNvPr>
          <p:cNvGraphicFramePr>
            <a:graphicFrameLocks noGrp="1"/>
          </p:cNvGraphicFramePr>
          <p:nvPr>
            <p:extLst>
              <p:ext uri="{D42A27DB-BD31-4B8C-83A1-F6EECF244321}">
                <p14:modId xmlns:p14="http://schemas.microsoft.com/office/powerpoint/2010/main" val="128271690"/>
              </p:ext>
            </p:extLst>
          </p:nvPr>
        </p:nvGraphicFramePr>
        <p:xfrm>
          <a:off x="7394189" y="2980215"/>
          <a:ext cx="3720465" cy="1879092"/>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3722928731"/>
                    </a:ext>
                  </a:extLst>
                </a:gridCol>
                <a:gridCol w="1094105">
                  <a:extLst>
                    <a:ext uri="{9D8B030D-6E8A-4147-A177-3AD203B41FA5}">
                      <a16:colId xmlns:a16="http://schemas.microsoft.com/office/drawing/2014/main" val="1040618493"/>
                    </a:ext>
                  </a:extLst>
                </a:gridCol>
                <a:gridCol w="980440">
                  <a:extLst>
                    <a:ext uri="{9D8B030D-6E8A-4147-A177-3AD203B41FA5}">
                      <a16:colId xmlns:a16="http://schemas.microsoft.com/office/drawing/2014/main" val="3039375078"/>
                    </a:ext>
                  </a:extLst>
                </a:gridCol>
              </a:tblGrid>
              <a:tr h="0">
                <a:tc>
                  <a:txBody>
                    <a:bodyPr/>
                    <a:lstStyle/>
                    <a:p>
                      <a:pPr marL="0" marR="0">
                        <a:lnSpc>
                          <a:spcPct val="110000"/>
                        </a:lnSpc>
                        <a:spcBef>
                          <a:spcPts val="0"/>
                        </a:spcBef>
                        <a:spcAft>
                          <a:spcPts val="0"/>
                        </a:spcAft>
                      </a:pPr>
                      <a:r>
                        <a:rPr lang="en-CA"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Classified as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Actual</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4502155"/>
                  </a:ext>
                </a:extLst>
              </a:tr>
              <a:tr h="0">
                <a:tc>
                  <a:txBody>
                    <a:bodyPr/>
                    <a:lstStyle/>
                    <a:p>
                      <a:pPr marL="342900" marR="0" lvl="0" indent="-342900">
                        <a:lnSpc>
                          <a:spcPct val="110000"/>
                        </a:lnSpc>
                        <a:spcBef>
                          <a:spcPts val="0"/>
                        </a:spcBef>
                        <a:spcAft>
                          <a:spcPts val="0"/>
                        </a:spcAft>
                        <a:buFont typeface="+mj-lt"/>
                        <a:buAutoNum type="arabicPeriod"/>
                      </a:pPr>
                      <a:r>
                        <a:rPr lang="en-CA" sz="1050" dirty="0">
                          <a:effectLst/>
                        </a:rPr>
                        <a:t>Physician-fee-freeze</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n = Democrat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7341445"/>
                  </a:ext>
                </a:extLst>
              </a:tr>
              <a:tr h="0">
                <a:tc>
                  <a:txBody>
                    <a:bodyPr/>
                    <a:lstStyle/>
                    <a:p>
                      <a:pPr marL="342900" marR="0" lvl="0" indent="-342900">
                        <a:lnSpc>
                          <a:spcPct val="110000"/>
                        </a:lnSpc>
                        <a:spcBef>
                          <a:spcPts val="0"/>
                        </a:spcBef>
                        <a:spcAft>
                          <a:spcPts val="0"/>
                        </a:spcAft>
                        <a:buFont typeface="+mj-lt"/>
                        <a:buAutoNum type="arabicPeriod"/>
                      </a:pPr>
                      <a:r>
                        <a:rPr lang="en-CA" sz="1050">
                          <a:effectLst/>
                        </a:rPr>
                        <a:t>Synfuels-corporation-cutback</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n = 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7921790"/>
                  </a:ext>
                </a:extLst>
              </a:tr>
              <a:tr h="0">
                <a:tc>
                  <a:txBody>
                    <a:bodyPr/>
                    <a:lstStyle/>
                    <a:p>
                      <a:pPr marL="342900" marR="0" lvl="0" indent="-342900">
                        <a:lnSpc>
                          <a:spcPct val="110000"/>
                        </a:lnSpc>
                        <a:spcBef>
                          <a:spcPts val="0"/>
                        </a:spcBef>
                        <a:spcAft>
                          <a:spcPts val="0"/>
                        </a:spcAft>
                        <a:buFont typeface="+mj-lt"/>
                        <a:buAutoNum type="arabicPeriod"/>
                      </a:pPr>
                      <a:r>
                        <a:rPr lang="en-CA" sz="1050">
                          <a:effectLst/>
                        </a:rPr>
                        <a:t>Mx-missile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y = Democrat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Democrat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5397756"/>
                  </a:ext>
                </a:extLst>
              </a:tr>
              <a:tr h="0">
                <a:tc>
                  <a:txBody>
                    <a:bodyPr/>
                    <a:lstStyle/>
                    <a:p>
                      <a:pPr marL="342900" marR="0" lvl="0" indent="-342900">
                        <a:lnSpc>
                          <a:spcPct val="110000"/>
                        </a:lnSpc>
                        <a:spcBef>
                          <a:spcPts val="0"/>
                        </a:spcBef>
                        <a:spcAft>
                          <a:spcPts val="0"/>
                        </a:spcAft>
                        <a:buFont typeface="+mj-lt"/>
                        <a:buAutoNum type="arabicPeriod"/>
                      </a:pPr>
                      <a:r>
                        <a:rPr lang="en-CA" sz="1050">
                          <a:effectLst/>
                        </a:rPr>
                        <a:t>Adoption-of-the-budget-resolution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n = 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a:effectLst/>
                        </a:rPr>
                        <a:t>Republican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9763603"/>
                  </a:ext>
                </a:extLst>
              </a:tr>
              <a:tr h="0">
                <a:tc>
                  <a:txBody>
                    <a:bodyPr/>
                    <a:lstStyle/>
                    <a:p>
                      <a:pPr marL="342900" marR="0" lvl="0" indent="-342900">
                        <a:lnSpc>
                          <a:spcPct val="110000"/>
                        </a:lnSpc>
                        <a:spcBef>
                          <a:spcPts val="0"/>
                        </a:spcBef>
                        <a:spcAft>
                          <a:spcPts val="0"/>
                        </a:spcAft>
                        <a:buFont typeface="+mj-lt"/>
                        <a:buAutoNum type="arabicPeriod"/>
                      </a:pPr>
                      <a:r>
                        <a:rPr lang="en-CA" sz="1050">
                          <a:effectLst/>
                        </a:rPr>
                        <a:t>Anti-satellite-test-ban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y = Republican</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CA" sz="1050" dirty="0">
                          <a:effectLst/>
                        </a:rPr>
                        <a:t>Democrat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2489539"/>
                  </a:ext>
                </a:extLst>
              </a:tr>
            </a:tbl>
          </a:graphicData>
        </a:graphic>
      </p:graphicFrame>
      <p:sp>
        <p:nvSpPr>
          <p:cNvPr id="15" name="Rectangle 1">
            <a:extLst>
              <a:ext uri="{FF2B5EF4-FFF2-40B4-BE49-F238E27FC236}">
                <a16:creationId xmlns:a16="http://schemas.microsoft.com/office/drawing/2014/main" id="{A646028F-F2E0-E2AF-91D3-8FAA6AB3DC51}"/>
              </a:ext>
            </a:extLst>
          </p:cNvPr>
          <p:cNvSpPr>
            <a:spLocks noChangeArrowheads="1"/>
          </p:cNvSpPr>
          <p:nvPr/>
        </p:nvSpPr>
        <p:spPr bwMode="auto">
          <a:xfrm>
            <a:off x="4237038"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1DB5CD7D-8333-8511-E148-693E89B8F31C}"/>
              </a:ext>
            </a:extLst>
          </p:cNvPr>
          <p:cNvSpPr txBox="1"/>
          <p:nvPr/>
        </p:nvSpPr>
        <p:spPr>
          <a:xfrm>
            <a:off x="6410325" y="5014359"/>
            <a:ext cx="5496841" cy="1600438"/>
          </a:xfrm>
          <a:prstGeom prst="rect">
            <a:avLst/>
          </a:prstGeom>
          <a:noFill/>
        </p:spPr>
        <p:txBody>
          <a:bodyPr wrap="square" rtlCol="0">
            <a:spAutoFit/>
          </a:bodyPr>
          <a:lstStyle/>
          <a:p>
            <a:r>
              <a:rPr lang="en-CA" sz="1400" dirty="0">
                <a:effectLst/>
                <a:latin typeface="Calibri" panose="020F0502020204030204" pitchFamily="34" charset="0"/>
                <a:ea typeface="Times New Roman" panose="02020603050405020304" pitchFamily="18" charset="0"/>
                <a:cs typeface="Times New Roman" panose="02020603050405020304" pitchFamily="18" charset="0"/>
              </a:rPr>
              <a:t>The first node of the tree corresponds to the Physician-fee-freeze bill. On the dataset, the first instance classifies Physician-fee-freeze as “n”. On the tree, the “n” branch from the Physician-fee-freeze node has a “Democrat” leave. Therefore, the “n” classification for Physician-fee-freeze becomes “Democrat”. On the dataset, the actual Class for the first instance is “Democrat”. This means that Physician-fee-freeze is accurately classified.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404150"/>
      </p:ext>
    </p:extLst>
  </p:cSld>
  <p:clrMapOvr>
    <a:masterClrMapping/>
  </p:clrMapOvr>
  <mc:AlternateContent xmlns:mc="http://schemas.openxmlformats.org/markup-compatibility/2006" xmlns:p14="http://schemas.microsoft.com/office/powerpoint/2010/main">
    <mc:Choice Requires="p14">
      <p:transition spd="slow" p14:dur="2000" advTm="61140"/>
    </mc:Choice>
    <mc:Fallback xmlns="">
      <p:transition spd="slow" advTm="611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a:t>
            </a:r>
          </a:p>
          <a:p>
            <a:r>
              <a:rPr lang="en-CA" sz="2400" dirty="0">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Allen Martillano</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4="http://schemas.microsoft.com/office/powerpoint/2010/main">
    <mc:Choice Requires="p14">
      <p:transition spd="slow" p14:dur="2000" advTm="4001"/>
    </mc:Choice>
    <mc:Fallback xmlns="">
      <p:transition spd="slow" advTm="4001"/>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{369C7A2A-25D8-4C9F-B0BE-EBB2B05B5B05}tf33713516_win32</Template>
  <TotalTime>389</TotalTime>
  <Words>1119</Words>
  <Application>Microsoft Office PowerPoint</Application>
  <PresentationFormat>Widescreen</PresentationFormat>
  <Paragraphs>198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Gill Sans MT</vt:lpstr>
      <vt:lpstr>Times New Roman</vt:lpstr>
      <vt:lpstr>Walbaum Display</vt:lpstr>
      <vt:lpstr>3DFloatVTI</vt:lpstr>
      <vt:lpstr>   Data Analytics:    Data Mining With Weka   by: Allen Martillano </vt:lpstr>
      <vt:lpstr>Agenda</vt:lpstr>
      <vt:lpstr>Data Analytics Task and dataset characteristics </vt:lpstr>
      <vt:lpstr>Exploratory Data Analysis</vt:lpstr>
      <vt:lpstr>Comparing evaluation protocols for classification </vt:lpstr>
      <vt:lpstr>Feature Selection</vt:lpstr>
      <vt:lpstr>Classification using decision tree</vt:lpstr>
      <vt:lpstr>Decision tree visualization and testing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BTM 400 – Data Analytics  Professor Mariam Daoud</dc:title>
  <dc:creator>Allen Martillano</dc:creator>
  <cp:lastModifiedBy>Allen Martillano</cp:lastModifiedBy>
  <cp:revision>8</cp:revision>
  <dcterms:created xsi:type="dcterms:W3CDTF">2023-04-05T15:03:15Z</dcterms:created>
  <dcterms:modified xsi:type="dcterms:W3CDTF">2023-05-07T02:43:24Z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