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4"/>
  </p:notesMasterIdLst>
  <p:sldIdLst>
    <p:sldId id="256" r:id="rId2"/>
    <p:sldId id="257" r:id="rId3"/>
    <p:sldId id="258" r:id="rId4"/>
    <p:sldId id="259" r:id="rId5"/>
    <p:sldId id="294" r:id="rId6"/>
    <p:sldId id="295" r:id="rId7"/>
    <p:sldId id="260" r:id="rId8"/>
    <p:sldId id="261" r:id="rId9"/>
    <p:sldId id="262" r:id="rId10"/>
    <p:sldId id="266" r:id="rId11"/>
    <p:sldId id="263" r:id="rId12"/>
    <p:sldId id="264" r:id="rId13"/>
    <p:sldId id="265"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305" r:id="rId36"/>
    <p:sldId id="306" r:id="rId37"/>
    <p:sldId id="307" r:id="rId38"/>
    <p:sldId id="289" r:id="rId39"/>
    <p:sldId id="296" r:id="rId40"/>
    <p:sldId id="298" r:id="rId41"/>
    <p:sldId id="297" r:id="rId42"/>
    <p:sldId id="299" r:id="rId43"/>
    <p:sldId id="290" r:id="rId44"/>
    <p:sldId id="291" r:id="rId45"/>
    <p:sldId id="301" r:id="rId46"/>
    <p:sldId id="300" r:id="rId47"/>
    <p:sldId id="302" r:id="rId48"/>
    <p:sldId id="292" r:id="rId49"/>
    <p:sldId id="303" r:id="rId50"/>
    <p:sldId id="304" r:id="rId51"/>
    <p:sldId id="293" r:id="rId52"/>
    <p:sldId id="268"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i0MTxyT+fl+0/cxv8lA0Tr4IJu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308A87-9064-4A05-9E92-A3B5C670F533}">
  <a:tblStyle styleId="{37308A87-9064-4A05-9E92-A3B5C670F53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p:scale>
          <a:sx n="80" d="100"/>
          <a:sy n="80" d="100"/>
        </p:scale>
        <p:origin x="768"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0c26769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120c267699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3" name="Google Shape;263;g120c267699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a4fef89d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11aa4fef89d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9" name="Google Shape;249;g11aa4fef89d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1aa4fef89d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g11aa4fef89d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1aa4fef89d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extLst>
      <p:ext uri="{BB962C8B-B14F-4D97-AF65-F5344CB8AC3E}">
        <p14:creationId xmlns:p14="http://schemas.microsoft.com/office/powerpoint/2010/main" val="1951347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extLst>
      <p:ext uri="{BB962C8B-B14F-4D97-AF65-F5344CB8AC3E}">
        <p14:creationId xmlns:p14="http://schemas.microsoft.com/office/powerpoint/2010/main" val="168484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extLst>
      <p:ext uri="{BB962C8B-B14F-4D97-AF65-F5344CB8AC3E}">
        <p14:creationId xmlns:p14="http://schemas.microsoft.com/office/powerpoint/2010/main" val="1728055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extLst>
      <p:ext uri="{BB962C8B-B14F-4D97-AF65-F5344CB8AC3E}">
        <p14:creationId xmlns:p14="http://schemas.microsoft.com/office/powerpoint/2010/main" val="4064839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Tree>
    <p:extLst>
      <p:ext uri="{BB962C8B-B14F-4D97-AF65-F5344CB8AC3E}">
        <p14:creationId xmlns:p14="http://schemas.microsoft.com/office/powerpoint/2010/main" val="670332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spTree>
    <p:extLst>
      <p:ext uri="{BB962C8B-B14F-4D97-AF65-F5344CB8AC3E}">
        <p14:creationId xmlns:p14="http://schemas.microsoft.com/office/powerpoint/2010/main" val="1717544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Tree>
    <p:extLst>
      <p:ext uri="{BB962C8B-B14F-4D97-AF65-F5344CB8AC3E}">
        <p14:creationId xmlns:p14="http://schemas.microsoft.com/office/powerpoint/2010/main" val="437232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22</a:t>
            </a:fld>
            <a:endParaRPr/>
          </a:p>
        </p:txBody>
      </p:sp>
    </p:spTree>
    <p:extLst>
      <p:ext uri="{BB962C8B-B14F-4D97-AF65-F5344CB8AC3E}">
        <p14:creationId xmlns:p14="http://schemas.microsoft.com/office/powerpoint/2010/main" val="3990030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Tree>
    <p:extLst>
      <p:ext uri="{BB962C8B-B14F-4D97-AF65-F5344CB8AC3E}">
        <p14:creationId xmlns:p14="http://schemas.microsoft.com/office/powerpoint/2010/main" val="2169571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24</a:t>
            </a:fld>
            <a:endParaRPr/>
          </a:p>
        </p:txBody>
      </p:sp>
    </p:spTree>
    <p:extLst>
      <p:ext uri="{BB962C8B-B14F-4D97-AF65-F5344CB8AC3E}">
        <p14:creationId xmlns:p14="http://schemas.microsoft.com/office/powerpoint/2010/main" val="2042160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spTree>
    <p:extLst>
      <p:ext uri="{BB962C8B-B14F-4D97-AF65-F5344CB8AC3E}">
        <p14:creationId xmlns:p14="http://schemas.microsoft.com/office/powerpoint/2010/main" val="2652496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26</a:t>
            </a:fld>
            <a:endParaRPr/>
          </a:p>
        </p:txBody>
      </p:sp>
    </p:spTree>
    <p:extLst>
      <p:ext uri="{BB962C8B-B14F-4D97-AF65-F5344CB8AC3E}">
        <p14:creationId xmlns:p14="http://schemas.microsoft.com/office/powerpoint/2010/main" val="1412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28</a:t>
            </a:fld>
            <a:endParaRPr/>
          </a:p>
        </p:txBody>
      </p:sp>
    </p:spTree>
    <p:extLst>
      <p:ext uri="{BB962C8B-B14F-4D97-AF65-F5344CB8AC3E}">
        <p14:creationId xmlns:p14="http://schemas.microsoft.com/office/powerpoint/2010/main" val="885948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29</a:t>
            </a:fld>
            <a:endParaRPr/>
          </a:p>
        </p:txBody>
      </p:sp>
    </p:spTree>
    <p:extLst>
      <p:ext uri="{BB962C8B-B14F-4D97-AF65-F5344CB8AC3E}">
        <p14:creationId xmlns:p14="http://schemas.microsoft.com/office/powerpoint/2010/main" val="2966208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30</a:t>
            </a:fld>
            <a:endParaRPr/>
          </a:p>
        </p:txBody>
      </p:sp>
    </p:spTree>
    <p:extLst>
      <p:ext uri="{BB962C8B-B14F-4D97-AF65-F5344CB8AC3E}">
        <p14:creationId xmlns:p14="http://schemas.microsoft.com/office/powerpoint/2010/main" val="284991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31</a:t>
            </a:fld>
            <a:endParaRPr/>
          </a:p>
        </p:txBody>
      </p:sp>
    </p:spTree>
    <p:extLst>
      <p:ext uri="{BB962C8B-B14F-4D97-AF65-F5344CB8AC3E}">
        <p14:creationId xmlns:p14="http://schemas.microsoft.com/office/powerpoint/2010/main" val="2556949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32</a:t>
            </a:fld>
            <a:endParaRPr/>
          </a:p>
        </p:txBody>
      </p:sp>
    </p:spTree>
    <p:extLst>
      <p:ext uri="{BB962C8B-B14F-4D97-AF65-F5344CB8AC3E}">
        <p14:creationId xmlns:p14="http://schemas.microsoft.com/office/powerpoint/2010/main" val="1233423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33</a:t>
            </a:fld>
            <a:endParaRPr/>
          </a:p>
        </p:txBody>
      </p:sp>
    </p:spTree>
    <p:extLst>
      <p:ext uri="{BB962C8B-B14F-4D97-AF65-F5344CB8AC3E}">
        <p14:creationId xmlns:p14="http://schemas.microsoft.com/office/powerpoint/2010/main" val="1910342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34</a:t>
            </a:fld>
            <a:endParaRPr/>
          </a:p>
        </p:txBody>
      </p:sp>
    </p:spTree>
    <p:extLst>
      <p:ext uri="{BB962C8B-B14F-4D97-AF65-F5344CB8AC3E}">
        <p14:creationId xmlns:p14="http://schemas.microsoft.com/office/powerpoint/2010/main" val="2193658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35</a:t>
            </a:fld>
            <a:endParaRPr/>
          </a:p>
        </p:txBody>
      </p:sp>
    </p:spTree>
    <p:extLst>
      <p:ext uri="{BB962C8B-B14F-4D97-AF65-F5344CB8AC3E}">
        <p14:creationId xmlns:p14="http://schemas.microsoft.com/office/powerpoint/2010/main" val="1779241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36</a:t>
            </a:fld>
            <a:endParaRPr/>
          </a:p>
        </p:txBody>
      </p:sp>
    </p:spTree>
    <p:extLst>
      <p:ext uri="{BB962C8B-B14F-4D97-AF65-F5344CB8AC3E}">
        <p14:creationId xmlns:p14="http://schemas.microsoft.com/office/powerpoint/2010/main" val="1877908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37</a:t>
            </a:fld>
            <a:endParaRPr/>
          </a:p>
        </p:txBody>
      </p:sp>
    </p:spTree>
    <p:extLst>
      <p:ext uri="{BB962C8B-B14F-4D97-AF65-F5344CB8AC3E}">
        <p14:creationId xmlns:p14="http://schemas.microsoft.com/office/powerpoint/2010/main" val="35418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38</a:t>
            </a:fld>
            <a:endParaRPr/>
          </a:p>
        </p:txBody>
      </p:sp>
    </p:spTree>
    <p:extLst>
      <p:ext uri="{BB962C8B-B14F-4D97-AF65-F5344CB8AC3E}">
        <p14:creationId xmlns:p14="http://schemas.microsoft.com/office/powerpoint/2010/main" val="3135639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39</a:t>
            </a:fld>
            <a:endParaRPr/>
          </a:p>
        </p:txBody>
      </p:sp>
    </p:spTree>
    <p:extLst>
      <p:ext uri="{BB962C8B-B14F-4D97-AF65-F5344CB8AC3E}">
        <p14:creationId xmlns:p14="http://schemas.microsoft.com/office/powerpoint/2010/main" val="944210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40</a:t>
            </a:fld>
            <a:endParaRPr/>
          </a:p>
        </p:txBody>
      </p:sp>
    </p:spTree>
    <p:extLst>
      <p:ext uri="{BB962C8B-B14F-4D97-AF65-F5344CB8AC3E}">
        <p14:creationId xmlns:p14="http://schemas.microsoft.com/office/powerpoint/2010/main" val="26990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f95382ac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11f95382ac2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11f95382ac2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41</a:t>
            </a:fld>
            <a:endParaRPr/>
          </a:p>
        </p:txBody>
      </p:sp>
    </p:spTree>
    <p:extLst>
      <p:ext uri="{BB962C8B-B14F-4D97-AF65-F5344CB8AC3E}">
        <p14:creationId xmlns:p14="http://schemas.microsoft.com/office/powerpoint/2010/main" val="406372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42</a:t>
            </a:fld>
            <a:endParaRPr/>
          </a:p>
        </p:txBody>
      </p:sp>
    </p:spTree>
    <p:extLst>
      <p:ext uri="{BB962C8B-B14F-4D97-AF65-F5344CB8AC3E}">
        <p14:creationId xmlns:p14="http://schemas.microsoft.com/office/powerpoint/2010/main" val="1483299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44</a:t>
            </a:fld>
            <a:endParaRPr/>
          </a:p>
        </p:txBody>
      </p:sp>
    </p:spTree>
    <p:extLst>
      <p:ext uri="{BB962C8B-B14F-4D97-AF65-F5344CB8AC3E}">
        <p14:creationId xmlns:p14="http://schemas.microsoft.com/office/powerpoint/2010/main" val="5302338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45</a:t>
            </a:fld>
            <a:endParaRPr/>
          </a:p>
        </p:txBody>
      </p:sp>
    </p:spTree>
    <p:extLst>
      <p:ext uri="{BB962C8B-B14F-4D97-AF65-F5344CB8AC3E}">
        <p14:creationId xmlns:p14="http://schemas.microsoft.com/office/powerpoint/2010/main" val="3434020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46</a:t>
            </a:fld>
            <a:endParaRPr/>
          </a:p>
        </p:txBody>
      </p:sp>
    </p:spTree>
    <p:extLst>
      <p:ext uri="{BB962C8B-B14F-4D97-AF65-F5344CB8AC3E}">
        <p14:creationId xmlns:p14="http://schemas.microsoft.com/office/powerpoint/2010/main" val="7507459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47</a:t>
            </a:fld>
            <a:endParaRPr/>
          </a:p>
        </p:txBody>
      </p:sp>
    </p:spTree>
    <p:extLst>
      <p:ext uri="{BB962C8B-B14F-4D97-AF65-F5344CB8AC3E}">
        <p14:creationId xmlns:p14="http://schemas.microsoft.com/office/powerpoint/2010/main" val="4077712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48</a:t>
            </a:fld>
            <a:endParaRPr/>
          </a:p>
        </p:txBody>
      </p:sp>
    </p:spTree>
    <p:extLst>
      <p:ext uri="{BB962C8B-B14F-4D97-AF65-F5344CB8AC3E}">
        <p14:creationId xmlns:p14="http://schemas.microsoft.com/office/powerpoint/2010/main" val="7900475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49</a:t>
            </a:fld>
            <a:endParaRPr/>
          </a:p>
        </p:txBody>
      </p:sp>
    </p:spTree>
    <p:extLst>
      <p:ext uri="{BB962C8B-B14F-4D97-AF65-F5344CB8AC3E}">
        <p14:creationId xmlns:p14="http://schemas.microsoft.com/office/powerpoint/2010/main" val="1658980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aa4fef89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aa4fef89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aa4fef89d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50</a:t>
            </a:fld>
            <a:endParaRPr/>
          </a:p>
        </p:txBody>
      </p:sp>
    </p:spTree>
    <p:extLst>
      <p:ext uri="{BB962C8B-B14F-4D97-AF65-F5344CB8AC3E}">
        <p14:creationId xmlns:p14="http://schemas.microsoft.com/office/powerpoint/2010/main" val="1342022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extLst>
      <p:ext uri="{BB962C8B-B14F-4D97-AF65-F5344CB8AC3E}">
        <p14:creationId xmlns:p14="http://schemas.microsoft.com/office/powerpoint/2010/main" val="194100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extLst>
      <p:ext uri="{BB962C8B-B14F-4D97-AF65-F5344CB8AC3E}">
        <p14:creationId xmlns:p14="http://schemas.microsoft.com/office/powerpoint/2010/main" val="285053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aa4fef89d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11aa4fef89d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11aa4fef89d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aa4fef89d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11aa4fef89d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1aa4fef89d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leyenda">
  <p:cSld name="Imagen con leyenda">
    <p:spTree>
      <p:nvGrpSpPr>
        <p:cNvPr id="1" name="Shape 16"/>
        <p:cNvGrpSpPr/>
        <p:nvPr/>
      </p:nvGrpSpPr>
      <p:grpSpPr>
        <a:xfrm>
          <a:off x="0" y="0"/>
          <a:ext cx="0" cy="0"/>
          <a:chOff x="0" y="0"/>
          <a:chExt cx="0" cy="0"/>
        </a:xfrm>
      </p:grpSpPr>
      <p:sp>
        <p:nvSpPr>
          <p:cNvPr id="17" name="Google Shape;17;p9"/>
          <p:cNvSpPr txBox="1">
            <a:spLocks noGrp="1"/>
          </p:cNvSpPr>
          <p:nvPr>
            <p:ph type="title"/>
          </p:nvPr>
        </p:nvSpPr>
        <p:spPr>
          <a:xfrm>
            <a:off x="7873611" y="1676409"/>
            <a:ext cx="3923999" cy="2436592"/>
          </a:xfrm>
          <a:prstGeom prst="rect">
            <a:avLst/>
          </a:prstGeom>
          <a:noFill/>
          <a:ln>
            <a:noFill/>
          </a:ln>
        </p:spPr>
        <p:txBody>
          <a:bodyPr spcFirstLastPara="1" wrap="square" lIns="0" tIns="0" rIns="0" bIns="0" anchor="b" anchorCtr="0">
            <a:noAutofit/>
          </a:bodyPr>
          <a:lstStyle>
            <a:lvl1pPr lvl="0" algn="l">
              <a:lnSpc>
                <a:spcPct val="70000"/>
              </a:lnSpc>
              <a:spcBef>
                <a:spcPts val="0"/>
              </a:spcBef>
              <a:spcAft>
                <a:spcPts val="0"/>
              </a:spcAft>
              <a:buClr>
                <a:schemeClr val="lt1"/>
              </a:buClr>
              <a:buSzPts val="7200"/>
              <a:buFont typeface="Calibri"/>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9"/>
          <p:cNvSpPr txBox="1">
            <a:spLocks noGrp="1"/>
          </p:cNvSpPr>
          <p:nvPr>
            <p:ph type="body" idx="1"/>
          </p:nvPr>
        </p:nvSpPr>
        <p:spPr>
          <a:xfrm>
            <a:off x="7873612" y="4611901"/>
            <a:ext cx="3924000" cy="684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19" name="Google Shape;19;p9"/>
          <p:cNvCxnSpPr/>
          <p:nvPr/>
        </p:nvCxnSpPr>
        <p:spPr>
          <a:xfrm>
            <a:off x="7874732" y="4373775"/>
            <a:ext cx="3924000" cy="0"/>
          </a:xfrm>
          <a:prstGeom prst="straightConnector1">
            <a:avLst/>
          </a:prstGeom>
          <a:noFill/>
          <a:ln w="63500" cap="flat" cmpd="sng">
            <a:solidFill>
              <a:schemeClr val="accent2"/>
            </a:solidFill>
            <a:prstDash val="solid"/>
            <a:round/>
            <a:headEnd type="none" w="sm" len="sm"/>
            <a:tailEnd type="none" w="sm" len="sm"/>
          </a:ln>
        </p:spPr>
      </p:cxnSp>
      <p:sp>
        <p:nvSpPr>
          <p:cNvPr id="20" name="Google Shape;20;p9"/>
          <p:cNvSpPr/>
          <p:nvPr/>
        </p:nvSpPr>
        <p:spPr>
          <a:xfrm>
            <a:off x="0" y="1"/>
            <a:ext cx="7512000" cy="6721472"/>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9"/>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
        <p:nvSpPr>
          <p:cNvPr id="22" name="Google Shape;22;p9"/>
          <p:cNvSpPr>
            <a:spLocks noGrp="1"/>
          </p:cNvSpPr>
          <p:nvPr>
            <p:ph type="pic" idx="2"/>
          </p:nvPr>
        </p:nvSpPr>
        <p:spPr>
          <a:xfrm>
            <a:off x="-1" y="0"/>
            <a:ext cx="7512001" cy="6727855"/>
          </a:xfrm>
          <a:prstGeom prst="rect">
            <a:avLst/>
          </a:prstGeom>
          <a:solidFill>
            <a:srgbClr val="262626"/>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s contenido" type="twoObj">
  <p:cSld name="TWO_OBJECTS">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Clr>
                <a:schemeClr val="lt1"/>
              </a:buClr>
              <a:buSzPts val="1800"/>
              <a:buChar char="▪"/>
              <a:defRPr sz="1800"/>
            </a:lvl2pPr>
            <a:lvl3pPr marL="1371600" lvl="2" indent="-330200" algn="l">
              <a:lnSpc>
                <a:spcPct val="90000"/>
              </a:lnSpc>
              <a:spcBef>
                <a:spcPts val="500"/>
              </a:spcBef>
              <a:spcAft>
                <a:spcPts val="0"/>
              </a:spcAft>
              <a:buClr>
                <a:schemeClr val="lt1"/>
              </a:buClr>
              <a:buSzPts val="1600"/>
              <a:buChar char="▪"/>
              <a:defRPr sz="1600"/>
            </a:lvl3pPr>
            <a:lvl4pPr marL="1828800" lvl="3" indent="-317500" algn="l">
              <a:lnSpc>
                <a:spcPct val="90000"/>
              </a:lnSpc>
              <a:spcBef>
                <a:spcPts val="500"/>
              </a:spcBef>
              <a:spcAft>
                <a:spcPts val="0"/>
              </a:spcAft>
              <a:buClr>
                <a:schemeClr val="lt1"/>
              </a:buClr>
              <a:buSzPts val="1400"/>
              <a:buChar char="▪"/>
              <a:defRPr sz="1400"/>
            </a:lvl4pPr>
            <a:lvl5pPr marL="2286000" lvl="4" indent="-317500" algn="l">
              <a:lnSpc>
                <a:spcPct val="90000"/>
              </a:lnSpc>
              <a:spcBef>
                <a:spcPts val="500"/>
              </a:spcBef>
              <a:spcAft>
                <a:spcPts val="0"/>
              </a:spcAft>
              <a:buClr>
                <a:schemeClr val="lt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Clr>
                <a:schemeClr val="lt1"/>
              </a:buClr>
              <a:buSzPts val="1800"/>
              <a:buChar char="▪"/>
              <a:defRPr sz="1800"/>
            </a:lvl2pPr>
            <a:lvl3pPr marL="1371600" lvl="2" indent="-330200" algn="l">
              <a:lnSpc>
                <a:spcPct val="90000"/>
              </a:lnSpc>
              <a:spcBef>
                <a:spcPts val="500"/>
              </a:spcBef>
              <a:spcAft>
                <a:spcPts val="0"/>
              </a:spcAft>
              <a:buClr>
                <a:schemeClr val="lt1"/>
              </a:buClr>
              <a:buSzPts val="1600"/>
              <a:buChar char="▪"/>
              <a:defRPr sz="1600"/>
            </a:lvl3pPr>
            <a:lvl4pPr marL="1828800" lvl="3" indent="-317500" algn="l">
              <a:lnSpc>
                <a:spcPct val="90000"/>
              </a:lnSpc>
              <a:spcBef>
                <a:spcPts val="500"/>
              </a:spcBef>
              <a:spcAft>
                <a:spcPts val="0"/>
              </a:spcAft>
              <a:buClr>
                <a:schemeClr val="lt1"/>
              </a:buClr>
              <a:buSzPts val="1400"/>
              <a:buChar char="▪"/>
              <a:defRPr sz="1400"/>
            </a:lvl4pPr>
            <a:lvl5pPr marL="2286000" lvl="4" indent="-317500" algn="l">
              <a:lnSpc>
                <a:spcPct val="90000"/>
              </a:lnSpc>
              <a:spcBef>
                <a:spcPts val="500"/>
              </a:spcBef>
              <a:spcAft>
                <a:spcPts val="0"/>
              </a:spcAft>
              <a:buClr>
                <a:schemeClr val="lt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8"/>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Clr>
                <a:schemeClr val="lt1"/>
              </a:buClr>
              <a:buSzPts val="1800"/>
              <a:buChar char="▪"/>
              <a:defRPr sz="1800"/>
            </a:lvl2pPr>
            <a:lvl3pPr marL="1371600" lvl="2" indent="-330200" algn="l">
              <a:lnSpc>
                <a:spcPct val="90000"/>
              </a:lnSpc>
              <a:spcBef>
                <a:spcPts val="500"/>
              </a:spcBef>
              <a:spcAft>
                <a:spcPts val="0"/>
              </a:spcAft>
              <a:buClr>
                <a:schemeClr val="lt1"/>
              </a:buClr>
              <a:buSzPts val="1600"/>
              <a:buChar char="▪"/>
              <a:defRPr sz="1600"/>
            </a:lvl3pPr>
            <a:lvl4pPr marL="1828800" lvl="3" indent="-317500" algn="l">
              <a:lnSpc>
                <a:spcPct val="90000"/>
              </a:lnSpc>
              <a:spcBef>
                <a:spcPts val="500"/>
              </a:spcBef>
              <a:spcAft>
                <a:spcPts val="0"/>
              </a:spcAft>
              <a:buClr>
                <a:schemeClr val="lt1"/>
              </a:buClr>
              <a:buSzPts val="1400"/>
              <a:buChar char="▪"/>
              <a:defRPr sz="1400"/>
            </a:lvl4pPr>
            <a:lvl5pPr marL="2286000" lvl="4" indent="-317500" algn="l">
              <a:lnSpc>
                <a:spcPct val="90000"/>
              </a:lnSpc>
              <a:spcBef>
                <a:spcPts val="500"/>
              </a:spcBef>
              <a:spcAft>
                <a:spcPts val="0"/>
              </a:spcAft>
              <a:buClr>
                <a:schemeClr val="lt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Clr>
                <a:schemeClr val="lt1"/>
              </a:buClr>
              <a:buSzPts val="1800"/>
              <a:buChar char="▪"/>
              <a:defRPr sz="1800"/>
            </a:lvl2pPr>
            <a:lvl3pPr marL="1371600" lvl="2" indent="-330200" algn="l">
              <a:lnSpc>
                <a:spcPct val="90000"/>
              </a:lnSpc>
              <a:spcBef>
                <a:spcPts val="500"/>
              </a:spcBef>
              <a:spcAft>
                <a:spcPts val="0"/>
              </a:spcAft>
              <a:buClr>
                <a:schemeClr val="lt1"/>
              </a:buClr>
              <a:buSzPts val="1600"/>
              <a:buChar char="▪"/>
              <a:defRPr sz="1600"/>
            </a:lvl3pPr>
            <a:lvl4pPr marL="1828800" lvl="3" indent="-317500" algn="l">
              <a:lnSpc>
                <a:spcPct val="90000"/>
              </a:lnSpc>
              <a:spcBef>
                <a:spcPts val="500"/>
              </a:spcBef>
              <a:spcAft>
                <a:spcPts val="0"/>
              </a:spcAft>
              <a:buClr>
                <a:schemeClr val="lt1"/>
              </a:buClr>
              <a:buSzPts val="1400"/>
              <a:buChar char="▪"/>
              <a:defRPr sz="1400"/>
            </a:lvl4pPr>
            <a:lvl5pPr marL="2286000" lvl="4" indent="-317500" algn="l">
              <a:lnSpc>
                <a:spcPct val="90000"/>
              </a:lnSpc>
              <a:spcBef>
                <a:spcPts val="500"/>
              </a:spcBef>
              <a:spcAft>
                <a:spcPts val="0"/>
              </a:spcAft>
              <a:buClr>
                <a:schemeClr val="lt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9"/>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0"/>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3"/>
        <p:cNvGrpSpPr/>
        <p:nvPr/>
      </p:nvGrpSpPr>
      <p:grpSpPr>
        <a:xfrm>
          <a:off x="0" y="0"/>
          <a:ext cx="0" cy="0"/>
          <a:chOff x="0" y="0"/>
          <a:chExt cx="0" cy="0"/>
        </a:xfrm>
      </p:grpSpPr>
      <p:sp>
        <p:nvSpPr>
          <p:cNvPr id="74" name="Google Shape;74;p21"/>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8" name="Google Shape;78;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horizontal 1"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lvl1pPr lvl="0" algn="r">
              <a:lnSpc>
                <a:spcPct val="70000"/>
              </a:lnSpc>
              <a:spcBef>
                <a:spcPts val="0"/>
              </a:spcBef>
              <a:spcAft>
                <a:spcPts val="0"/>
              </a:spcAft>
              <a:buClr>
                <a:schemeClr val="lt1"/>
              </a:buClr>
              <a:buSzPts val="5200"/>
              <a:buFont typeface="Calibri"/>
              <a:buNone/>
              <a:defRPr sz="5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4705350" y="365124"/>
            <a:ext cx="6648448" cy="5984875"/>
          </a:xfrm>
          <a:prstGeom prst="rect">
            <a:avLst/>
          </a:prstGeom>
          <a:noFill/>
          <a:ln>
            <a:noFill/>
          </a:ln>
        </p:spPr>
        <p:txBody>
          <a:bodyPr spcFirstLastPara="1" wrap="square" lIns="108000" tIns="108000" rIns="108000" bIns="108000" anchor="ctr"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Clr>
                <a:schemeClr val="lt1"/>
              </a:buClr>
              <a:buSzPts val="1800"/>
              <a:buChar char="▪"/>
              <a:defRPr sz="1800"/>
            </a:lvl2pPr>
            <a:lvl3pPr marL="1371600" lvl="2" indent="-330200" algn="l">
              <a:lnSpc>
                <a:spcPct val="90000"/>
              </a:lnSpc>
              <a:spcBef>
                <a:spcPts val="500"/>
              </a:spcBef>
              <a:spcAft>
                <a:spcPts val="0"/>
              </a:spcAft>
              <a:buClr>
                <a:schemeClr val="lt1"/>
              </a:buClr>
              <a:buSzPts val="1600"/>
              <a:buChar char="▪"/>
              <a:defRPr sz="1600"/>
            </a:lvl3pPr>
            <a:lvl4pPr marL="1828800" lvl="3" indent="-317500" algn="l">
              <a:lnSpc>
                <a:spcPct val="90000"/>
              </a:lnSpc>
              <a:spcBef>
                <a:spcPts val="500"/>
              </a:spcBef>
              <a:spcAft>
                <a:spcPts val="0"/>
              </a:spcAft>
              <a:buClr>
                <a:schemeClr val="lt1"/>
              </a:buClr>
              <a:buSzPts val="1400"/>
              <a:buChar char="▪"/>
              <a:defRPr sz="1400"/>
            </a:lvl4pPr>
            <a:lvl5pPr marL="2286000" lvl="4" indent="-317500" algn="l">
              <a:lnSpc>
                <a:spcPct val="90000"/>
              </a:lnSpc>
              <a:spcBef>
                <a:spcPts val="500"/>
              </a:spcBef>
              <a:spcAft>
                <a:spcPts val="0"/>
              </a:spcAft>
              <a:buClr>
                <a:schemeClr val="lt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0"/>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contenido: horizontal 2">
  <p:cSld name="Título y contenido: horizontal 2">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7512000" y="0"/>
            <a:ext cx="4680000" cy="6721473"/>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45700" rIns="396000" bIns="45700" anchor="ctr" anchorCtr="0">
            <a:normAutofit/>
          </a:bodyPr>
          <a:lstStyle>
            <a:lvl1pPr lvl="0" algn="l">
              <a:lnSpc>
                <a:spcPct val="70000"/>
              </a:lnSpc>
              <a:spcBef>
                <a:spcPts val="0"/>
              </a:spcBef>
              <a:spcAft>
                <a:spcPts val="0"/>
              </a:spcAft>
              <a:buClr>
                <a:schemeClr val="lt1"/>
              </a:buClr>
              <a:buSzPts val="5200"/>
              <a:buFont typeface="Calibri"/>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838200" y="365124"/>
            <a:ext cx="6156323" cy="5984875"/>
          </a:xfrm>
          <a:prstGeom prst="rect">
            <a:avLst/>
          </a:prstGeom>
          <a:noFill/>
          <a:ln>
            <a:noFill/>
          </a:ln>
        </p:spPr>
        <p:txBody>
          <a:bodyPr spcFirstLastPara="1" wrap="square" lIns="108000" tIns="108000" rIns="108000" bIns="108000" anchor="ctr"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1"/>
          <p:cNvSpPr txBox="1">
            <a:spLocks noGrp="1"/>
          </p:cNvSpPr>
          <p:nvPr>
            <p:ph type="sldNum" idx="12"/>
          </p:nvPr>
        </p:nvSpPr>
        <p:spPr>
          <a:xfrm>
            <a:off x="11353800" y="6361475"/>
            <a:ext cx="838200" cy="360000"/>
          </a:xfrm>
          <a:prstGeom prst="rect">
            <a:avLst/>
          </a:prstGeom>
          <a:solidFill>
            <a:srgbClr val="D8D8D8"/>
          </a:solidFill>
          <a:ln>
            <a:noFill/>
          </a:ln>
        </p:spPr>
        <p:txBody>
          <a:bodyPr spcFirstLastPara="1" wrap="square" lIns="91425" tIns="45700" rIns="91425" bIns="45700" anchor="ctr" anchorCtr="0">
            <a:noAutofit/>
          </a:bodyPr>
          <a:lstStyle>
            <a:lvl1pPr marL="0" marR="0" lvl="0" indent="0" algn="ctr">
              <a:spcBef>
                <a:spcPts val="0"/>
              </a:spcBef>
              <a:buNone/>
              <a:defRPr sz="1200" b="0" i="0" u="none" strike="noStrike" cap="none">
                <a:solidFill>
                  <a:srgbClr val="262626"/>
                </a:solidFill>
                <a:latin typeface="Calibri"/>
                <a:ea typeface="Calibri"/>
                <a:cs typeface="Calibri"/>
                <a:sym typeface="Calibri"/>
              </a:defRPr>
            </a:lvl1pPr>
            <a:lvl2pPr marL="0" marR="0" lvl="1" indent="0" algn="ctr">
              <a:spcBef>
                <a:spcPts val="0"/>
              </a:spcBef>
              <a:buNone/>
              <a:defRPr sz="1200" b="0" i="0" u="none" strike="noStrike" cap="none">
                <a:solidFill>
                  <a:srgbClr val="262626"/>
                </a:solidFill>
                <a:latin typeface="Calibri"/>
                <a:ea typeface="Calibri"/>
                <a:cs typeface="Calibri"/>
                <a:sym typeface="Calibri"/>
              </a:defRPr>
            </a:lvl2pPr>
            <a:lvl3pPr marL="0" marR="0" lvl="2" indent="0" algn="ctr">
              <a:spcBef>
                <a:spcPts val="0"/>
              </a:spcBef>
              <a:buNone/>
              <a:defRPr sz="1200" b="0" i="0" u="none" strike="noStrike" cap="none">
                <a:solidFill>
                  <a:srgbClr val="262626"/>
                </a:solidFill>
                <a:latin typeface="Calibri"/>
                <a:ea typeface="Calibri"/>
                <a:cs typeface="Calibri"/>
                <a:sym typeface="Calibri"/>
              </a:defRPr>
            </a:lvl3pPr>
            <a:lvl4pPr marL="0" marR="0" lvl="3" indent="0" algn="ctr">
              <a:spcBef>
                <a:spcPts val="0"/>
              </a:spcBef>
              <a:buNone/>
              <a:defRPr sz="1200" b="0" i="0" u="none" strike="noStrike" cap="none">
                <a:solidFill>
                  <a:srgbClr val="262626"/>
                </a:solidFill>
                <a:latin typeface="Calibri"/>
                <a:ea typeface="Calibri"/>
                <a:cs typeface="Calibri"/>
                <a:sym typeface="Calibri"/>
              </a:defRPr>
            </a:lvl4pPr>
            <a:lvl5pPr marL="0" marR="0" lvl="4" indent="0" algn="ctr">
              <a:spcBef>
                <a:spcPts val="0"/>
              </a:spcBef>
              <a:buNone/>
              <a:defRPr sz="1200" b="0" i="0" u="none" strike="noStrike" cap="none">
                <a:solidFill>
                  <a:srgbClr val="262626"/>
                </a:solidFill>
                <a:latin typeface="Calibri"/>
                <a:ea typeface="Calibri"/>
                <a:cs typeface="Calibri"/>
                <a:sym typeface="Calibri"/>
              </a:defRPr>
            </a:lvl5pPr>
            <a:lvl6pPr marL="0" marR="0" lvl="5" indent="0" algn="ctr">
              <a:spcBef>
                <a:spcPts val="0"/>
              </a:spcBef>
              <a:buNone/>
              <a:defRPr sz="1200" b="0" i="0" u="none" strike="noStrike" cap="none">
                <a:solidFill>
                  <a:srgbClr val="262626"/>
                </a:solidFill>
                <a:latin typeface="Calibri"/>
                <a:ea typeface="Calibri"/>
                <a:cs typeface="Calibri"/>
                <a:sym typeface="Calibri"/>
              </a:defRPr>
            </a:lvl6pPr>
            <a:lvl7pPr marL="0" marR="0" lvl="6" indent="0" algn="ctr">
              <a:spcBef>
                <a:spcPts val="0"/>
              </a:spcBef>
              <a:buNone/>
              <a:defRPr sz="1200" b="0" i="0" u="none" strike="noStrike" cap="none">
                <a:solidFill>
                  <a:srgbClr val="262626"/>
                </a:solidFill>
                <a:latin typeface="Calibri"/>
                <a:ea typeface="Calibri"/>
                <a:cs typeface="Calibri"/>
                <a:sym typeface="Calibri"/>
              </a:defRPr>
            </a:lvl7pPr>
            <a:lvl8pPr marL="0" marR="0" lvl="7" indent="0" algn="ctr">
              <a:spcBef>
                <a:spcPts val="0"/>
              </a:spcBef>
              <a:buNone/>
              <a:defRPr sz="1200" b="0" i="0" u="none" strike="noStrike" cap="none">
                <a:solidFill>
                  <a:srgbClr val="262626"/>
                </a:solidFill>
                <a:latin typeface="Calibri"/>
                <a:ea typeface="Calibri"/>
                <a:cs typeface="Calibri"/>
                <a:sym typeface="Calibri"/>
              </a:defRPr>
            </a:lvl8pPr>
            <a:lvl9pPr marL="0" marR="0" lvl="8" indent="0" algn="ctr">
              <a:spcBef>
                <a:spcPts val="0"/>
              </a:spcBef>
              <a:buNone/>
              <a:defRPr sz="1200" b="0" i="0" u="none" strike="noStrike" cap="none">
                <a:solidFill>
                  <a:srgbClr val="262626"/>
                </a:solidFill>
                <a:latin typeface="Calibri"/>
                <a:ea typeface="Calibri"/>
                <a:cs typeface="Calibri"/>
                <a:sym typeface="Calibri"/>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contenido">
  <p:cSld name="Título y contenido">
    <p:bg>
      <p:bgPr>
        <a:solidFill>
          <a:srgbClr val="0C0C0C"/>
        </a:solidFill>
        <a:effectLst/>
      </p:bgPr>
    </p:bg>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838200" y="303300"/>
            <a:ext cx="6273800" cy="1449216"/>
          </a:xfrm>
          <a:prstGeom prst="rect">
            <a:avLst/>
          </a:prstGeom>
          <a:solidFill>
            <a:srgbClr val="0B5968"/>
          </a:solidFill>
          <a:ln>
            <a:noFill/>
          </a:ln>
        </p:spPr>
        <p:txBody>
          <a:bodyPr spcFirstLastPara="1" wrap="square" lIns="91425" tIns="108000" rIns="91425" bIns="108000" anchor="ctr" anchorCtr="0">
            <a:spAutoFit/>
          </a:bodyPr>
          <a:lstStyle>
            <a:lvl1pPr lvl="0" algn="l">
              <a:lnSpc>
                <a:spcPct val="100000"/>
              </a:lnSpc>
              <a:spcBef>
                <a:spcPts val="0"/>
              </a:spcBef>
              <a:spcAft>
                <a:spcPts val="0"/>
              </a:spcAft>
              <a:buClr>
                <a:schemeClr val="lt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838200" y="1825625"/>
            <a:ext cx="6273800"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Clr>
                <a:schemeClr val="lt1"/>
              </a:buClr>
              <a:buSzPts val="1800"/>
              <a:buChar char="▪"/>
              <a:defRPr sz="1800"/>
            </a:lvl2pPr>
            <a:lvl3pPr marL="1371600" lvl="2" indent="-330200" algn="l">
              <a:lnSpc>
                <a:spcPct val="90000"/>
              </a:lnSpc>
              <a:spcBef>
                <a:spcPts val="500"/>
              </a:spcBef>
              <a:spcAft>
                <a:spcPts val="0"/>
              </a:spcAft>
              <a:buClr>
                <a:schemeClr val="lt1"/>
              </a:buClr>
              <a:buSzPts val="1600"/>
              <a:buChar char="▪"/>
              <a:defRPr sz="1600"/>
            </a:lvl3pPr>
            <a:lvl4pPr marL="1828800" lvl="3" indent="-317500" algn="l">
              <a:lnSpc>
                <a:spcPct val="90000"/>
              </a:lnSpc>
              <a:spcBef>
                <a:spcPts val="500"/>
              </a:spcBef>
              <a:spcAft>
                <a:spcPts val="0"/>
              </a:spcAft>
              <a:buClr>
                <a:schemeClr val="lt1"/>
              </a:buClr>
              <a:buSzPts val="1400"/>
              <a:buChar char="▪"/>
              <a:defRPr sz="1400"/>
            </a:lvl4pPr>
            <a:lvl5pPr marL="2286000" lvl="4" indent="-317500" algn="l">
              <a:lnSpc>
                <a:spcPct val="90000"/>
              </a:lnSpc>
              <a:spcBef>
                <a:spcPts val="500"/>
              </a:spcBef>
              <a:spcAft>
                <a:spcPts val="0"/>
              </a:spcAft>
              <a:buClr>
                <a:schemeClr val="lt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contenido anchos">
  <p:cSld name="Título y contenido anchos">
    <p:bg>
      <p:bgPr>
        <a:solidFill>
          <a:srgbClr val="0C0C0C"/>
        </a:solidFill>
        <a:effectLst/>
      </p:bgPr>
    </p:bg>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838200" y="303301"/>
            <a:ext cx="6273800" cy="1449216"/>
          </a:xfrm>
          <a:prstGeom prst="rect">
            <a:avLst/>
          </a:prstGeom>
          <a:solidFill>
            <a:srgbClr val="0B5968"/>
          </a:solidFill>
          <a:ln>
            <a:noFill/>
          </a:ln>
        </p:spPr>
        <p:txBody>
          <a:bodyPr spcFirstLastPara="1" wrap="square" lIns="91425" tIns="108000" rIns="91425" bIns="108000" anchor="ctr" anchorCtr="0">
            <a:spAutoFit/>
          </a:bodyPr>
          <a:lstStyle>
            <a:lvl1pPr lvl="0" algn="l">
              <a:lnSpc>
                <a:spcPct val="90000"/>
              </a:lnSpc>
              <a:spcBef>
                <a:spcPts val="0"/>
              </a:spcBef>
              <a:spcAft>
                <a:spcPts val="0"/>
              </a:spcAft>
              <a:buClr>
                <a:schemeClr val="lt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Clr>
                <a:schemeClr val="lt1"/>
              </a:buClr>
              <a:buSzPts val="1800"/>
              <a:buChar char="▪"/>
              <a:defRPr sz="1800"/>
            </a:lvl2pPr>
            <a:lvl3pPr marL="1371600" lvl="2" indent="-330200" algn="l">
              <a:lnSpc>
                <a:spcPct val="90000"/>
              </a:lnSpc>
              <a:spcBef>
                <a:spcPts val="500"/>
              </a:spcBef>
              <a:spcAft>
                <a:spcPts val="0"/>
              </a:spcAft>
              <a:buClr>
                <a:schemeClr val="lt1"/>
              </a:buClr>
              <a:buSzPts val="1600"/>
              <a:buChar char="▪"/>
              <a:defRPr sz="1600"/>
            </a:lvl3pPr>
            <a:lvl4pPr marL="1828800" lvl="3" indent="-317500" algn="l">
              <a:lnSpc>
                <a:spcPct val="90000"/>
              </a:lnSpc>
              <a:spcBef>
                <a:spcPts val="500"/>
              </a:spcBef>
              <a:spcAft>
                <a:spcPts val="0"/>
              </a:spcAft>
              <a:buClr>
                <a:schemeClr val="lt1"/>
              </a:buClr>
              <a:buSzPts val="1400"/>
              <a:buChar char="▪"/>
              <a:defRPr sz="1400"/>
            </a:lvl4pPr>
            <a:lvl5pPr marL="2286000" lvl="4" indent="-317500" algn="l">
              <a:lnSpc>
                <a:spcPct val="90000"/>
              </a:lnSpc>
              <a:spcBef>
                <a:spcPts val="500"/>
              </a:spcBef>
              <a:spcAft>
                <a:spcPts val="0"/>
              </a:spcAft>
              <a:buClr>
                <a:schemeClr val="lt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3"/>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contenido de la derecha">
  <p:cSld name="Título y contenido de la derecha">
    <p:spTree>
      <p:nvGrpSpPr>
        <p:cNvPr id="1" name="Shape 39"/>
        <p:cNvGrpSpPr/>
        <p:nvPr/>
      </p:nvGrpSpPr>
      <p:grpSpPr>
        <a:xfrm>
          <a:off x="0" y="0"/>
          <a:ext cx="0" cy="0"/>
          <a:chOff x="0" y="0"/>
          <a:chExt cx="0" cy="0"/>
        </a:xfrm>
      </p:grpSpPr>
      <p:sp>
        <p:nvSpPr>
          <p:cNvPr id="40" name="Google Shape;40;p14"/>
          <p:cNvSpPr>
            <a:spLocks noGrp="1"/>
          </p:cNvSpPr>
          <p:nvPr>
            <p:ph type="pic" idx="2"/>
          </p:nvPr>
        </p:nvSpPr>
        <p:spPr>
          <a:xfrm>
            <a:off x="0" y="0"/>
            <a:ext cx="6305550" cy="6721475"/>
          </a:xfrm>
          <a:prstGeom prst="rect">
            <a:avLst/>
          </a:prstGeom>
          <a:noFill/>
          <a:ln>
            <a:noFill/>
          </a:ln>
        </p:spPr>
      </p:sp>
      <p:sp>
        <p:nvSpPr>
          <p:cNvPr id="41" name="Google Shape;41;p14"/>
          <p:cNvSpPr txBox="1">
            <a:spLocks noGrp="1"/>
          </p:cNvSpPr>
          <p:nvPr>
            <p:ph type="title"/>
          </p:nvPr>
        </p:nvSpPr>
        <p:spPr>
          <a:xfrm>
            <a:off x="6657974" y="303301"/>
            <a:ext cx="4695825" cy="1449216"/>
          </a:xfrm>
          <a:prstGeom prst="rect">
            <a:avLst/>
          </a:prstGeom>
          <a:solidFill>
            <a:srgbClr val="0B5968"/>
          </a:solidFill>
          <a:ln>
            <a:noFill/>
          </a:ln>
        </p:spPr>
        <p:txBody>
          <a:bodyPr spcFirstLastPara="1" wrap="square" lIns="91425" tIns="108000" rIns="91425" bIns="108000" anchor="ctr" anchorCtr="0">
            <a:spAutoFit/>
          </a:bodyPr>
          <a:lstStyle>
            <a:lvl1pPr lvl="0" algn="l">
              <a:lnSpc>
                <a:spcPct val="100000"/>
              </a:lnSpc>
              <a:spcBef>
                <a:spcPts val="0"/>
              </a:spcBef>
              <a:spcAft>
                <a:spcPts val="0"/>
              </a:spcAft>
              <a:buClr>
                <a:schemeClr val="lt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6657974" y="1825625"/>
            <a:ext cx="4695826"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Clr>
                <a:schemeClr val="lt1"/>
              </a:buClr>
              <a:buSzPts val="1800"/>
              <a:buChar char="▪"/>
              <a:defRPr sz="1800"/>
            </a:lvl2pPr>
            <a:lvl3pPr marL="1371600" lvl="2" indent="-330200" algn="l">
              <a:lnSpc>
                <a:spcPct val="90000"/>
              </a:lnSpc>
              <a:spcBef>
                <a:spcPts val="500"/>
              </a:spcBef>
              <a:spcAft>
                <a:spcPts val="0"/>
              </a:spcAft>
              <a:buClr>
                <a:schemeClr val="lt1"/>
              </a:buClr>
              <a:buSzPts val="1600"/>
              <a:buChar char="▪"/>
              <a:defRPr sz="1600"/>
            </a:lvl3pPr>
            <a:lvl4pPr marL="1828800" lvl="3" indent="-317500" algn="l">
              <a:lnSpc>
                <a:spcPct val="90000"/>
              </a:lnSpc>
              <a:spcBef>
                <a:spcPts val="500"/>
              </a:spcBef>
              <a:spcAft>
                <a:spcPts val="0"/>
              </a:spcAft>
              <a:buClr>
                <a:schemeClr val="lt1"/>
              </a:buClr>
              <a:buSzPts val="1400"/>
              <a:buChar char="▪"/>
              <a:defRPr sz="1400"/>
            </a:lvl4pPr>
            <a:lvl5pPr marL="2286000" lvl="4" indent="-317500" algn="l">
              <a:lnSpc>
                <a:spcPct val="90000"/>
              </a:lnSpc>
              <a:spcBef>
                <a:spcPts val="500"/>
              </a:spcBef>
              <a:spcAft>
                <a:spcPts val="0"/>
              </a:spcAft>
              <a:buClr>
                <a:schemeClr val="lt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4"/>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44"/>
        <p:cNvGrpSpPr/>
        <p:nvPr/>
      </p:nvGrpSpPr>
      <p:grpSpPr>
        <a:xfrm>
          <a:off x="0" y="0"/>
          <a:ext cx="0" cy="0"/>
          <a:chOff x="0" y="0"/>
          <a:chExt cx="0" cy="0"/>
        </a:xfrm>
      </p:grpSpPr>
      <p:sp>
        <p:nvSpPr>
          <p:cNvPr id="45" name="Google Shape;45;p15"/>
          <p:cNvSpPr txBox="1">
            <a:spLocks noGrp="1"/>
          </p:cNvSpPr>
          <p:nvPr>
            <p:ph type="title"/>
          </p:nvPr>
        </p:nvSpPr>
        <p:spPr>
          <a:xfrm>
            <a:off x="7873611" y="1676409"/>
            <a:ext cx="3923999" cy="2436592"/>
          </a:xfrm>
          <a:prstGeom prst="rect">
            <a:avLst/>
          </a:prstGeom>
          <a:noFill/>
          <a:ln>
            <a:noFill/>
          </a:ln>
        </p:spPr>
        <p:txBody>
          <a:bodyPr spcFirstLastPara="1" wrap="square" lIns="0" tIns="0" rIns="0" bIns="0" anchor="b" anchorCtr="0">
            <a:noAutofit/>
          </a:bodyPr>
          <a:lstStyle>
            <a:lvl1pPr lvl="0" algn="l">
              <a:lnSpc>
                <a:spcPct val="70000"/>
              </a:lnSpc>
              <a:spcBef>
                <a:spcPts val="0"/>
              </a:spcBef>
              <a:spcAft>
                <a:spcPts val="0"/>
              </a:spcAft>
              <a:buClr>
                <a:schemeClr val="lt1"/>
              </a:buClr>
              <a:buSzPts val="7200"/>
              <a:buFont typeface="Calibri"/>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5"/>
          <p:cNvSpPr txBox="1">
            <a:spLocks noGrp="1"/>
          </p:cNvSpPr>
          <p:nvPr>
            <p:ph type="body" idx="1"/>
          </p:nvPr>
        </p:nvSpPr>
        <p:spPr>
          <a:xfrm>
            <a:off x="7873612" y="4611901"/>
            <a:ext cx="3924000" cy="684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47" name="Google Shape;47;p15"/>
          <p:cNvCxnSpPr/>
          <p:nvPr/>
        </p:nvCxnSpPr>
        <p:spPr>
          <a:xfrm>
            <a:off x="7874732" y="4373775"/>
            <a:ext cx="3924000" cy="0"/>
          </a:xfrm>
          <a:prstGeom prst="straightConnector1">
            <a:avLst/>
          </a:prstGeom>
          <a:noFill/>
          <a:ln w="63500" cap="flat" cmpd="sng">
            <a:solidFill>
              <a:schemeClr val="accent2"/>
            </a:solidFill>
            <a:prstDash val="solid"/>
            <a:round/>
            <a:headEnd type="none" w="sm" len="sm"/>
            <a:tailEnd type="none" w="sm" len="sm"/>
          </a:ln>
        </p:spPr>
      </p:cxnSp>
      <p:sp>
        <p:nvSpPr>
          <p:cNvPr id="48" name="Google Shape;48;p15"/>
          <p:cNvSpPr/>
          <p:nvPr/>
        </p:nvSpPr>
        <p:spPr>
          <a:xfrm>
            <a:off x="0" y="1"/>
            <a:ext cx="7512000" cy="6721472"/>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 name="Google Shape;49;p15"/>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contenido: horizontal 3">
  <p:cSld name="Título y contenido: horizontal 3">
    <p:spTree>
      <p:nvGrpSpPr>
        <p:cNvPr id="1" name="Shape 50"/>
        <p:cNvGrpSpPr/>
        <p:nvPr/>
      </p:nvGrpSpPr>
      <p:grpSpPr>
        <a:xfrm>
          <a:off x="0" y="0"/>
          <a:ext cx="0" cy="0"/>
          <a:chOff x="0" y="0"/>
          <a:chExt cx="0" cy="0"/>
        </a:xfrm>
      </p:grpSpPr>
      <p:sp>
        <p:nvSpPr>
          <p:cNvPr id="51" name="Google Shape;51;p16"/>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
        <p:nvSpPr>
          <p:cNvPr id="52" name="Google Shape;52;p16"/>
          <p:cNvSpPr txBox="1">
            <a:spLocks noGrp="1"/>
          </p:cNvSpPr>
          <p:nvPr>
            <p:ph type="body" idx="1"/>
          </p:nvPr>
        </p:nvSpPr>
        <p:spPr>
          <a:xfrm>
            <a:off x="4705350" y="611076"/>
            <a:ext cx="6648448" cy="5738923"/>
          </a:xfrm>
          <a:prstGeom prst="rect">
            <a:avLst/>
          </a:prstGeom>
          <a:noFill/>
          <a:ln>
            <a:noFill/>
          </a:ln>
        </p:spPr>
        <p:txBody>
          <a:bodyPr spcFirstLastPara="1" wrap="square" lIns="108000" tIns="108000" rIns="108000" bIns="1080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6"/>
          <p:cNvSpPr txBox="1">
            <a:spLocks noGrp="1"/>
          </p:cNvSpPr>
          <p:nvPr>
            <p:ph type="title"/>
          </p:nvPr>
        </p:nvSpPr>
        <p:spPr>
          <a:xfrm>
            <a:off x="838200" y="611076"/>
            <a:ext cx="3440502" cy="2680322"/>
          </a:xfrm>
          <a:prstGeom prst="rect">
            <a:avLst/>
          </a:prstGeom>
          <a:solidFill>
            <a:srgbClr val="0B5968"/>
          </a:solidFill>
          <a:ln>
            <a:noFill/>
          </a:ln>
        </p:spPr>
        <p:txBody>
          <a:bodyPr spcFirstLastPara="1" wrap="square" lIns="91425" tIns="108000" rIns="91425" bIns="108000" anchor="t" anchorCtr="0">
            <a:spAutoFit/>
          </a:bodyPr>
          <a:lstStyle>
            <a:lvl1pPr lvl="0" algn="l">
              <a:lnSpc>
                <a:spcPct val="100000"/>
              </a:lnSpc>
              <a:spcBef>
                <a:spcPts val="0"/>
              </a:spcBef>
              <a:spcAft>
                <a:spcPts val="0"/>
              </a:spcAft>
              <a:buClr>
                <a:schemeClr val="lt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cabezado de la sección" type="secHead">
  <p:cSld name="SECTION_HEADER">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7" name="Google Shape;57;p1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9"/>
        <p:cNvGrpSpPr/>
        <p:nvPr/>
      </p:nvGrpSpPr>
      <p:grpSpPr>
        <a:xfrm>
          <a:off x="0" y="0"/>
          <a:ext cx="0" cy="0"/>
          <a:chOff x="0" y="0"/>
          <a:chExt cx="0" cy="0"/>
        </a:xfrm>
      </p:grpSpPr>
      <p:pic>
        <p:nvPicPr>
          <p:cNvPr id="10" name="Google Shape;10;p8"/>
          <p:cNvPicPr preferRelativeResize="0"/>
          <p:nvPr/>
        </p:nvPicPr>
        <p:blipFill rotWithShape="1">
          <a:blip r:embed="rId16">
            <a:alphaModFix/>
          </a:blip>
          <a:srcRect/>
          <a:stretch/>
        </p:blipFill>
        <p:spPr>
          <a:xfrm rot="10800000" flipH="1">
            <a:off x="0" y="0"/>
            <a:ext cx="12192000" cy="6858000"/>
          </a:xfrm>
          <a:prstGeom prst="rect">
            <a:avLst/>
          </a:prstGeom>
          <a:noFill/>
          <a:ln>
            <a:noFill/>
          </a:ln>
        </p:spPr>
      </p:pic>
      <p:sp>
        <p:nvSpPr>
          <p:cNvPr id="11" name="Google Shape;1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8"/>
          <p:cNvSpPr txBox="1">
            <a:spLocks noGrp="1"/>
          </p:cNvSpPr>
          <p:nvPr>
            <p:ph type="body" idx="1"/>
          </p:nvPr>
        </p:nvSpPr>
        <p:spPr>
          <a:xfrm>
            <a:off x="838200" y="1825625"/>
            <a:ext cx="10515598"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Noto Sans Symbols"/>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Noto Sans Symbols"/>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Noto Sans Symbols"/>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Noto Sans Symbols"/>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Noto Sans Symbols"/>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lt1"/>
                </a:solidFill>
                <a:latin typeface="Calibri"/>
                <a:ea typeface="Calibri"/>
                <a:cs typeface="Calibri"/>
                <a:sym typeface="Calibri"/>
              </a:defRPr>
            </a:lvl1pPr>
            <a:lvl2pPr marL="0" marR="0" lvl="1" indent="0" algn="ctr" rtl="0">
              <a:spcBef>
                <a:spcPts val="0"/>
              </a:spcBef>
              <a:buNone/>
              <a:defRPr sz="1200" b="0" i="0" u="none" strike="noStrike" cap="none">
                <a:solidFill>
                  <a:schemeClr val="lt1"/>
                </a:solidFill>
                <a:latin typeface="Calibri"/>
                <a:ea typeface="Calibri"/>
                <a:cs typeface="Calibri"/>
                <a:sym typeface="Calibri"/>
              </a:defRPr>
            </a:lvl2pPr>
            <a:lvl3pPr marL="0" marR="0" lvl="2" indent="0" algn="ctr" rtl="0">
              <a:spcBef>
                <a:spcPts val="0"/>
              </a:spcBef>
              <a:buNone/>
              <a:defRPr sz="1200" b="0" i="0" u="none" strike="noStrike" cap="none">
                <a:solidFill>
                  <a:schemeClr val="lt1"/>
                </a:solidFill>
                <a:latin typeface="Calibri"/>
                <a:ea typeface="Calibri"/>
                <a:cs typeface="Calibri"/>
                <a:sym typeface="Calibri"/>
              </a:defRPr>
            </a:lvl3pPr>
            <a:lvl4pPr marL="0" marR="0" lvl="3" indent="0" algn="ctr" rtl="0">
              <a:spcBef>
                <a:spcPts val="0"/>
              </a:spcBef>
              <a:buNone/>
              <a:defRPr sz="1200" b="0" i="0" u="none" strike="noStrike" cap="none">
                <a:solidFill>
                  <a:schemeClr val="lt1"/>
                </a:solidFill>
                <a:latin typeface="Calibri"/>
                <a:ea typeface="Calibri"/>
                <a:cs typeface="Calibri"/>
                <a:sym typeface="Calibri"/>
              </a:defRPr>
            </a:lvl4pPr>
            <a:lvl5pPr marL="0" marR="0" lvl="4" indent="0" algn="ctr" rtl="0">
              <a:spcBef>
                <a:spcPts val="0"/>
              </a:spcBef>
              <a:buNone/>
              <a:defRPr sz="1200" b="0" i="0" u="none" strike="noStrike" cap="none">
                <a:solidFill>
                  <a:schemeClr val="lt1"/>
                </a:solidFill>
                <a:latin typeface="Calibri"/>
                <a:ea typeface="Calibri"/>
                <a:cs typeface="Calibri"/>
                <a:sym typeface="Calibri"/>
              </a:defRPr>
            </a:lvl5pPr>
            <a:lvl6pPr marL="0" marR="0" lvl="5" indent="0" algn="ctr" rtl="0">
              <a:spcBef>
                <a:spcPts val="0"/>
              </a:spcBef>
              <a:buNone/>
              <a:defRPr sz="1200" b="0" i="0" u="none" strike="noStrike" cap="none">
                <a:solidFill>
                  <a:schemeClr val="lt1"/>
                </a:solidFill>
                <a:latin typeface="Calibri"/>
                <a:ea typeface="Calibri"/>
                <a:cs typeface="Calibri"/>
                <a:sym typeface="Calibri"/>
              </a:defRPr>
            </a:lvl6pPr>
            <a:lvl7pPr marL="0" marR="0" lvl="6" indent="0" algn="ctr" rtl="0">
              <a:spcBef>
                <a:spcPts val="0"/>
              </a:spcBef>
              <a:buNone/>
              <a:defRPr sz="1200" b="0" i="0" u="none" strike="noStrike" cap="none">
                <a:solidFill>
                  <a:schemeClr val="lt1"/>
                </a:solidFill>
                <a:latin typeface="Calibri"/>
                <a:ea typeface="Calibri"/>
                <a:cs typeface="Calibri"/>
                <a:sym typeface="Calibri"/>
              </a:defRPr>
            </a:lvl7pPr>
            <a:lvl8pPr marL="0" marR="0" lvl="7" indent="0" algn="ctr" rtl="0">
              <a:spcBef>
                <a:spcPts val="0"/>
              </a:spcBef>
              <a:buNone/>
              <a:defRPr sz="1200" b="0" i="0" u="none" strike="noStrike" cap="none">
                <a:solidFill>
                  <a:schemeClr val="lt1"/>
                </a:solidFill>
                <a:latin typeface="Calibri"/>
                <a:ea typeface="Calibri"/>
                <a:cs typeface="Calibri"/>
                <a:sym typeface="Calibri"/>
              </a:defRPr>
            </a:lvl8pPr>
            <a:lvl9pPr marL="0" marR="0" lvl="8" indent="0" algn="ctr" rtl="0">
              <a:spcBef>
                <a:spcPts val="0"/>
              </a:spcBef>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r>
              <a:rPr lang="es-ES"/>
              <a:t>PÁGINA </a:t>
            </a:r>
            <a:fld id="{00000000-1234-1234-1234-123412341234}" type="slidenum">
              <a:rPr lang="es-ES"/>
              <a:t>‹Nº›</a:t>
            </a:fld>
            <a:endParaRPr/>
          </a:p>
        </p:txBody>
      </p:sp>
      <p:sp>
        <p:nvSpPr>
          <p:cNvPr id="14" name="Google Shape;14;p8"/>
          <p:cNvSpPr/>
          <p:nvPr/>
        </p:nvSpPr>
        <p:spPr>
          <a:xfrm>
            <a:off x="0" y="6721475"/>
            <a:ext cx="12192000" cy="136525"/>
          </a:xfrm>
          <a:prstGeom prst="rect">
            <a:avLst/>
          </a:prstGeom>
          <a:gradFill>
            <a:gsLst>
              <a:gs pos="0">
                <a:schemeClr val="accent2"/>
              </a:gs>
              <a:gs pos="100000">
                <a:srgbClr val="3F3F3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8"/>
          <p:cNvSpPr/>
          <p:nvPr/>
        </p:nvSpPr>
        <p:spPr>
          <a:xfrm>
            <a:off x="11353798" y="6721474"/>
            <a:ext cx="838201" cy="13652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title"/>
          </p:nvPr>
        </p:nvSpPr>
        <p:spPr>
          <a:xfrm>
            <a:off x="7514700" y="1676400"/>
            <a:ext cx="4677300" cy="2436600"/>
          </a:xfrm>
          <a:prstGeom prst="rect">
            <a:avLst/>
          </a:prstGeom>
          <a:noFill/>
          <a:ln>
            <a:noFill/>
          </a:ln>
        </p:spPr>
        <p:txBody>
          <a:bodyPr spcFirstLastPara="1" wrap="square" lIns="0" tIns="0" rIns="0" bIns="0" anchor="b" anchorCtr="0">
            <a:noAutofit/>
          </a:bodyPr>
          <a:lstStyle/>
          <a:p>
            <a:pPr marL="0" lvl="0" indent="0" algn="ctr" rtl="0">
              <a:lnSpc>
                <a:spcPct val="70000"/>
              </a:lnSpc>
              <a:spcBef>
                <a:spcPts val="0"/>
              </a:spcBef>
              <a:spcAft>
                <a:spcPts val="0"/>
              </a:spcAft>
              <a:buClr>
                <a:schemeClr val="lt1"/>
              </a:buClr>
              <a:buSzPts val="7200"/>
              <a:buFont typeface="Calibri"/>
              <a:buNone/>
            </a:pPr>
            <a:r>
              <a:rPr lang="es-ES" sz="6400"/>
              <a:t>Programación Reactiva</a:t>
            </a:r>
            <a:endParaRPr sz="6400"/>
          </a:p>
        </p:txBody>
      </p:sp>
      <p:sp>
        <p:nvSpPr>
          <p:cNvPr id="86" name="Google Shape;86;p1"/>
          <p:cNvSpPr txBox="1">
            <a:spLocks noGrp="1"/>
          </p:cNvSpPr>
          <p:nvPr>
            <p:ph type="body" idx="1"/>
          </p:nvPr>
        </p:nvSpPr>
        <p:spPr>
          <a:xfrm>
            <a:off x="7873612" y="4611901"/>
            <a:ext cx="3924000" cy="684000"/>
          </a:xfrm>
          <a:prstGeom prst="rect">
            <a:avLst/>
          </a:prstGeom>
          <a:noFill/>
          <a:ln>
            <a:noFill/>
          </a:ln>
        </p:spPr>
        <p:txBody>
          <a:bodyPr spcFirstLastPara="1" wrap="square" lIns="0" tIns="0" rIns="0" bIns="0" anchor="t" anchorCtr="0">
            <a:normAutofit/>
          </a:bodyPr>
          <a:lstStyle/>
          <a:p>
            <a:pPr marL="0" lvl="0" indent="0" algn="ctr" rtl="0">
              <a:lnSpc>
                <a:spcPct val="90000"/>
              </a:lnSpc>
              <a:spcBef>
                <a:spcPts val="0"/>
              </a:spcBef>
              <a:spcAft>
                <a:spcPts val="0"/>
              </a:spcAft>
              <a:buSzPts val="1600"/>
              <a:buNone/>
            </a:pPr>
            <a:r>
              <a:rPr lang="es-ES"/>
              <a:t>Spring WebFlux / Reactor</a:t>
            </a:r>
            <a:endParaRPr/>
          </a:p>
        </p:txBody>
      </p:sp>
      <p:sp>
        <p:nvSpPr>
          <p:cNvPr id="87" name="Google Shape;87;p1"/>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a:t>
            </a:fld>
            <a:endParaRPr/>
          </a:p>
        </p:txBody>
      </p:sp>
      <p:pic>
        <p:nvPicPr>
          <p:cNvPr id="88" name="Google Shape;88;p1"/>
          <p:cNvPicPr preferRelativeResize="0"/>
          <p:nvPr/>
        </p:nvPicPr>
        <p:blipFill>
          <a:blip r:embed="rId3">
            <a:alphaModFix/>
          </a:blip>
          <a:stretch>
            <a:fillRect/>
          </a:stretch>
        </p:blipFill>
        <p:spPr>
          <a:xfrm>
            <a:off x="0" y="0"/>
            <a:ext cx="7514700" cy="6721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20c267699c_0_0"/>
          <p:cNvSpPr txBox="1">
            <a:spLocks noGrp="1"/>
          </p:cNvSpPr>
          <p:nvPr>
            <p:ph type="title"/>
          </p:nvPr>
        </p:nvSpPr>
        <p:spPr>
          <a:xfrm>
            <a:off x="0" y="1"/>
            <a:ext cx="4305300" cy="6721500"/>
          </a:xfrm>
          <a:prstGeom prst="rect">
            <a:avLst/>
          </a:prstGeom>
          <a:gradFill>
            <a:gsLst>
              <a:gs pos="0">
                <a:srgbClr val="262626"/>
              </a:gs>
              <a:gs pos="1000">
                <a:srgbClr val="262626"/>
              </a:gs>
              <a:gs pos="100000">
                <a:srgbClr val="0B5968"/>
              </a:gs>
            </a:gsLst>
            <a:lin ang="12600029"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a:t>Patrón Publicador/</a:t>
            </a:r>
            <a:endParaRPr/>
          </a:p>
          <a:p>
            <a:pPr marL="0" lvl="0" indent="0" algn="ctr" rtl="0">
              <a:lnSpc>
                <a:spcPct val="70000"/>
              </a:lnSpc>
              <a:spcBef>
                <a:spcPts val="0"/>
              </a:spcBef>
              <a:spcAft>
                <a:spcPts val="0"/>
              </a:spcAft>
              <a:buClr>
                <a:schemeClr val="lt1"/>
              </a:buClr>
              <a:buSzPts val="5200"/>
              <a:buFont typeface="Calibri"/>
              <a:buNone/>
            </a:pPr>
            <a:r>
              <a:rPr lang="es-ES"/>
              <a:t>Suscriptor</a:t>
            </a:r>
            <a:endParaRPr/>
          </a:p>
        </p:txBody>
      </p:sp>
      <p:sp>
        <p:nvSpPr>
          <p:cNvPr id="266" name="Google Shape;266;g120c267699c_0_0"/>
          <p:cNvSpPr txBox="1">
            <a:spLocks noGrp="1"/>
          </p:cNvSpPr>
          <p:nvPr>
            <p:ph type="body" idx="1"/>
          </p:nvPr>
        </p:nvSpPr>
        <p:spPr>
          <a:xfrm>
            <a:off x="4705350" y="365124"/>
            <a:ext cx="6648300" cy="5985000"/>
          </a:xfrm>
          <a:prstGeom prst="rect">
            <a:avLst/>
          </a:prstGeom>
          <a:noFill/>
          <a:ln>
            <a:noFill/>
          </a:ln>
        </p:spPr>
        <p:txBody>
          <a:bodyPr spcFirstLastPara="1" wrap="square" lIns="108000" tIns="108000" rIns="108000" bIns="108000" anchor="ctr" anchorCtr="0">
            <a:normAutofit/>
          </a:bodyPr>
          <a:lstStyle/>
          <a:p>
            <a:pPr marL="228600" lvl="0" indent="0" algn="l" rtl="0">
              <a:lnSpc>
                <a:spcPct val="90000"/>
              </a:lnSpc>
              <a:spcBef>
                <a:spcPts val="1000"/>
              </a:spcBef>
              <a:spcAft>
                <a:spcPts val="0"/>
              </a:spcAft>
              <a:buNone/>
            </a:pPr>
            <a:endParaRPr/>
          </a:p>
        </p:txBody>
      </p:sp>
      <p:sp>
        <p:nvSpPr>
          <p:cNvPr id="267" name="Google Shape;267;g120c267699c_0_0"/>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10</a:t>
            </a:fld>
            <a:endParaRPr/>
          </a:p>
        </p:txBody>
      </p:sp>
      <p:sp>
        <p:nvSpPr>
          <p:cNvPr id="272" name="Google Shape;272;g120c267699c_0_0"/>
          <p:cNvSpPr/>
          <p:nvPr/>
        </p:nvSpPr>
        <p:spPr>
          <a:xfrm rot="10800000">
            <a:off x="10006362" y="6271633"/>
            <a:ext cx="142800" cy="915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73" name="Google Shape;273;g120c267699c_0_0"/>
          <p:cNvPicPr preferRelativeResize="0"/>
          <p:nvPr/>
        </p:nvPicPr>
        <p:blipFill>
          <a:blip r:embed="rId3">
            <a:alphaModFix/>
          </a:blip>
          <a:stretch>
            <a:fillRect/>
          </a:stretch>
        </p:blipFill>
        <p:spPr>
          <a:xfrm>
            <a:off x="5172000" y="365113"/>
            <a:ext cx="5715000" cy="583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a:t>¿Cómo se hace en Spring?</a:t>
            </a:r>
            <a:endParaRPr/>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None/>
            </a:pPr>
            <a:r>
              <a:rPr lang="es-ES" sz="2400" dirty="0"/>
              <a:t>Existen dos librerías principales </a:t>
            </a:r>
            <a:r>
              <a:rPr lang="es-ES" sz="2400" dirty="0" err="1"/>
              <a:t>RxJava</a:t>
            </a:r>
            <a:r>
              <a:rPr lang="es-ES" sz="2400" dirty="0"/>
              <a:t> y Reactor para el manejo de flujos reactivos (Reactive </a:t>
            </a:r>
            <a:r>
              <a:rPr lang="es-ES" sz="2400" dirty="0" err="1"/>
              <a:t>Streams</a:t>
            </a:r>
            <a:r>
              <a:rPr lang="es-ES" sz="2400" dirty="0"/>
              <a:t>). Spring utiliza Reactor como su principal librería ya que forma parte de </a:t>
            </a:r>
            <a:r>
              <a:rPr lang="es-ES" sz="2400" dirty="0" err="1"/>
              <a:t>Pivotal</a:t>
            </a:r>
            <a:r>
              <a:rPr lang="es-ES" sz="2400" dirty="0"/>
              <a:t>. También utiliza una librería web específica para trabajar de forma reactiva llamada: Spring </a:t>
            </a:r>
            <a:r>
              <a:rPr lang="es-ES" sz="2400" dirty="0" err="1"/>
              <a:t>WebFlux</a:t>
            </a:r>
            <a:r>
              <a:rPr lang="es-ES" sz="2400" dirty="0"/>
              <a:t>. Esta sustituye a la librería habitual para web y trae, por defecto, el servidor </a:t>
            </a:r>
            <a:r>
              <a:rPr lang="es-ES" sz="2400" dirty="0" err="1"/>
              <a:t>Netty</a:t>
            </a:r>
            <a:r>
              <a:rPr lang="es-ES" sz="2400" dirty="0"/>
              <a:t> en lugar de Tomcat.</a:t>
            </a:r>
            <a:endParaRPr sz="2400" dirty="0"/>
          </a:p>
          <a:p>
            <a:pPr marL="0" lvl="0" indent="0" algn="just" rtl="0">
              <a:lnSpc>
                <a:spcPct val="90000"/>
              </a:lnSpc>
              <a:spcBef>
                <a:spcPts val="0"/>
              </a:spcBef>
              <a:spcAft>
                <a:spcPts val="0"/>
              </a:spcAft>
              <a:buNone/>
            </a:pPr>
            <a:endParaRPr sz="2400" dirty="0"/>
          </a:p>
          <a:p>
            <a:pPr marL="0" lvl="0" indent="0" algn="just" rtl="0">
              <a:lnSpc>
                <a:spcPct val="90000"/>
              </a:lnSpc>
              <a:spcBef>
                <a:spcPts val="0"/>
              </a:spcBef>
              <a:spcAft>
                <a:spcPts val="0"/>
              </a:spcAft>
              <a:buNone/>
            </a:pPr>
            <a:r>
              <a:rPr lang="es-ES" sz="2400" dirty="0"/>
              <a:t>La API introduce los tipos Flux y Mono como implementaciones de Publicadores (Publisher), los cuales generan series de 0…N (Flux) y 0…1 (Mono) elementos respectivamente. </a:t>
            </a:r>
            <a:endParaRPr sz="2400"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r>
              <a:rPr lang="es-ES" sz="2600" dirty="0"/>
              <a:t>https://docs.spring.io/spring-framework/docs/current/reference/html/web-reactive.html</a:t>
            </a:r>
            <a:endParaRPr sz="2600" dirty="0"/>
          </a:p>
          <a:p>
            <a:pPr marL="0" lvl="0" indent="0" algn="just" rtl="0">
              <a:lnSpc>
                <a:spcPct val="90000"/>
              </a:lnSpc>
              <a:spcBef>
                <a:spcPts val="0"/>
              </a:spcBef>
              <a:spcAft>
                <a:spcPts val="0"/>
              </a:spcAft>
              <a:buNone/>
            </a:pPr>
            <a:endParaRPr sz="2600" dirty="0"/>
          </a:p>
          <a:p>
            <a:pPr marL="0" lvl="0" indent="0" algn="r" rtl="0">
              <a:lnSpc>
                <a:spcPct val="90000"/>
              </a:lnSpc>
              <a:spcBef>
                <a:spcPts val="0"/>
              </a:spcBef>
              <a:spcAft>
                <a:spcPts val="0"/>
              </a:spcAft>
              <a:buNone/>
            </a:pPr>
            <a:r>
              <a:rPr lang="es-ES" sz="2600" dirty="0"/>
              <a:t>https://projectreactor.io/docs</a:t>
            </a:r>
            <a:endParaRPr sz="2600"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a:t>Mono</a:t>
            </a:r>
            <a:endParaRPr/>
          </a:p>
        </p:txBody>
      </p:sp>
      <p:sp>
        <p:nvSpPr>
          <p:cNvPr id="238" name="Google Shape;238;p7"/>
          <p:cNvSpPr txBox="1">
            <a:spLocks noGrp="1"/>
          </p:cNvSpPr>
          <p:nvPr>
            <p:ph type="body" idx="1"/>
          </p:nvPr>
        </p:nvSpPr>
        <p:spPr>
          <a:xfrm>
            <a:off x="4705350" y="365124"/>
            <a:ext cx="6648448" cy="5984875"/>
          </a:xfrm>
          <a:prstGeom prst="rect">
            <a:avLst/>
          </a:prstGeom>
          <a:noFill/>
          <a:ln>
            <a:noFill/>
          </a:ln>
        </p:spPr>
        <p:txBody>
          <a:bodyPr spcFirstLastPara="1" wrap="square" lIns="108000" tIns="108000" rIns="108000" bIns="108000" anchor="ctr" anchorCtr="0">
            <a:normAutofit/>
          </a:bodyPr>
          <a:lstStyle/>
          <a:p>
            <a:pPr marL="228600" lvl="0" indent="-228600" algn="l" rtl="0">
              <a:lnSpc>
                <a:spcPct val="90000"/>
              </a:lnSpc>
              <a:spcBef>
                <a:spcPts val="1000"/>
              </a:spcBef>
              <a:spcAft>
                <a:spcPts val="0"/>
              </a:spcAft>
              <a:buSzPts val="1800"/>
              <a:buChar char="▪"/>
            </a:pPr>
            <a:endParaRPr/>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12</a:t>
            </a:fld>
            <a:endParaRPr/>
          </a:p>
        </p:txBody>
      </p:sp>
      <p:sp>
        <p:nvSpPr>
          <p:cNvPr id="244" name="Google Shape;244;p7"/>
          <p:cNvSpPr/>
          <p:nvPr/>
        </p:nvSpPr>
        <p:spPr>
          <a:xfrm rot="10800000">
            <a:off x="10006315" y="6271566"/>
            <a:ext cx="142847" cy="91567"/>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5" name="Google Shape;245;p7"/>
          <p:cNvPicPr preferRelativeResize="0"/>
          <p:nvPr/>
        </p:nvPicPr>
        <p:blipFill>
          <a:blip r:embed="rId3">
            <a:alphaModFix/>
          </a:blip>
          <a:stretch>
            <a:fillRect/>
          </a:stretch>
        </p:blipFill>
        <p:spPr>
          <a:xfrm>
            <a:off x="4895838" y="1842438"/>
            <a:ext cx="6267475" cy="366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aa4fef89d_0_107"/>
          <p:cNvSpPr txBox="1">
            <a:spLocks noGrp="1"/>
          </p:cNvSpPr>
          <p:nvPr>
            <p:ph type="title"/>
          </p:nvPr>
        </p:nvSpPr>
        <p:spPr>
          <a:xfrm>
            <a:off x="0" y="1"/>
            <a:ext cx="4305300" cy="6721500"/>
          </a:xfrm>
          <a:prstGeom prst="rect">
            <a:avLst/>
          </a:prstGeom>
          <a:gradFill>
            <a:gsLst>
              <a:gs pos="0">
                <a:srgbClr val="262626"/>
              </a:gs>
              <a:gs pos="1000">
                <a:srgbClr val="262626"/>
              </a:gs>
              <a:gs pos="100000">
                <a:srgbClr val="0B5968"/>
              </a:gs>
            </a:gsLst>
            <a:lin ang="12600029"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a:t>Flux</a:t>
            </a:r>
            <a:endParaRPr/>
          </a:p>
        </p:txBody>
      </p:sp>
      <p:sp>
        <p:nvSpPr>
          <p:cNvPr id="252" name="Google Shape;252;g11aa4fef89d_0_107"/>
          <p:cNvSpPr txBox="1">
            <a:spLocks noGrp="1"/>
          </p:cNvSpPr>
          <p:nvPr>
            <p:ph type="body" idx="1"/>
          </p:nvPr>
        </p:nvSpPr>
        <p:spPr>
          <a:xfrm>
            <a:off x="4705350" y="365124"/>
            <a:ext cx="6648300" cy="5985000"/>
          </a:xfrm>
          <a:prstGeom prst="rect">
            <a:avLst/>
          </a:prstGeom>
          <a:noFill/>
          <a:ln>
            <a:noFill/>
          </a:ln>
        </p:spPr>
        <p:txBody>
          <a:bodyPr spcFirstLastPara="1" wrap="square" lIns="108000" tIns="108000" rIns="108000" bIns="108000" anchor="ctr" anchorCtr="0">
            <a:normAutofit/>
          </a:bodyPr>
          <a:lstStyle/>
          <a:p>
            <a:pPr marL="228600" lvl="0" indent="-228600" algn="l" rtl="0">
              <a:lnSpc>
                <a:spcPct val="90000"/>
              </a:lnSpc>
              <a:spcBef>
                <a:spcPts val="1000"/>
              </a:spcBef>
              <a:spcAft>
                <a:spcPts val="0"/>
              </a:spcAft>
              <a:buSzPts val="1800"/>
              <a:buChar char="▪"/>
            </a:pPr>
            <a:endParaRPr/>
          </a:p>
        </p:txBody>
      </p:sp>
      <p:sp>
        <p:nvSpPr>
          <p:cNvPr id="253" name="Google Shape;253;g11aa4fef89d_0_10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13</a:t>
            </a:fld>
            <a:endParaRPr/>
          </a:p>
        </p:txBody>
      </p:sp>
      <p:sp>
        <p:nvSpPr>
          <p:cNvPr id="258" name="Google Shape;258;g11aa4fef89d_0_107"/>
          <p:cNvSpPr/>
          <p:nvPr/>
        </p:nvSpPr>
        <p:spPr>
          <a:xfrm rot="10800000">
            <a:off x="10006362" y="6271633"/>
            <a:ext cx="142800" cy="915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59" name="Google Shape;259;g11aa4fef89d_0_107"/>
          <p:cNvPicPr preferRelativeResize="0"/>
          <p:nvPr/>
        </p:nvPicPr>
        <p:blipFill>
          <a:blip r:embed="rId3">
            <a:alphaModFix/>
          </a:blip>
          <a:stretch>
            <a:fillRect/>
          </a:stretch>
        </p:blipFill>
        <p:spPr>
          <a:xfrm>
            <a:off x="4895775" y="1842425"/>
            <a:ext cx="6267450" cy="366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1aa4fef89d_0_74"/>
          <p:cNvSpPr txBox="1">
            <a:spLocks noGrp="1"/>
          </p:cNvSpPr>
          <p:nvPr>
            <p:ph type="title"/>
          </p:nvPr>
        </p:nvSpPr>
        <p:spPr>
          <a:xfrm>
            <a:off x="0" y="1"/>
            <a:ext cx="4305300" cy="6721500"/>
          </a:xfrm>
          <a:prstGeom prst="rect">
            <a:avLst/>
          </a:prstGeom>
          <a:gradFill>
            <a:gsLst>
              <a:gs pos="0">
                <a:srgbClr val="262626"/>
              </a:gs>
              <a:gs pos="1000">
                <a:srgbClr val="262626"/>
              </a:gs>
              <a:gs pos="100000">
                <a:srgbClr val="0B5968"/>
              </a:gs>
            </a:gsLst>
            <a:lin ang="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a:t>Operadores</a:t>
            </a:r>
            <a:endParaRPr/>
          </a:p>
        </p:txBody>
      </p:sp>
      <p:grpSp>
        <p:nvGrpSpPr>
          <p:cNvPr id="280" name="Google Shape;280;g11aa4fef89d_0_74"/>
          <p:cNvGrpSpPr/>
          <p:nvPr/>
        </p:nvGrpSpPr>
        <p:grpSpPr>
          <a:xfrm>
            <a:off x="4562476" y="369800"/>
            <a:ext cx="6791400" cy="5975603"/>
            <a:chOff x="0" y="4675"/>
            <a:chExt cx="6791400" cy="5975603"/>
          </a:xfrm>
        </p:grpSpPr>
        <p:sp>
          <p:nvSpPr>
            <p:cNvPr id="281" name="Google Shape;281;g11aa4fef89d_0_74"/>
            <p:cNvSpPr/>
            <p:nvPr/>
          </p:nvSpPr>
          <p:spPr>
            <a:xfrm>
              <a:off x="0" y="4675"/>
              <a:ext cx="6791400" cy="996000"/>
            </a:xfrm>
            <a:prstGeom prst="rect">
              <a:avLst/>
            </a:prstGeom>
            <a:gradFill>
              <a:gsLst>
                <a:gs pos="0">
                  <a:srgbClr val="3F3F3F"/>
                </a:gs>
                <a:gs pos="15930">
                  <a:srgbClr val="262626"/>
                </a:gs>
                <a:gs pos="97000">
                  <a:srgbClr val="262626"/>
                </a:gs>
                <a:gs pos="100000">
                  <a:srgbClr val="11859C"/>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g11aa4fef89d_0_74"/>
            <p:cNvSpPr/>
            <p:nvPr/>
          </p:nvSpPr>
          <p:spPr>
            <a:xfrm>
              <a:off x="301265" y="228757"/>
              <a:ext cx="547800" cy="5478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g11aa4fef89d_0_74"/>
            <p:cNvSpPr/>
            <p:nvPr/>
          </p:nvSpPr>
          <p:spPr>
            <a:xfrm>
              <a:off x="1150288" y="4675"/>
              <a:ext cx="5640900" cy="99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11aa4fef89d_0_74"/>
            <p:cNvSpPr txBox="1"/>
            <p:nvPr/>
          </p:nvSpPr>
          <p:spPr>
            <a:xfrm>
              <a:off x="1150288" y="4675"/>
              <a:ext cx="5640900" cy="996000"/>
            </a:xfrm>
            <a:prstGeom prst="rect">
              <a:avLst/>
            </a:prstGeom>
            <a:noFill/>
            <a:ln>
              <a:noFill/>
            </a:ln>
          </p:spPr>
          <p:txBody>
            <a:bodyPr spcFirstLastPara="1" wrap="square" lIns="105400" tIns="105400" rIns="105400" bIns="105400" anchor="ctr" anchorCtr="0">
              <a:noAutofit/>
            </a:bodyPr>
            <a:lstStyle/>
            <a:p>
              <a:pPr marL="0" marR="0" lvl="0" indent="0" algn="l" rtl="0">
                <a:lnSpc>
                  <a:spcPct val="100000"/>
                </a:lnSpc>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Creating Observables</a:t>
              </a:r>
              <a:endParaRPr/>
            </a:p>
          </p:txBody>
        </p:sp>
        <p:sp>
          <p:nvSpPr>
            <p:cNvPr id="285" name="Google Shape;285;g11aa4fef89d_0_74"/>
            <p:cNvSpPr/>
            <p:nvPr/>
          </p:nvSpPr>
          <p:spPr>
            <a:xfrm>
              <a:off x="0" y="1249576"/>
              <a:ext cx="6791400" cy="996000"/>
            </a:xfrm>
            <a:prstGeom prst="rect">
              <a:avLst/>
            </a:prstGeom>
            <a:gradFill>
              <a:gsLst>
                <a:gs pos="0">
                  <a:srgbClr val="3F3F3F"/>
                </a:gs>
                <a:gs pos="15930">
                  <a:srgbClr val="262626"/>
                </a:gs>
                <a:gs pos="97000">
                  <a:srgbClr val="262626"/>
                </a:gs>
                <a:gs pos="100000">
                  <a:srgbClr val="11859C"/>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g11aa4fef89d_0_74"/>
            <p:cNvSpPr/>
            <p:nvPr/>
          </p:nvSpPr>
          <p:spPr>
            <a:xfrm>
              <a:off x="301265" y="1473658"/>
              <a:ext cx="547800" cy="5478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g11aa4fef89d_0_74"/>
            <p:cNvSpPr/>
            <p:nvPr/>
          </p:nvSpPr>
          <p:spPr>
            <a:xfrm>
              <a:off x="1150288" y="1249576"/>
              <a:ext cx="5640900" cy="99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11aa4fef89d_0_74"/>
            <p:cNvSpPr txBox="1"/>
            <p:nvPr/>
          </p:nvSpPr>
          <p:spPr>
            <a:xfrm>
              <a:off x="1150288" y="1249576"/>
              <a:ext cx="5640900" cy="996000"/>
            </a:xfrm>
            <a:prstGeom prst="rect">
              <a:avLst/>
            </a:prstGeom>
            <a:noFill/>
            <a:ln>
              <a:noFill/>
            </a:ln>
          </p:spPr>
          <p:txBody>
            <a:bodyPr spcFirstLastPara="1" wrap="square" lIns="105400" tIns="105400" rIns="105400" bIns="105400" anchor="ctr" anchorCtr="0">
              <a:noAutofit/>
            </a:bodyPr>
            <a:lstStyle/>
            <a:p>
              <a:pPr marL="0" lvl="0" indent="0" algn="l" rtl="0">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Transforming Observables</a:t>
              </a:r>
              <a:endParaRPr/>
            </a:p>
          </p:txBody>
        </p:sp>
        <p:sp>
          <p:nvSpPr>
            <p:cNvPr id="289" name="Google Shape;289;g11aa4fef89d_0_74"/>
            <p:cNvSpPr/>
            <p:nvPr/>
          </p:nvSpPr>
          <p:spPr>
            <a:xfrm>
              <a:off x="0" y="2494477"/>
              <a:ext cx="6791400" cy="996000"/>
            </a:xfrm>
            <a:prstGeom prst="rect">
              <a:avLst/>
            </a:prstGeom>
            <a:gradFill>
              <a:gsLst>
                <a:gs pos="0">
                  <a:srgbClr val="3F3F3F"/>
                </a:gs>
                <a:gs pos="15930">
                  <a:srgbClr val="262626"/>
                </a:gs>
                <a:gs pos="97000">
                  <a:srgbClr val="262626"/>
                </a:gs>
                <a:gs pos="100000">
                  <a:srgbClr val="11859C"/>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11aa4fef89d_0_74"/>
            <p:cNvSpPr/>
            <p:nvPr/>
          </p:nvSpPr>
          <p:spPr>
            <a:xfrm>
              <a:off x="301265" y="2718559"/>
              <a:ext cx="547800" cy="5478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11aa4fef89d_0_74"/>
            <p:cNvSpPr/>
            <p:nvPr/>
          </p:nvSpPr>
          <p:spPr>
            <a:xfrm>
              <a:off x="1150288" y="2494477"/>
              <a:ext cx="5640900" cy="99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11aa4fef89d_0_74"/>
            <p:cNvSpPr txBox="1"/>
            <p:nvPr/>
          </p:nvSpPr>
          <p:spPr>
            <a:xfrm>
              <a:off x="1150288" y="2494477"/>
              <a:ext cx="5640900" cy="996000"/>
            </a:xfrm>
            <a:prstGeom prst="rect">
              <a:avLst/>
            </a:prstGeom>
            <a:noFill/>
            <a:ln>
              <a:noFill/>
            </a:ln>
          </p:spPr>
          <p:txBody>
            <a:bodyPr spcFirstLastPara="1" wrap="square" lIns="105400" tIns="105400" rIns="105400" bIns="105400" anchor="ctr" anchorCtr="0">
              <a:noAutofit/>
            </a:bodyPr>
            <a:lstStyle/>
            <a:p>
              <a:pPr marL="0" marR="0" lvl="0" indent="0" algn="l" rtl="0">
                <a:lnSpc>
                  <a:spcPct val="100000"/>
                </a:lnSpc>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Filtering Observables</a:t>
              </a:r>
              <a:endParaRPr/>
            </a:p>
          </p:txBody>
        </p:sp>
        <p:sp>
          <p:nvSpPr>
            <p:cNvPr id="293" name="Google Shape;293;g11aa4fef89d_0_74"/>
            <p:cNvSpPr/>
            <p:nvPr/>
          </p:nvSpPr>
          <p:spPr>
            <a:xfrm>
              <a:off x="0" y="3739377"/>
              <a:ext cx="6791400" cy="996000"/>
            </a:xfrm>
            <a:prstGeom prst="rect">
              <a:avLst/>
            </a:prstGeom>
            <a:gradFill>
              <a:gsLst>
                <a:gs pos="0">
                  <a:srgbClr val="3F3F3F"/>
                </a:gs>
                <a:gs pos="15930">
                  <a:srgbClr val="262626"/>
                </a:gs>
                <a:gs pos="97000">
                  <a:srgbClr val="262626"/>
                </a:gs>
                <a:gs pos="100000">
                  <a:srgbClr val="11859C"/>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11aa4fef89d_0_74"/>
            <p:cNvSpPr/>
            <p:nvPr/>
          </p:nvSpPr>
          <p:spPr>
            <a:xfrm>
              <a:off x="301265" y="3963460"/>
              <a:ext cx="547800" cy="5478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11aa4fef89d_0_74"/>
            <p:cNvSpPr/>
            <p:nvPr/>
          </p:nvSpPr>
          <p:spPr>
            <a:xfrm>
              <a:off x="1150288" y="3739377"/>
              <a:ext cx="5640900" cy="99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g11aa4fef89d_0_74"/>
            <p:cNvSpPr txBox="1"/>
            <p:nvPr/>
          </p:nvSpPr>
          <p:spPr>
            <a:xfrm>
              <a:off x="1150288" y="3739377"/>
              <a:ext cx="5640900" cy="996000"/>
            </a:xfrm>
            <a:prstGeom prst="rect">
              <a:avLst/>
            </a:prstGeom>
            <a:noFill/>
            <a:ln>
              <a:noFill/>
            </a:ln>
          </p:spPr>
          <p:txBody>
            <a:bodyPr spcFirstLastPara="1" wrap="square" lIns="105400" tIns="105400" rIns="105400" bIns="105400" anchor="ctr" anchorCtr="0">
              <a:noAutofit/>
            </a:bodyPr>
            <a:lstStyle/>
            <a:p>
              <a:pPr marL="0" marR="0" lvl="0" indent="0" algn="l" rtl="0">
                <a:lnSpc>
                  <a:spcPct val="100000"/>
                </a:lnSpc>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Combining Observables</a:t>
              </a:r>
              <a:endParaRPr/>
            </a:p>
          </p:txBody>
        </p:sp>
        <p:sp>
          <p:nvSpPr>
            <p:cNvPr id="297" name="Google Shape;297;g11aa4fef89d_0_74"/>
            <p:cNvSpPr/>
            <p:nvPr/>
          </p:nvSpPr>
          <p:spPr>
            <a:xfrm>
              <a:off x="0" y="4984278"/>
              <a:ext cx="6791400" cy="996000"/>
            </a:xfrm>
            <a:prstGeom prst="rect">
              <a:avLst/>
            </a:prstGeom>
            <a:gradFill>
              <a:gsLst>
                <a:gs pos="0">
                  <a:srgbClr val="3F3F3F"/>
                </a:gs>
                <a:gs pos="15930">
                  <a:srgbClr val="262626"/>
                </a:gs>
                <a:gs pos="97000">
                  <a:srgbClr val="262626"/>
                </a:gs>
                <a:gs pos="100000">
                  <a:srgbClr val="11859C"/>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g11aa4fef89d_0_74"/>
            <p:cNvSpPr/>
            <p:nvPr/>
          </p:nvSpPr>
          <p:spPr>
            <a:xfrm>
              <a:off x="301265" y="5208360"/>
              <a:ext cx="547800" cy="5478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g11aa4fef89d_0_74"/>
            <p:cNvSpPr/>
            <p:nvPr/>
          </p:nvSpPr>
          <p:spPr>
            <a:xfrm>
              <a:off x="1150288" y="4984278"/>
              <a:ext cx="5640900" cy="99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g11aa4fef89d_0_74"/>
            <p:cNvSpPr txBox="1"/>
            <p:nvPr/>
          </p:nvSpPr>
          <p:spPr>
            <a:xfrm>
              <a:off x="1150288" y="4984278"/>
              <a:ext cx="5640900" cy="996000"/>
            </a:xfrm>
            <a:prstGeom prst="rect">
              <a:avLst/>
            </a:prstGeom>
            <a:noFill/>
            <a:ln>
              <a:noFill/>
            </a:ln>
          </p:spPr>
          <p:txBody>
            <a:bodyPr spcFirstLastPara="1" wrap="square" lIns="105400" tIns="105400" rIns="105400" bIns="105400" anchor="ctr" anchorCtr="0">
              <a:noAutofit/>
            </a:bodyPr>
            <a:lstStyle/>
            <a:p>
              <a:pPr marL="0" marR="0" lvl="0" indent="0" algn="l" rtl="0">
                <a:lnSpc>
                  <a:spcPct val="100000"/>
                </a:lnSpc>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Error Handling Operators</a:t>
              </a:r>
              <a:endParaRPr/>
            </a:p>
          </p:txBody>
        </p:sp>
      </p:grpSp>
      <p:sp>
        <p:nvSpPr>
          <p:cNvPr id="301" name="Google Shape;301;g11aa4fef89d_0_74"/>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dirty="0" err="1"/>
              <a:t>Creating</a:t>
            </a:r>
            <a:r>
              <a:rPr lang="es-ES" dirty="0"/>
              <a:t> / Just</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15</a:t>
            </a:fld>
            <a:endParaRPr/>
          </a:p>
        </p:txBody>
      </p:sp>
      <p:pic>
        <p:nvPicPr>
          <p:cNvPr id="3" name="Imagen 2">
            <a:extLst>
              <a:ext uri="{FF2B5EF4-FFF2-40B4-BE49-F238E27FC236}">
                <a16:creationId xmlns:a16="http://schemas.microsoft.com/office/drawing/2014/main" id="{7BB47048-F04D-4B97-B2CA-F0E5BC7DE993}"/>
              </a:ext>
            </a:extLst>
          </p:cNvPr>
          <p:cNvPicPr>
            <a:picLocks noChangeAspect="1"/>
          </p:cNvPicPr>
          <p:nvPr/>
        </p:nvPicPr>
        <p:blipFill>
          <a:blip r:embed="rId3"/>
          <a:stretch>
            <a:fillRect/>
          </a:stretch>
        </p:blipFill>
        <p:spPr>
          <a:xfrm>
            <a:off x="4705350" y="1411919"/>
            <a:ext cx="6648449" cy="3161450"/>
          </a:xfrm>
          <a:prstGeom prst="rect">
            <a:avLst/>
          </a:prstGeom>
        </p:spPr>
      </p:pic>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923330"/>
          </a:xfrm>
          <a:prstGeom prst="rect">
            <a:avLst/>
          </a:prstGeom>
          <a:noFill/>
        </p:spPr>
        <p:txBody>
          <a:bodyPr wrap="square" rtlCol="0">
            <a:spAutoFit/>
          </a:bodyPr>
          <a:lstStyle/>
          <a:p>
            <a:pPr algn="just"/>
            <a:r>
              <a:rPr lang="es-MX" sz="2000" dirty="0">
                <a:solidFill>
                  <a:schemeClr val="bg1"/>
                </a:solidFill>
              </a:rPr>
              <a:t>Crear un Observable que emita un elemento en particular</a:t>
            </a:r>
          </a:p>
          <a:p>
            <a:endParaRPr lang="es-MX" dirty="0"/>
          </a:p>
        </p:txBody>
      </p:sp>
    </p:spTree>
    <p:extLst>
      <p:ext uri="{BB962C8B-B14F-4D97-AF65-F5344CB8AC3E}">
        <p14:creationId xmlns:p14="http://schemas.microsoft.com/office/powerpoint/2010/main" val="178475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dirty="0" err="1"/>
              <a:t>Creating</a:t>
            </a:r>
            <a:r>
              <a:rPr lang="es-ES" dirty="0"/>
              <a:t> / </a:t>
            </a:r>
            <a:r>
              <a:rPr lang="es-ES" dirty="0" err="1"/>
              <a:t>Range</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16</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707886"/>
          </a:xfrm>
          <a:prstGeom prst="rect">
            <a:avLst/>
          </a:prstGeom>
          <a:noFill/>
        </p:spPr>
        <p:txBody>
          <a:bodyPr wrap="square" rtlCol="0">
            <a:spAutoFit/>
          </a:bodyPr>
          <a:lstStyle/>
          <a:p>
            <a:pPr algn="just"/>
            <a:r>
              <a:rPr lang="es-MX" sz="2000" dirty="0">
                <a:solidFill>
                  <a:schemeClr val="bg1"/>
                </a:solidFill>
              </a:rPr>
              <a:t>Crear un Observable que emita un rango particular de enteros secuenciales</a:t>
            </a:r>
            <a:endParaRPr lang="es-MX" dirty="0"/>
          </a:p>
        </p:txBody>
      </p:sp>
      <p:pic>
        <p:nvPicPr>
          <p:cNvPr id="5" name="Imagen 4">
            <a:extLst>
              <a:ext uri="{FF2B5EF4-FFF2-40B4-BE49-F238E27FC236}">
                <a16:creationId xmlns:a16="http://schemas.microsoft.com/office/drawing/2014/main" id="{2F858F7D-91CF-4898-85C7-5D3A93C9C5BC}"/>
              </a:ext>
            </a:extLst>
          </p:cNvPr>
          <p:cNvPicPr>
            <a:picLocks noChangeAspect="1"/>
          </p:cNvPicPr>
          <p:nvPr/>
        </p:nvPicPr>
        <p:blipFill>
          <a:blip r:embed="rId3"/>
          <a:stretch>
            <a:fillRect/>
          </a:stretch>
        </p:blipFill>
        <p:spPr>
          <a:xfrm>
            <a:off x="4705350" y="1586208"/>
            <a:ext cx="7153698" cy="2650085"/>
          </a:xfrm>
          <a:prstGeom prst="rect">
            <a:avLst/>
          </a:prstGeom>
        </p:spPr>
      </p:pic>
    </p:spTree>
    <p:extLst>
      <p:ext uri="{BB962C8B-B14F-4D97-AF65-F5344CB8AC3E}">
        <p14:creationId xmlns:p14="http://schemas.microsoft.com/office/powerpoint/2010/main" val="220153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dirty="0" err="1"/>
              <a:t>Creating</a:t>
            </a:r>
            <a:r>
              <a:rPr lang="es-ES" dirty="0"/>
              <a:t> / </a:t>
            </a:r>
            <a:r>
              <a:rPr lang="es-ES" dirty="0" err="1"/>
              <a:t>From</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17</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707886"/>
          </a:xfrm>
          <a:prstGeom prst="rect">
            <a:avLst/>
          </a:prstGeom>
          <a:noFill/>
        </p:spPr>
        <p:txBody>
          <a:bodyPr wrap="square" rtlCol="0">
            <a:spAutoFit/>
          </a:bodyPr>
          <a:lstStyle/>
          <a:p>
            <a:pPr algn="just"/>
            <a:r>
              <a:rPr lang="es-MX" sz="2000" dirty="0">
                <a:solidFill>
                  <a:schemeClr val="bg1"/>
                </a:solidFill>
              </a:rPr>
              <a:t>Convertir varios otros objetos y tipos de datos en Observables</a:t>
            </a:r>
            <a:endParaRPr lang="es-MX" dirty="0"/>
          </a:p>
        </p:txBody>
      </p:sp>
      <p:pic>
        <p:nvPicPr>
          <p:cNvPr id="3" name="Imagen 2">
            <a:extLst>
              <a:ext uri="{FF2B5EF4-FFF2-40B4-BE49-F238E27FC236}">
                <a16:creationId xmlns:a16="http://schemas.microsoft.com/office/drawing/2014/main" id="{C44C35EF-4FFE-416F-8AE0-C8FA7A988EF2}"/>
              </a:ext>
            </a:extLst>
          </p:cNvPr>
          <p:cNvPicPr>
            <a:picLocks noChangeAspect="1"/>
          </p:cNvPicPr>
          <p:nvPr/>
        </p:nvPicPr>
        <p:blipFill>
          <a:blip r:embed="rId3"/>
          <a:stretch>
            <a:fillRect/>
          </a:stretch>
        </p:blipFill>
        <p:spPr>
          <a:xfrm>
            <a:off x="4584429" y="901306"/>
            <a:ext cx="7188471" cy="3514717"/>
          </a:xfrm>
          <a:prstGeom prst="rect">
            <a:avLst/>
          </a:prstGeom>
        </p:spPr>
      </p:pic>
    </p:spTree>
    <p:extLst>
      <p:ext uri="{BB962C8B-B14F-4D97-AF65-F5344CB8AC3E}">
        <p14:creationId xmlns:p14="http://schemas.microsoft.com/office/powerpoint/2010/main" val="45163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sz="5000" dirty="0" err="1"/>
              <a:t>Transforming</a:t>
            </a:r>
            <a:r>
              <a:rPr lang="es-ES" dirty="0"/>
              <a:t> / </a:t>
            </a:r>
            <a:r>
              <a:rPr lang="es-ES" dirty="0" err="1"/>
              <a:t>FlatMap</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18</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1015663"/>
          </a:xfrm>
          <a:prstGeom prst="rect">
            <a:avLst/>
          </a:prstGeom>
          <a:noFill/>
        </p:spPr>
        <p:txBody>
          <a:bodyPr wrap="square" rtlCol="0">
            <a:spAutoFit/>
          </a:bodyPr>
          <a:lstStyle/>
          <a:p>
            <a:pPr algn="just"/>
            <a:r>
              <a:rPr lang="es-MX" sz="2000" dirty="0">
                <a:solidFill>
                  <a:schemeClr val="bg1"/>
                </a:solidFill>
              </a:rPr>
              <a:t>Transformar los elementos emitidos por un Observable en Observables, luego aplanar las emisiones de esos en un solo Observable</a:t>
            </a:r>
            <a:endParaRPr lang="es-MX" dirty="0"/>
          </a:p>
        </p:txBody>
      </p:sp>
      <p:pic>
        <p:nvPicPr>
          <p:cNvPr id="5" name="Imagen 4">
            <a:extLst>
              <a:ext uri="{FF2B5EF4-FFF2-40B4-BE49-F238E27FC236}">
                <a16:creationId xmlns:a16="http://schemas.microsoft.com/office/drawing/2014/main" id="{C96051C1-8663-4B84-86AA-C6891481FF0F}"/>
              </a:ext>
            </a:extLst>
          </p:cNvPr>
          <p:cNvPicPr>
            <a:picLocks noChangeAspect="1"/>
          </p:cNvPicPr>
          <p:nvPr/>
        </p:nvPicPr>
        <p:blipFill>
          <a:blip r:embed="rId3"/>
          <a:stretch>
            <a:fillRect/>
          </a:stretch>
        </p:blipFill>
        <p:spPr>
          <a:xfrm>
            <a:off x="4701626" y="1037263"/>
            <a:ext cx="6790404" cy="3259394"/>
          </a:xfrm>
          <a:prstGeom prst="rect">
            <a:avLst/>
          </a:prstGeom>
        </p:spPr>
      </p:pic>
    </p:spTree>
    <p:extLst>
      <p:ext uri="{BB962C8B-B14F-4D97-AF65-F5344CB8AC3E}">
        <p14:creationId xmlns:p14="http://schemas.microsoft.com/office/powerpoint/2010/main" val="106983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sz="5000" dirty="0" err="1"/>
              <a:t>Transforming</a:t>
            </a:r>
            <a:r>
              <a:rPr lang="es-ES" dirty="0"/>
              <a:t> / </a:t>
            </a:r>
            <a:r>
              <a:rPr lang="es-ES" dirty="0" err="1"/>
              <a:t>Map</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19</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707886"/>
          </a:xfrm>
          <a:prstGeom prst="rect">
            <a:avLst/>
          </a:prstGeom>
          <a:noFill/>
        </p:spPr>
        <p:txBody>
          <a:bodyPr wrap="square" rtlCol="0">
            <a:spAutoFit/>
          </a:bodyPr>
          <a:lstStyle/>
          <a:p>
            <a:pPr algn="just"/>
            <a:r>
              <a:rPr lang="es-MX" sz="2000" dirty="0">
                <a:solidFill>
                  <a:schemeClr val="bg1"/>
                </a:solidFill>
              </a:rPr>
              <a:t>Transformar los elementos emitidos por un Observable aplicando una función a cada elemento</a:t>
            </a:r>
            <a:endParaRPr lang="es-MX" dirty="0"/>
          </a:p>
        </p:txBody>
      </p:sp>
      <p:pic>
        <p:nvPicPr>
          <p:cNvPr id="3" name="Imagen 2">
            <a:extLst>
              <a:ext uri="{FF2B5EF4-FFF2-40B4-BE49-F238E27FC236}">
                <a16:creationId xmlns:a16="http://schemas.microsoft.com/office/drawing/2014/main" id="{2E41DF64-981A-40DE-A9B5-C9D178869B9E}"/>
              </a:ext>
            </a:extLst>
          </p:cNvPr>
          <p:cNvPicPr>
            <a:picLocks noChangeAspect="1"/>
          </p:cNvPicPr>
          <p:nvPr/>
        </p:nvPicPr>
        <p:blipFill>
          <a:blip r:embed="rId3"/>
          <a:stretch>
            <a:fillRect/>
          </a:stretch>
        </p:blipFill>
        <p:spPr>
          <a:xfrm>
            <a:off x="4705350" y="1719757"/>
            <a:ext cx="6783951" cy="2545774"/>
          </a:xfrm>
          <a:prstGeom prst="rect">
            <a:avLst/>
          </a:prstGeom>
        </p:spPr>
      </p:pic>
    </p:spTree>
    <p:extLst>
      <p:ext uri="{BB962C8B-B14F-4D97-AF65-F5344CB8AC3E}">
        <p14:creationId xmlns:p14="http://schemas.microsoft.com/office/powerpoint/2010/main" val="264025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a:t>Temario</a:t>
            </a:r>
            <a:endParaRPr/>
          </a:p>
        </p:txBody>
      </p:sp>
      <p:grpSp>
        <p:nvGrpSpPr>
          <p:cNvPr id="95" name="Google Shape;95;p2"/>
          <p:cNvGrpSpPr/>
          <p:nvPr/>
        </p:nvGrpSpPr>
        <p:grpSpPr>
          <a:xfrm>
            <a:off x="4562476" y="369800"/>
            <a:ext cx="6791323" cy="5975523"/>
            <a:chOff x="0" y="4675"/>
            <a:chExt cx="6791323" cy="5975523"/>
          </a:xfrm>
        </p:grpSpPr>
        <p:sp>
          <p:nvSpPr>
            <p:cNvPr id="96" name="Google Shape;96;p2"/>
            <p:cNvSpPr/>
            <p:nvPr/>
          </p:nvSpPr>
          <p:spPr>
            <a:xfrm>
              <a:off x="0" y="4675"/>
              <a:ext cx="6791323" cy="995920"/>
            </a:xfrm>
            <a:prstGeom prst="rect">
              <a:avLst/>
            </a:prstGeom>
            <a:gradFill>
              <a:gsLst>
                <a:gs pos="0">
                  <a:srgbClr val="3F3F3F"/>
                </a:gs>
                <a:gs pos="15929">
                  <a:srgbClr val="262626"/>
                </a:gs>
                <a:gs pos="97000">
                  <a:srgbClr val="262626"/>
                </a:gs>
                <a:gs pos="100000">
                  <a:srgbClr val="11859C"/>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01265" y="228757"/>
              <a:ext cx="547756" cy="54775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150288" y="4675"/>
              <a:ext cx="5641034" cy="9959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txBox="1"/>
            <p:nvPr/>
          </p:nvSpPr>
          <p:spPr>
            <a:xfrm>
              <a:off x="1150288" y="4675"/>
              <a:ext cx="5641034" cy="995920"/>
            </a:xfrm>
            <a:prstGeom prst="rect">
              <a:avLst/>
            </a:prstGeom>
            <a:noFill/>
            <a:ln>
              <a:noFill/>
            </a:ln>
          </p:spPr>
          <p:txBody>
            <a:bodyPr spcFirstLastPara="1" wrap="square" lIns="105400" tIns="105400" rIns="105400" bIns="105400" anchor="ctr" anchorCtr="0">
              <a:noAutofit/>
            </a:bodyPr>
            <a:lstStyle/>
            <a:p>
              <a:pPr marL="0" marR="0" lvl="0" indent="0" algn="l" rtl="0">
                <a:lnSpc>
                  <a:spcPct val="100000"/>
                </a:lnSpc>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Introducción</a:t>
              </a:r>
              <a:endParaRPr/>
            </a:p>
          </p:txBody>
        </p:sp>
        <p:sp>
          <p:nvSpPr>
            <p:cNvPr id="100" name="Google Shape;100;p2"/>
            <p:cNvSpPr/>
            <p:nvPr/>
          </p:nvSpPr>
          <p:spPr>
            <a:xfrm>
              <a:off x="0" y="1249576"/>
              <a:ext cx="6791323" cy="995920"/>
            </a:xfrm>
            <a:prstGeom prst="rect">
              <a:avLst/>
            </a:prstGeom>
            <a:gradFill>
              <a:gsLst>
                <a:gs pos="0">
                  <a:srgbClr val="3F3F3F"/>
                </a:gs>
                <a:gs pos="15929">
                  <a:srgbClr val="262626"/>
                </a:gs>
                <a:gs pos="97000">
                  <a:srgbClr val="262626"/>
                </a:gs>
                <a:gs pos="100000">
                  <a:srgbClr val="11859C"/>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01265" y="1473658"/>
              <a:ext cx="547756" cy="54775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150288" y="1249576"/>
              <a:ext cx="5641034" cy="9959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txBox="1"/>
            <p:nvPr/>
          </p:nvSpPr>
          <p:spPr>
            <a:xfrm>
              <a:off x="1150288" y="1249576"/>
              <a:ext cx="5641034" cy="995920"/>
            </a:xfrm>
            <a:prstGeom prst="rect">
              <a:avLst/>
            </a:prstGeom>
            <a:noFill/>
            <a:ln>
              <a:noFill/>
            </a:ln>
          </p:spPr>
          <p:txBody>
            <a:bodyPr spcFirstLastPara="1" wrap="square" lIns="105400" tIns="105400" rIns="105400" bIns="105400" anchor="ctr" anchorCtr="0">
              <a:noAutofit/>
            </a:bodyPr>
            <a:lstStyle/>
            <a:p>
              <a:pPr marL="0" lvl="0" indent="0" algn="l" rtl="0">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¿Que es es programación reactiva?</a:t>
              </a:r>
              <a:endParaRPr/>
            </a:p>
          </p:txBody>
        </p:sp>
        <p:sp>
          <p:nvSpPr>
            <p:cNvPr id="104" name="Google Shape;104;p2"/>
            <p:cNvSpPr/>
            <p:nvPr/>
          </p:nvSpPr>
          <p:spPr>
            <a:xfrm>
              <a:off x="0" y="2494477"/>
              <a:ext cx="6791323" cy="995920"/>
            </a:xfrm>
            <a:prstGeom prst="rect">
              <a:avLst/>
            </a:prstGeom>
            <a:gradFill>
              <a:gsLst>
                <a:gs pos="0">
                  <a:srgbClr val="3F3F3F"/>
                </a:gs>
                <a:gs pos="15929">
                  <a:srgbClr val="262626"/>
                </a:gs>
                <a:gs pos="97000">
                  <a:srgbClr val="262626"/>
                </a:gs>
                <a:gs pos="100000">
                  <a:srgbClr val="11859C"/>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01265" y="2718559"/>
              <a:ext cx="547756" cy="54775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50288" y="2494477"/>
              <a:ext cx="5641034" cy="9959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txBox="1"/>
            <p:nvPr/>
          </p:nvSpPr>
          <p:spPr>
            <a:xfrm>
              <a:off x="1150288" y="2494477"/>
              <a:ext cx="5641034" cy="995920"/>
            </a:xfrm>
            <a:prstGeom prst="rect">
              <a:avLst/>
            </a:prstGeom>
            <a:noFill/>
            <a:ln>
              <a:noFill/>
            </a:ln>
          </p:spPr>
          <p:txBody>
            <a:bodyPr spcFirstLastPara="1" wrap="square" lIns="105400" tIns="105400" rIns="105400" bIns="105400" anchor="ctr" anchorCtr="0">
              <a:noAutofit/>
            </a:bodyPr>
            <a:lstStyle/>
            <a:p>
              <a:pPr marL="0" marR="0" lvl="0" indent="0" algn="l" rtl="0">
                <a:lnSpc>
                  <a:spcPct val="100000"/>
                </a:lnSpc>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Operadores</a:t>
              </a:r>
              <a:endParaRPr/>
            </a:p>
          </p:txBody>
        </p:sp>
        <p:sp>
          <p:nvSpPr>
            <p:cNvPr id="108" name="Google Shape;108;p2"/>
            <p:cNvSpPr/>
            <p:nvPr/>
          </p:nvSpPr>
          <p:spPr>
            <a:xfrm>
              <a:off x="0" y="3739377"/>
              <a:ext cx="6791323" cy="995920"/>
            </a:xfrm>
            <a:prstGeom prst="rect">
              <a:avLst/>
            </a:prstGeom>
            <a:gradFill>
              <a:gsLst>
                <a:gs pos="0">
                  <a:srgbClr val="3F3F3F"/>
                </a:gs>
                <a:gs pos="15929">
                  <a:srgbClr val="262626"/>
                </a:gs>
                <a:gs pos="97000">
                  <a:srgbClr val="262626"/>
                </a:gs>
                <a:gs pos="100000">
                  <a:srgbClr val="11859C"/>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265" y="3963460"/>
              <a:ext cx="547756" cy="547756"/>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50288" y="3739377"/>
              <a:ext cx="5641034" cy="9959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p:nvPr/>
          </p:nvSpPr>
          <p:spPr>
            <a:xfrm>
              <a:off x="1150288" y="3739377"/>
              <a:ext cx="5641034" cy="995920"/>
            </a:xfrm>
            <a:prstGeom prst="rect">
              <a:avLst/>
            </a:prstGeom>
            <a:noFill/>
            <a:ln>
              <a:noFill/>
            </a:ln>
          </p:spPr>
          <p:txBody>
            <a:bodyPr spcFirstLastPara="1" wrap="square" lIns="105400" tIns="105400" rIns="105400" bIns="105400" anchor="ctr" anchorCtr="0">
              <a:noAutofit/>
            </a:bodyPr>
            <a:lstStyle/>
            <a:p>
              <a:pPr marL="0" marR="0" lvl="0" indent="0" algn="l" rtl="0">
                <a:lnSpc>
                  <a:spcPct val="100000"/>
                </a:lnSpc>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Servicios Reactivos (Enfoque funcional/Enfoque anotaciones)</a:t>
              </a:r>
              <a:endParaRPr/>
            </a:p>
          </p:txBody>
        </p:sp>
        <p:sp>
          <p:nvSpPr>
            <p:cNvPr id="112" name="Google Shape;112;p2"/>
            <p:cNvSpPr/>
            <p:nvPr/>
          </p:nvSpPr>
          <p:spPr>
            <a:xfrm>
              <a:off x="0" y="4984278"/>
              <a:ext cx="6791323" cy="995920"/>
            </a:xfrm>
            <a:prstGeom prst="rect">
              <a:avLst/>
            </a:prstGeom>
            <a:gradFill>
              <a:gsLst>
                <a:gs pos="0">
                  <a:srgbClr val="3F3F3F"/>
                </a:gs>
                <a:gs pos="15929">
                  <a:srgbClr val="262626"/>
                </a:gs>
                <a:gs pos="97000">
                  <a:srgbClr val="262626"/>
                </a:gs>
                <a:gs pos="100000">
                  <a:srgbClr val="11859C"/>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01265" y="5208360"/>
              <a:ext cx="547756" cy="547756"/>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50288" y="4984278"/>
              <a:ext cx="5641034" cy="9959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txBox="1"/>
            <p:nvPr/>
          </p:nvSpPr>
          <p:spPr>
            <a:xfrm>
              <a:off x="1150288" y="4984278"/>
              <a:ext cx="5641034" cy="995920"/>
            </a:xfrm>
            <a:prstGeom prst="rect">
              <a:avLst/>
            </a:prstGeom>
            <a:noFill/>
            <a:ln>
              <a:noFill/>
            </a:ln>
          </p:spPr>
          <p:txBody>
            <a:bodyPr spcFirstLastPara="1" wrap="square" lIns="105400" tIns="105400" rIns="105400" bIns="105400" anchor="ctr" anchorCtr="0">
              <a:noAutofit/>
            </a:bodyPr>
            <a:lstStyle/>
            <a:p>
              <a:pPr marL="0" marR="0" lvl="0" indent="0" algn="l" rtl="0">
                <a:lnSpc>
                  <a:spcPct val="100000"/>
                </a:lnSpc>
                <a:spcBef>
                  <a:spcPts val="0"/>
                </a:spcBef>
                <a:spcAft>
                  <a:spcPts val="0"/>
                </a:spcAft>
                <a:buClr>
                  <a:schemeClr val="lt1"/>
                </a:buClr>
                <a:buSzPts val="1900"/>
                <a:buFont typeface="Calibri"/>
                <a:buNone/>
              </a:pPr>
              <a:r>
                <a:rPr lang="es-ES" sz="1900">
                  <a:solidFill>
                    <a:schemeClr val="lt1"/>
                  </a:solidFill>
                  <a:latin typeface="Calibri"/>
                  <a:ea typeface="Calibri"/>
                  <a:cs typeface="Calibri"/>
                  <a:sym typeface="Calibri"/>
                </a:rPr>
                <a:t>Consumir servicios reactivos (Feign Client/WebClient)</a:t>
              </a:r>
              <a:endParaRPr/>
            </a:p>
          </p:txBody>
        </p:sp>
      </p:grpSp>
      <p:sp>
        <p:nvSpPr>
          <p:cNvPr id="116" name="Google Shape;116;p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sz="5000" dirty="0" err="1"/>
              <a:t>Filtering</a:t>
            </a:r>
            <a:r>
              <a:rPr lang="es-ES" dirty="0"/>
              <a:t> / </a:t>
            </a:r>
            <a:r>
              <a:rPr lang="es-ES" dirty="0" err="1"/>
              <a:t>Filter</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20</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707886"/>
          </a:xfrm>
          <a:prstGeom prst="rect">
            <a:avLst/>
          </a:prstGeom>
          <a:noFill/>
        </p:spPr>
        <p:txBody>
          <a:bodyPr wrap="square" rtlCol="0">
            <a:spAutoFit/>
          </a:bodyPr>
          <a:lstStyle/>
          <a:p>
            <a:pPr algn="just"/>
            <a:r>
              <a:rPr lang="es-MX" sz="2000" dirty="0">
                <a:solidFill>
                  <a:schemeClr val="bg1"/>
                </a:solidFill>
              </a:rPr>
              <a:t>Emitir solo aquellos elementos de un Observable que pasan una prueba de predicado</a:t>
            </a:r>
            <a:endParaRPr lang="es-MX" dirty="0"/>
          </a:p>
        </p:txBody>
      </p:sp>
      <p:pic>
        <p:nvPicPr>
          <p:cNvPr id="5" name="Imagen 4">
            <a:extLst>
              <a:ext uri="{FF2B5EF4-FFF2-40B4-BE49-F238E27FC236}">
                <a16:creationId xmlns:a16="http://schemas.microsoft.com/office/drawing/2014/main" id="{7E83DF4D-03A0-430B-A2AC-12E06528980B}"/>
              </a:ext>
            </a:extLst>
          </p:cNvPr>
          <p:cNvPicPr>
            <a:picLocks noChangeAspect="1"/>
          </p:cNvPicPr>
          <p:nvPr/>
        </p:nvPicPr>
        <p:blipFill>
          <a:blip r:embed="rId3"/>
          <a:stretch>
            <a:fillRect/>
          </a:stretch>
        </p:blipFill>
        <p:spPr>
          <a:xfrm>
            <a:off x="4705350" y="1487755"/>
            <a:ext cx="6897117" cy="2638000"/>
          </a:xfrm>
          <a:prstGeom prst="rect">
            <a:avLst/>
          </a:prstGeom>
        </p:spPr>
      </p:pic>
    </p:spTree>
    <p:extLst>
      <p:ext uri="{BB962C8B-B14F-4D97-AF65-F5344CB8AC3E}">
        <p14:creationId xmlns:p14="http://schemas.microsoft.com/office/powerpoint/2010/main" val="1902729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sz="5000" dirty="0" err="1"/>
              <a:t>Filtering</a:t>
            </a:r>
            <a:r>
              <a:rPr lang="es-ES" dirty="0"/>
              <a:t> / </a:t>
            </a:r>
            <a:r>
              <a:rPr lang="es-ES" dirty="0" err="1"/>
              <a:t>Take</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21</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707886"/>
          </a:xfrm>
          <a:prstGeom prst="rect">
            <a:avLst/>
          </a:prstGeom>
          <a:noFill/>
        </p:spPr>
        <p:txBody>
          <a:bodyPr wrap="square" rtlCol="0">
            <a:spAutoFit/>
          </a:bodyPr>
          <a:lstStyle/>
          <a:p>
            <a:pPr algn="just"/>
            <a:r>
              <a:rPr lang="es-MX" sz="2000" dirty="0">
                <a:solidFill>
                  <a:schemeClr val="bg1"/>
                </a:solidFill>
              </a:rPr>
              <a:t>Emite solo los primeros n elementos emitidos por un Observable</a:t>
            </a:r>
            <a:endParaRPr lang="es-MX" dirty="0"/>
          </a:p>
        </p:txBody>
      </p:sp>
      <p:pic>
        <p:nvPicPr>
          <p:cNvPr id="3" name="Imagen 2">
            <a:extLst>
              <a:ext uri="{FF2B5EF4-FFF2-40B4-BE49-F238E27FC236}">
                <a16:creationId xmlns:a16="http://schemas.microsoft.com/office/drawing/2014/main" id="{BA84C7F6-A3A5-4BC0-9C60-D63968875359}"/>
              </a:ext>
            </a:extLst>
          </p:cNvPr>
          <p:cNvPicPr>
            <a:picLocks noChangeAspect="1"/>
          </p:cNvPicPr>
          <p:nvPr/>
        </p:nvPicPr>
        <p:blipFill>
          <a:blip r:embed="rId3"/>
          <a:stretch>
            <a:fillRect/>
          </a:stretch>
        </p:blipFill>
        <p:spPr>
          <a:xfrm>
            <a:off x="4705350" y="1592531"/>
            <a:ext cx="6871869" cy="2655372"/>
          </a:xfrm>
          <a:prstGeom prst="rect">
            <a:avLst/>
          </a:prstGeom>
        </p:spPr>
      </p:pic>
    </p:spTree>
    <p:extLst>
      <p:ext uri="{BB962C8B-B14F-4D97-AF65-F5344CB8AC3E}">
        <p14:creationId xmlns:p14="http://schemas.microsoft.com/office/powerpoint/2010/main" val="79758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29495"/>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sz="5000" dirty="0" err="1"/>
              <a:t>Filtering</a:t>
            </a:r>
            <a:r>
              <a:rPr lang="es-ES" dirty="0"/>
              <a:t> / </a:t>
            </a:r>
            <a:r>
              <a:rPr lang="es-ES" dirty="0" err="1"/>
              <a:t>TakeLast</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22</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707886"/>
          </a:xfrm>
          <a:prstGeom prst="rect">
            <a:avLst/>
          </a:prstGeom>
          <a:noFill/>
        </p:spPr>
        <p:txBody>
          <a:bodyPr wrap="square" rtlCol="0">
            <a:spAutoFit/>
          </a:bodyPr>
          <a:lstStyle/>
          <a:p>
            <a:pPr algn="just"/>
            <a:r>
              <a:rPr lang="es-MX" sz="2000" dirty="0">
                <a:solidFill>
                  <a:schemeClr val="bg1"/>
                </a:solidFill>
              </a:rPr>
              <a:t>Emite solo los n elementos finales emitidos por un Observable</a:t>
            </a:r>
            <a:endParaRPr lang="es-MX" dirty="0"/>
          </a:p>
        </p:txBody>
      </p:sp>
      <p:pic>
        <p:nvPicPr>
          <p:cNvPr id="5" name="Imagen 4">
            <a:extLst>
              <a:ext uri="{FF2B5EF4-FFF2-40B4-BE49-F238E27FC236}">
                <a16:creationId xmlns:a16="http://schemas.microsoft.com/office/drawing/2014/main" id="{D3AFAE1A-9723-4954-B482-14F52C4E5CB4}"/>
              </a:ext>
            </a:extLst>
          </p:cNvPr>
          <p:cNvPicPr>
            <a:picLocks noChangeAspect="1"/>
          </p:cNvPicPr>
          <p:nvPr/>
        </p:nvPicPr>
        <p:blipFill>
          <a:blip r:embed="rId3"/>
          <a:stretch>
            <a:fillRect/>
          </a:stretch>
        </p:blipFill>
        <p:spPr>
          <a:xfrm>
            <a:off x="4705350" y="1609159"/>
            <a:ext cx="6839452" cy="2599282"/>
          </a:xfrm>
          <a:prstGeom prst="rect">
            <a:avLst/>
          </a:prstGeom>
        </p:spPr>
      </p:pic>
    </p:spTree>
    <p:extLst>
      <p:ext uri="{BB962C8B-B14F-4D97-AF65-F5344CB8AC3E}">
        <p14:creationId xmlns:p14="http://schemas.microsoft.com/office/powerpoint/2010/main" val="518389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sz="5000" dirty="0" err="1"/>
              <a:t>Combining</a:t>
            </a:r>
            <a:r>
              <a:rPr lang="es-ES" dirty="0"/>
              <a:t> / </a:t>
            </a:r>
            <a:r>
              <a:rPr lang="es-ES" dirty="0" err="1"/>
              <a:t>Merge</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23</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707886"/>
          </a:xfrm>
          <a:prstGeom prst="rect">
            <a:avLst/>
          </a:prstGeom>
          <a:noFill/>
        </p:spPr>
        <p:txBody>
          <a:bodyPr wrap="square" rtlCol="0">
            <a:spAutoFit/>
          </a:bodyPr>
          <a:lstStyle/>
          <a:p>
            <a:pPr algn="just"/>
            <a:r>
              <a:rPr lang="es-MX" sz="2000" dirty="0">
                <a:solidFill>
                  <a:schemeClr val="bg1"/>
                </a:solidFill>
              </a:rPr>
              <a:t>Combine múltiples Observables en uno fusionando sus emisiones</a:t>
            </a:r>
            <a:endParaRPr lang="es-MX" dirty="0"/>
          </a:p>
        </p:txBody>
      </p:sp>
      <p:pic>
        <p:nvPicPr>
          <p:cNvPr id="3" name="Imagen 2">
            <a:extLst>
              <a:ext uri="{FF2B5EF4-FFF2-40B4-BE49-F238E27FC236}">
                <a16:creationId xmlns:a16="http://schemas.microsoft.com/office/drawing/2014/main" id="{FF86035F-8197-4FE7-91C1-2668DFCAB4D5}"/>
              </a:ext>
            </a:extLst>
          </p:cNvPr>
          <p:cNvPicPr>
            <a:picLocks noChangeAspect="1"/>
          </p:cNvPicPr>
          <p:nvPr/>
        </p:nvPicPr>
        <p:blipFill>
          <a:blip r:embed="rId3"/>
          <a:stretch>
            <a:fillRect/>
          </a:stretch>
        </p:blipFill>
        <p:spPr>
          <a:xfrm>
            <a:off x="4719855" y="1020347"/>
            <a:ext cx="6633945" cy="3334597"/>
          </a:xfrm>
          <a:prstGeom prst="rect">
            <a:avLst/>
          </a:prstGeom>
        </p:spPr>
      </p:pic>
    </p:spTree>
    <p:extLst>
      <p:ext uri="{BB962C8B-B14F-4D97-AF65-F5344CB8AC3E}">
        <p14:creationId xmlns:p14="http://schemas.microsoft.com/office/powerpoint/2010/main" val="360960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sz="5000" dirty="0" err="1"/>
              <a:t>Combining</a:t>
            </a:r>
            <a:r>
              <a:rPr lang="es-ES" dirty="0"/>
              <a:t> / Zip</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24</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1323439"/>
          </a:xfrm>
          <a:prstGeom prst="rect">
            <a:avLst/>
          </a:prstGeom>
          <a:noFill/>
        </p:spPr>
        <p:txBody>
          <a:bodyPr wrap="square" rtlCol="0">
            <a:spAutoFit/>
          </a:bodyPr>
          <a:lstStyle/>
          <a:p>
            <a:pPr algn="just"/>
            <a:r>
              <a:rPr lang="es-MX" sz="2000" dirty="0">
                <a:solidFill>
                  <a:schemeClr val="bg1"/>
                </a:solidFill>
              </a:rPr>
              <a:t>Combine las emisiones de múltiples Observables a través de una función específica y emita elementos únicos para cada combinación en función de los resultados de esta función.</a:t>
            </a:r>
            <a:endParaRPr lang="es-MX" dirty="0"/>
          </a:p>
        </p:txBody>
      </p:sp>
      <p:pic>
        <p:nvPicPr>
          <p:cNvPr id="5" name="Imagen 4">
            <a:extLst>
              <a:ext uri="{FF2B5EF4-FFF2-40B4-BE49-F238E27FC236}">
                <a16:creationId xmlns:a16="http://schemas.microsoft.com/office/drawing/2014/main" id="{56D0CEB5-9E10-4689-A2D1-594410649177}"/>
              </a:ext>
            </a:extLst>
          </p:cNvPr>
          <p:cNvPicPr>
            <a:picLocks noChangeAspect="1"/>
          </p:cNvPicPr>
          <p:nvPr/>
        </p:nvPicPr>
        <p:blipFill>
          <a:blip r:embed="rId3"/>
          <a:stretch>
            <a:fillRect/>
          </a:stretch>
        </p:blipFill>
        <p:spPr>
          <a:xfrm>
            <a:off x="4705350" y="856616"/>
            <a:ext cx="6934620" cy="3529950"/>
          </a:xfrm>
          <a:prstGeom prst="rect">
            <a:avLst/>
          </a:prstGeom>
        </p:spPr>
      </p:pic>
    </p:spTree>
    <p:extLst>
      <p:ext uri="{BB962C8B-B14F-4D97-AF65-F5344CB8AC3E}">
        <p14:creationId xmlns:p14="http://schemas.microsoft.com/office/powerpoint/2010/main" val="3974451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sz="5000" dirty="0"/>
              <a:t>Error </a:t>
            </a:r>
            <a:r>
              <a:rPr lang="es-ES" sz="5000" dirty="0" err="1"/>
              <a:t>Handling</a:t>
            </a:r>
            <a:r>
              <a:rPr lang="es-ES" dirty="0"/>
              <a:t> / </a:t>
            </a:r>
            <a:r>
              <a:rPr lang="es-ES" dirty="0" err="1"/>
              <a:t>Retry</a:t>
            </a:r>
            <a:endParaRPr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25</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1015663"/>
          </a:xfrm>
          <a:prstGeom prst="rect">
            <a:avLst/>
          </a:prstGeom>
          <a:noFill/>
        </p:spPr>
        <p:txBody>
          <a:bodyPr wrap="square" rtlCol="0">
            <a:spAutoFit/>
          </a:bodyPr>
          <a:lstStyle/>
          <a:p>
            <a:pPr algn="just"/>
            <a:r>
              <a:rPr lang="es-MX" sz="2000" dirty="0">
                <a:solidFill>
                  <a:schemeClr val="bg1"/>
                </a:solidFill>
              </a:rPr>
              <a:t>Si una fuente Observable emite un error, vuelva a suscribirse con la esperanza de que se complete sin errores.</a:t>
            </a:r>
            <a:endParaRPr lang="es-MX" dirty="0"/>
          </a:p>
        </p:txBody>
      </p:sp>
      <p:pic>
        <p:nvPicPr>
          <p:cNvPr id="3" name="Imagen 2">
            <a:extLst>
              <a:ext uri="{FF2B5EF4-FFF2-40B4-BE49-F238E27FC236}">
                <a16:creationId xmlns:a16="http://schemas.microsoft.com/office/drawing/2014/main" id="{F219EE07-D61D-40AB-B82C-813D220FCA82}"/>
              </a:ext>
            </a:extLst>
          </p:cNvPr>
          <p:cNvPicPr>
            <a:picLocks noChangeAspect="1"/>
          </p:cNvPicPr>
          <p:nvPr/>
        </p:nvPicPr>
        <p:blipFill>
          <a:blip r:embed="rId3"/>
          <a:stretch>
            <a:fillRect/>
          </a:stretch>
        </p:blipFill>
        <p:spPr>
          <a:xfrm>
            <a:off x="4705350" y="1112465"/>
            <a:ext cx="6687041" cy="3295598"/>
          </a:xfrm>
          <a:prstGeom prst="rect">
            <a:avLst/>
          </a:prstGeom>
        </p:spPr>
      </p:pic>
    </p:spTree>
    <p:extLst>
      <p:ext uri="{BB962C8B-B14F-4D97-AF65-F5344CB8AC3E}">
        <p14:creationId xmlns:p14="http://schemas.microsoft.com/office/powerpoint/2010/main" val="82022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29496"/>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sz="4400" dirty="0" err="1"/>
              <a:t>Conditional</a:t>
            </a:r>
            <a:r>
              <a:rPr lang="es-ES" sz="4400" dirty="0"/>
              <a:t> and </a:t>
            </a:r>
            <a:r>
              <a:rPr lang="es-ES" sz="4400" dirty="0" err="1"/>
              <a:t>Boolean</a:t>
            </a:r>
            <a:r>
              <a:rPr lang="es-ES" sz="4400" dirty="0"/>
              <a:t> / </a:t>
            </a:r>
            <a:r>
              <a:rPr lang="es-ES" sz="4400" dirty="0" err="1"/>
              <a:t>DefaultIfEmpty</a:t>
            </a:r>
            <a:endParaRPr sz="4400" dirty="0"/>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26</a:t>
            </a:fld>
            <a:endParaRPr/>
          </a:p>
        </p:txBody>
      </p:sp>
      <p:sp>
        <p:nvSpPr>
          <p:cNvPr id="4" name="CuadroTexto 3">
            <a:extLst>
              <a:ext uri="{FF2B5EF4-FFF2-40B4-BE49-F238E27FC236}">
                <a16:creationId xmlns:a16="http://schemas.microsoft.com/office/drawing/2014/main" id="{89199AF6-BDDC-4121-90A8-C4BDE64902D7}"/>
              </a:ext>
            </a:extLst>
          </p:cNvPr>
          <p:cNvSpPr txBox="1"/>
          <p:nvPr/>
        </p:nvSpPr>
        <p:spPr>
          <a:xfrm>
            <a:off x="4705350" y="4975123"/>
            <a:ext cx="6552585" cy="1015663"/>
          </a:xfrm>
          <a:prstGeom prst="rect">
            <a:avLst/>
          </a:prstGeom>
          <a:noFill/>
        </p:spPr>
        <p:txBody>
          <a:bodyPr wrap="square" rtlCol="0">
            <a:spAutoFit/>
          </a:bodyPr>
          <a:lstStyle/>
          <a:p>
            <a:pPr algn="just"/>
            <a:r>
              <a:rPr lang="es-MX" sz="2000" dirty="0">
                <a:solidFill>
                  <a:schemeClr val="bg1"/>
                </a:solidFill>
              </a:rPr>
              <a:t>Emitir elementos desde el Observable de origen, o un elemento predeterminado si el Observable de origen no emite nada</a:t>
            </a:r>
            <a:endParaRPr lang="es-MX" dirty="0"/>
          </a:p>
        </p:txBody>
      </p:sp>
      <p:pic>
        <p:nvPicPr>
          <p:cNvPr id="5" name="Imagen 4">
            <a:extLst>
              <a:ext uri="{FF2B5EF4-FFF2-40B4-BE49-F238E27FC236}">
                <a16:creationId xmlns:a16="http://schemas.microsoft.com/office/drawing/2014/main" id="{4ADD5F78-E59F-43C6-8F9D-B33E19D853C0}"/>
              </a:ext>
            </a:extLst>
          </p:cNvPr>
          <p:cNvPicPr>
            <a:picLocks noChangeAspect="1"/>
          </p:cNvPicPr>
          <p:nvPr/>
        </p:nvPicPr>
        <p:blipFill>
          <a:blip r:embed="rId3"/>
          <a:stretch>
            <a:fillRect/>
          </a:stretch>
        </p:blipFill>
        <p:spPr>
          <a:xfrm>
            <a:off x="4803673" y="1306181"/>
            <a:ext cx="6896371" cy="3196993"/>
          </a:xfrm>
          <a:prstGeom prst="rect">
            <a:avLst/>
          </a:prstGeom>
        </p:spPr>
      </p:pic>
    </p:spTree>
    <p:extLst>
      <p:ext uri="{BB962C8B-B14F-4D97-AF65-F5344CB8AC3E}">
        <p14:creationId xmlns:p14="http://schemas.microsoft.com/office/powerpoint/2010/main" val="153781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FEF63-14B8-4C45-8363-EDF4775DE66C}"/>
              </a:ext>
            </a:extLst>
          </p:cNvPr>
          <p:cNvSpPr>
            <a:spLocks noGrp="1"/>
          </p:cNvSpPr>
          <p:nvPr>
            <p:ph type="title"/>
          </p:nvPr>
        </p:nvSpPr>
        <p:spPr>
          <a:xfrm>
            <a:off x="0" y="1"/>
            <a:ext cx="12192000" cy="6721472"/>
          </a:xfrm>
        </p:spPr>
        <p:txBody>
          <a:bodyPr/>
          <a:lstStyle/>
          <a:p>
            <a:pPr algn="ctr"/>
            <a:r>
              <a:rPr lang="es-MX" dirty="0"/>
              <a:t>Demo</a:t>
            </a:r>
          </a:p>
        </p:txBody>
      </p:sp>
      <p:sp>
        <p:nvSpPr>
          <p:cNvPr id="4" name="Marcador de número de diapositiva 3">
            <a:extLst>
              <a:ext uri="{FF2B5EF4-FFF2-40B4-BE49-F238E27FC236}">
                <a16:creationId xmlns:a16="http://schemas.microsoft.com/office/drawing/2014/main" id="{77E91678-5F09-4C24-8404-1D9D4C8E1192}"/>
              </a:ext>
            </a:extLst>
          </p:cNvPr>
          <p:cNvSpPr>
            <a:spLocks noGrp="1"/>
          </p:cNvSpPr>
          <p:nvPr>
            <p:ph type="sldNum" idx="12"/>
          </p:nvPr>
        </p:nvSpPr>
        <p:spPr/>
        <p:txBody>
          <a:bodyPr/>
          <a:lstStyle/>
          <a:p>
            <a:pPr marL="0" lvl="0" indent="0" algn="ctr" rtl="0">
              <a:spcBef>
                <a:spcPts val="0"/>
              </a:spcBef>
              <a:spcAft>
                <a:spcPts val="0"/>
              </a:spcAft>
              <a:buNone/>
            </a:pPr>
            <a:r>
              <a:rPr lang="es-ES"/>
              <a:t>PÁGINA </a:t>
            </a:r>
            <a:fld id="{00000000-1234-1234-1234-123412341234}" type="slidenum">
              <a:rPr lang="es-ES" smtClean="0"/>
              <a:t>27</a:t>
            </a:fld>
            <a:endParaRPr/>
          </a:p>
        </p:txBody>
      </p:sp>
    </p:spTree>
    <p:extLst>
      <p:ext uri="{BB962C8B-B14F-4D97-AF65-F5344CB8AC3E}">
        <p14:creationId xmlns:p14="http://schemas.microsoft.com/office/powerpoint/2010/main" val="104771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Spring </a:t>
            </a:r>
            <a:r>
              <a:rPr lang="es-ES" dirty="0" err="1"/>
              <a:t>WebFlux</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s-ES" sz="3216" dirty="0"/>
              <a:t>Una de las características principales de Spring </a:t>
            </a:r>
            <a:r>
              <a:rPr lang="es-ES" sz="3216" dirty="0" err="1"/>
              <a:t>WebFlux</a:t>
            </a:r>
            <a:r>
              <a:rPr lang="es-ES" sz="3216" dirty="0"/>
              <a:t> es que tiene dos modelos de programación.</a:t>
            </a:r>
            <a:endParaRPr sz="3216" dirty="0"/>
          </a:p>
          <a:p>
            <a:pPr marL="0" lvl="0" indent="0" algn="just" rtl="0">
              <a:lnSpc>
                <a:spcPct val="90000"/>
              </a:lnSpc>
              <a:spcBef>
                <a:spcPts val="0"/>
              </a:spcBef>
              <a:spcAft>
                <a:spcPts val="0"/>
              </a:spcAft>
              <a:buNone/>
            </a:pPr>
            <a:endParaRPr sz="3216" dirty="0"/>
          </a:p>
          <a:p>
            <a:pPr lvl="0" indent="-457200" algn="just" rtl="0">
              <a:lnSpc>
                <a:spcPct val="90000"/>
              </a:lnSpc>
              <a:spcBef>
                <a:spcPts val="0"/>
              </a:spcBef>
              <a:spcAft>
                <a:spcPts val="0"/>
              </a:spcAft>
              <a:buFont typeface="Wingdings" panose="05000000000000000000" pitchFamily="2" charset="2"/>
              <a:buChar char="§"/>
            </a:pPr>
            <a:r>
              <a:rPr lang="es-ES" sz="3216" b="1" dirty="0"/>
              <a:t>Controladores con anotaciones</a:t>
            </a:r>
            <a:r>
              <a:rPr lang="es-ES" sz="3216" dirty="0"/>
              <a:t>: Basado en las mismas anotaciones del modulo Spring Web esto significa que se puede usar las mismas anotaciones conocidas (</a:t>
            </a:r>
            <a:r>
              <a:rPr lang="es-ES" sz="3216" dirty="0" err="1"/>
              <a:t>Controller</a:t>
            </a:r>
            <a:r>
              <a:rPr lang="es-ES" sz="3216" dirty="0"/>
              <a:t>, *</a:t>
            </a:r>
            <a:r>
              <a:rPr lang="es-ES" sz="3216" dirty="0" err="1"/>
              <a:t>Mapping</a:t>
            </a:r>
            <a:r>
              <a:rPr lang="es-ES" sz="3216" dirty="0"/>
              <a:t>, </a:t>
            </a:r>
            <a:r>
              <a:rPr lang="es-ES" sz="3216" dirty="0" err="1"/>
              <a:t>RequestBody</a:t>
            </a:r>
            <a:r>
              <a:rPr lang="es-ES" sz="3216" dirty="0"/>
              <a:t>, etc.) pero con todo el soporte reactivo de reactor.  </a:t>
            </a:r>
            <a:endParaRPr sz="3216"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28</a:t>
            </a:fld>
            <a:endParaRPr/>
          </a:p>
        </p:txBody>
      </p:sp>
    </p:spTree>
    <p:extLst>
      <p:ext uri="{BB962C8B-B14F-4D97-AF65-F5344CB8AC3E}">
        <p14:creationId xmlns:p14="http://schemas.microsoft.com/office/powerpoint/2010/main" val="3874246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Ejemplo</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29</a:t>
            </a:fld>
            <a:endParaRPr/>
          </a:p>
        </p:txBody>
      </p:sp>
      <p:pic>
        <p:nvPicPr>
          <p:cNvPr id="3" name="Imagen 2">
            <a:extLst>
              <a:ext uri="{FF2B5EF4-FFF2-40B4-BE49-F238E27FC236}">
                <a16:creationId xmlns:a16="http://schemas.microsoft.com/office/drawing/2014/main" id="{844169B4-6B27-4FF8-8A19-0C3C7788D598}"/>
              </a:ext>
            </a:extLst>
          </p:cNvPr>
          <p:cNvPicPr>
            <a:picLocks noChangeAspect="1"/>
          </p:cNvPicPr>
          <p:nvPr/>
        </p:nvPicPr>
        <p:blipFill>
          <a:blip r:embed="rId3"/>
          <a:stretch>
            <a:fillRect/>
          </a:stretch>
        </p:blipFill>
        <p:spPr>
          <a:xfrm>
            <a:off x="1868032" y="1825625"/>
            <a:ext cx="8763000" cy="4351500"/>
          </a:xfrm>
          <a:prstGeom prst="rect">
            <a:avLst/>
          </a:prstGeom>
        </p:spPr>
      </p:pic>
    </p:spTree>
    <p:extLst>
      <p:ext uri="{BB962C8B-B14F-4D97-AF65-F5344CB8AC3E}">
        <p14:creationId xmlns:p14="http://schemas.microsoft.com/office/powerpoint/2010/main" val="240092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838200" y="641850"/>
            <a:ext cx="10515600" cy="536700"/>
          </a:xfrm>
          <a:prstGeom prst="rect">
            <a:avLst/>
          </a:prstGeom>
          <a:solidFill>
            <a:srgbClr val="0B5968"/>
          </a:solidFill>
          <a:ln>
            <a:noFill/>
          </a:ln>
        </p:spPr>
        <p:txBody>
          <a:bodyPr spcFirstLastPara="1" wrap="square" lIns="91425" tIns="108000" rIns="91425" bIns="108000" anchor="ctr" anchorCtr="0">
            <a:spAutoFit/>
          </a:bodyPr>
          <a:lstStyle/>
          <a:p>
            <a:pPr marL="0" lvl="0" indent="0" algn="ctr" rtl="0">
              <a:lnSpc>
                <a:spcPct val="90000"/>
              </a:lnSpc>
              <a:spcBef>
                <a:spcPts val="0"/>
              </a:spcBef>
              <a:spcAft>
                <a:spcPts val="0"/>
              </a:spcAft>
              <a:buClr>
                <a:schemeClr val="lt1"/>
              </a:buClr>
              <a:buSzPts val="4000"/>
              <a:buFont typeface="Calibri"/>
              <a:buNone/>
            </a:pPr>
            <a:r>
              <a:rPr lang="es-ES" sz="2300"/>
              <a:t>Programación Orientada Objetos -&gt; Programación Funcional -&gt; Programación Reactiva</a:t>
            </a:r>
            <a:endParaRPr sz="2300"/>
          </a:p>
        </p:txBody>
      </p:sp>
      <p:grpSp>
        <p:nvGrpSpPr>
          <p:cNvPr id="123" name="Google Shape;123;p5"/>
          <p:cNvGrpSpPr/>
          <p:nvPr/>
        </p:nvGrpSpPr>
        <p:grpSpPr>
          <a:xfrm>
            <a:off x="838200" y="1825625"/>
            <a:ext cx="10515600" cy="4351338"/>
            <a:chOff x="0" y="0"/>
            <a:chExt cx="10515600" cy="4351338"/>
          </a:xfrm>
        </p:grpSpPr>
        <p:sp>
          <p:nvSpPr>
            <p:cNvPr id="124" name="Google Shape;124;p5"/>
            <p:cNvSpPr/>
            <p:nvPr/>
          </p:nvSpPr>
          <p:spPr>
            <a:xfrm>
              <a:off x="0" y="0"/>
              <a:ext cx="3286125" cy="4351338"/>
            </a:xfrm>
            <a:prstGeom prst="rect">
              <a:avLst/>
            </a:prstGeom>
            <a:gradFill>
              <a:gsLst>
                <a:gs pos="0">
                  <a:srgbClr val="262626"/>
                </a:gs>
                <a:gs pos="1000">
                  <a:srgbClr val="262626"/>
                </a:gs>
                <a:gs pos="100000">
                  <a:srgbClr val="0B5968"/>
                </a:gs>
              </a:gsLst>
              <a:lin ang="126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txBox="1"/>
            <p:nvPr/>
          </p:nvSpPr>
          <p:spPr>
            <a:xfrm>
              <a:off x="0" y="1653508"/>
              <a:ext cx="3286125" cy="2610802"/>
            </a:xfrm>
            <a:prstGeom prst="rect">
              <a:avLst/>
            </a:prstGeom>
            <a:noFill/>
            <a:ln>
              <a:noFill/>
            </a:ln>
          </p:spPr>
          <p:txBody>
            <a:bodyPr spcFirstLastPara="1" wrap="square" lIns="256175" tIns="330200" rIns="256175" bIns="330200" anchor="t" anchorCtr="0">
              <a:noAutofit/>
            </a:bodyPr>
            <a:lstStyle/>
            <a:p>
              <a:pPr marL="0" marR="0" lvl="0" indent="0" algn="l" rtl="0">
                <a:lnSpc>
                  <a:spcPct val="90000"/>
                </a:lnSpc>
                <a:spcBef>
                  <a:spcPts val="0"/>
                </a:spcBef>
                <a:spcAft>
                  <a:spcPts val="0"/>
                </a:spcAft>
                <a:buClr>
                  <a:schemeClr val="lt1"/>
                </a:buClr>
                <a:buSzPts val="2000"/>
                <a:buFont typeface="Calibri"/>
                <a:buNone/>
              </a:pPr>
              <a:r>
                <a:rPr lang="es-ES" sz="1600" b="1">
                  <a:solidFill>
                    <a:schemeClr val="lt1"/>
                  </a:solidFill>
                  <a:latin typeface="Calibri"/>
                  <a:ea typeface="Calibri"/>
                  <a:cs typeface="Calibri"/>
                  <a:sym typeface="Calibri"/>
                </a:rPr>
                <a:t>JDK 1.0</a:t>
              </a:r>
              <a:r>
                <a:rPr lang="es-ES" sz="1600">
                  <a:solidFill>
                    <a:schemeClr val="lt1"/>
                  </a:solidFill>
                  <a:latin typeface="Calibri"/>
                  <a:ea typeface="Calibri"/>
                  <a:cs typeface="Calibri"/>
                  <a:sym typeface="Calibri"/>
                </a:rPr>
                <a:t>  - 1996</a:t>
              </a:r>
              <a:endParaRPr sz="16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2000"/>
                <a:buFont typeface="Calibri"/>
                <a:buNone/>
              </a:pPr>
              <a:r>
                <a:rPr lang="es-ES" sz="1600" b="1">
                  <a:solidFill>
                    <a:schemeClr val="lt1"/>
                  </a:solidFill>
                  <a:latin typeface="Calibri"/>
                  <a:ea typeface="Calibri"/>
                  <a:cs typeface="Calibri"/>
                  <a:sym typeface="Calibri"/>
                </a:rPr>
                <a:t>Programación Orientada a Objetos</a:t>
              </a:r>
              <a:endParaRPr sz="16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2000"/>
                <a:buFont typeface="Calibri"/>
                <a:buNone/>
              </a:pPr>
              <a:endParaRPr sz="16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2000"/>
                <a:buFont typeface="Calibri"/>
                <a:buNone/>
              </a:pPr>
              <a:r>
                <a:rPr lang="es-ES" sz="1600">
                  <a:solidFill>
                    <a:schemeClr val="lt1"/>
                  </a:solidFill>
                  <a:latin typeface="Calibri"/>
                  <a:ea typeface="Calibri"/>
                  <a:cs typeface="Calibri"/>
                  <a:sym typeface="Calibri"/>
                </a:rPr>
                <a:t>JDK 1.1 - 1997</a:t>
              </a:r>
              <a:endParaRPr sz="16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2000"/>
                <a:buFont typeface="Calibri"/>
                <a:buNone/>
              </a:pPr>
              <a:endParaRPr sz="16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2000"/>
                <a:buFont typeface="Calibri"/>
                <a:buNone/>
              </a:pPr>
              <a:r>
                <a:rPr lang="es-ES" sz="1600">
                  <a:solidFill>
                    <a:schemeClr val="lt1"/>
                  </a:solidFill>
                  <a:latin typeface="Calibri"/>
                  <a:ea typeface="Calibri"/>
                  <a:cs typeface="Calibri"/>
                  <a:sym typeface="Calibri"/>
                </a:rPr>
                <a:t>J2SE 1.2 - 1998</a:t>
              </a:r>
              <a:endParaRPr/>
            </a:p>
          </p:txBody>
        </p:sp>
        <p:sp>
          <p:nvSpPr>
            <p:cNvPr id="126" name="Google Shape;126;p5"/>
            <p:cNvSpPr/>
            <p:nvPr/>
          </p:nvSpPr>
          <p:spPr>
            <a:xfrm>
              <a:off x="990361" y="435133"/>
              <a:ext cx="1305401" cy="1305401"/>
            </a:xfrm>
            <a:prstGeom prst="rect">
              <a:avLst/>
            </a:prstGeom>
            <a:gradFill>
              <a:gsLst>
                <a:gs pos="0">
                  <a:srgbClr val="3F3F3F"/>
                </a:gs>
                <a:gs pos="15929">
                  <a:srgbClr val="262626"/>
                </a:gs>
                <a:gs pos="97000">
                  <a:srgbClr val="262626"/>
                </a:gs>
                <a:gs pos="100000">
                  <a:srgbClr val="11859C"/>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txBox="1"/>
            <p:nvPr/>
          </p:nvSpPr>
          <p:spPr>
            <a:xfrm>
              <a:off x="990361" y="435133"/>
              <a:ext cx="1305401" cy="1305401"/>
            </a:xfrm>
            <a:prstGeom prst="rect">
              <a:avLst/>
            </a:prstGeom>
            <a:noFill/>
            <a:ln>
              <a:noFill/>
            </a:ln>
          </p:spPr>
          <p:txBody>
            <a:bodyPr spcFirstLastPara="1" wrap="square" lIns="101750" tIns="12700" rIns="101750" bIns="12700" anchor="ctr" anchorCtr="0">
              <a:noAutofit/>
            </a:bodyPr>
            <a:lstStyle/>
            <a:p>
              <a:pPr marL="0" marR="0" lvl="0" indent="0" algn="ctr" rtl="0">
                <a:lnSpc>
                  <a:spcPct val="90000"/>
                </a:lnSpc>
                <a:spcBef>
                  <a:spcPts val="0"/>
                </a:spcBef>
                <a:spcAft>
                  <a:spcPts val="0"/>
                </a:spcAft>
                <a:buClr>
                  <a:schemeClr val="dk1"/>
                </a:buClr>
                <a:buSzPts val="4800"/>
                <a:buFont typeface="Calibri"/>
                <a:buNone/>
              </a:pPr>
              <a:endParaRPr sz="4800" b="0" i="0" u="none" strike="noStrike" cap="none">
                <a:solidFill>
                  <a:schemeClr val="lt1"/>
                </a:solidFill>
                <a:latin typeface="Calibri"/>
                <a:ea typeface="Calibri"/>
                <a:cs typeface="Calibri"/>
                <a:sym typeface="Calibri"/>
              </a:endParaRPr>
            </a:p>
          </p:txBody>
        </p:sp>
        <p:sp>
          <p:nvSpPr>
            <p:cNvPr id="128" name="Google Shape;128;p5"/>
            <p:cNvSpPr/>
            <p:nvPr/>
          </p:nvSpPr>
          <p:spPr>
            <a:xfrm>
              <a:off x="0" y="4351266"/>
              <a:ext cx="3286125" cy="72"/>
            </a:xfrm>
            <a:prstGeom prst="rect">
              <a:avLst/>
            </a:prstGeom>
            <a:solidFill>
              <a:srgbClr val="2777E6"/>
            </a:solidFill>
            <a:ln w="12700" cap="flat" cmpd="sng">
              <a:solidFill>
                <a:srgbClr val="2777E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614737" y="0"/>
              <a:ext cx="3286125" cy="4351338"/>
            </a:xfrm>
            <a:prstGeom prst="rect">
              <a:avLst/>
            </a:prstGeom>
            <a:gradFill>
              <a:gsLst>
                <a:gs pos="0">
                  <a:srgbClr val="262626"/>
                </a:gs>
                <a:gs pos="1000">
                  <a:srgbClr val="262626"/>
                </a:gs>
                <a:gs pos="100000">
                  <a:srgbClr val="0B5968"/>
                </a:gs>
              </a:gsLst>
              <a:lin ang="126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txBox="1"/>
            <p:nvPr/>
          </p:nvSpPr>
          <p:spPr>
            <a:xfrm>
              <a:off x="3614737" y="1653508"/>
              <a:ext cx="3286125" cy="2610802"/>
            </a:xfrm>
            <a:prstGeom prst="rect">
              <a:avLst/>
            </a:prstGeom>
            <a:noFill/>
            <a:ln>
              <a:noFill/>
            </a:ln>
          </p:spPr>
          <p:txBody>
            <a:bodyPr spcFirstLastPara="1" wrap="square" lIns="256175" tIns="330200" rIns="256175" bIns="330200" anchor="t" anchorCtr="0">
              <a:noAutofit/>
            </a:bodyPr>
            <a:lstStyle/>
            <a:p>
              <a:pPr marL="0" marR="0" lvl="0" indent="0" algn="l" rtl="0">
                <a:lnSpc>
                  <a:spcPct val="90000"/>
                </a:lnSpc>
                <a:spcBef>
                  <a:spcPts val="0"/>
                </a:spcBef>
                <a:spcAft>
                  <a:spcPts val="0"/>
                </a:spcAft>
                <a:buClr>
                  <a:srgbClr val="FFFFFF"/>
                </a:buClr>
                <a:buSzPts val="2000"/>
                <a:buFont typeface="Calibri"/>
                <a:buNone/>
              </a:pPr>
              <a:r>
                <a:rPr lang="es-ES" sz="1600">
                  <a:solidFill>
                    <a:srgbClr val="FFFFFF"/>
                  </a:solidFill>
                  <a:latin typeface="Calibri"/>
                  <a:ea typeface="Calibri"/>
                  <a:cs typeface="Calibri"/>
                  <a:sym typeface="Calibri"/>
                </a:rPr>
                <a:t>J2SE 1.3</a:t>
              </a:r>
              <a:r>
                <a:rPr lang="es-ES" sz="1600" b="0" i="0" u="none" strike="noStrike" cap="none">
                  <a:solidFill>
                    <a:srgbClr val="FFFFFF"/>
                  </a:solidFill>
                  <a:latin typeface="Calibri"/>
                  <a:ea typeface="Calibri"/>
                  <a:cs typeface="Calibri"/>
                  <a:sym typeface="Calibri"/>
                </a:rPr>
                <a:t> </a:t>
              </a:r>
              <a:r>
                <a:rPr lang="es-ES" sz="1600">
                  <a:solidFill>
                    <a:srgbClr val="FFFFFF"/>
                  </a:solidFill>
                  <a:latin typeface="Calibri"/>
                  <a:ea typeface="Calibri"/>
                  <a:cs typeface="Calibri"/>
                  <a:sym typeface="Calibri"/>
                </a:rPr>
                <a:t>- 2000</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a:solidFill>
                    <a:srgbClr val="FFFFFF"/>
                  </a:solidFill>
                  <a:latin typeface="Calibri"/>
                  <a:ea typeface="Calibri"/>
                  <a:cs typeface="Calibri"/>
                  <a:sym typeface="Calibri"/>
                </a:rPr>
                <a:t>J2SE 1.4 - 2002</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a:solidFill>
                    <a:srgbClr val="FFFFFF"/>
                  </a:solidFill>
                  <a:latin typeface="Calibri"/>
                  <a:ea typeface="Calibri"/>
                  <a:cs typeface="Calibri"/>
                  <a:sym typeface="Calibri"/>
                </a:rPr>
                <a:t>J2SE 5 - 2004</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a:solidFill>
                    <a:srgbClr val="FFFFFF"/>
                  </a:solidFill>
                  <a:latin typeface="Calibri"/>
                  <a:ea typeface="Calibri"/>
                  <a:cs typeface="Calibri"/>
                  <a:sym typeface="Calibri"/>
                </a:rPr>
                <a:t>Java SE 6 - 2006</a:t>
              </a:r>
              <a:endParaRPr sz="1600">
                <a:solidFill>
                  <a:srgbClr val="FFFFFF"/>
                </a:solidFill>
                <a:latin typeface="Calibri"/>
                <a:ea typeface="Calibri"/>
                <a:cs typeface="Calibri"/>
                <a:sym typeface="Calibri"/>
              </a:endParaRPr>
            </a:p>
            <a:p>
              <a:pPr marL="0" marR="0" lvl="0" indent="0" algn="l" rtl="0">
                <a:lnSpc>
                  <a:spcPct val="90000"/>
                </a:lnSpc>
                <a:spcBef>
                  <a:spcPts val="70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p:txBody>
        </p:sp>
        <p:sp>
          <p:nvSpPr>
            <p:cNvPr id="131" name="Google Shape;131;p5"/>
            <p:cNvSpPr/>
            <p:nvPr/>
          </p:nvSpPr>
          <p:spPr>
            <a:xfrm>
              <a:off x="4605099" y="435133"/>
              <a:ext cx="1305401" cy="1305401"/>
            </a:xfrm>
            <a:prstGeom prst="rect">
              <a:avLst/>
            </a:prstGeom>
            <a:gradFill>
              <a:gsLst>
                <a:gs pos="0">
                  <a:srgbClr val="3F3F3F"/>
                </a:gs>
                <a:gs pos="15929">
                  <a:srgbClr val="262626"/>
                </a:gs>
                <a:gs pos="97000">
                  <a:srgbClr val="262626"/>
                </a:gs>
                <a:gs pos="100000">
                  <a:srgbClr val="11859C"/>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txBox="1"/>
            <p:nvPr/>
          </p:nvSpPr>
          <p:spPr>
            <a:xfrm>
              <a:off x="4605099" y="435133"/>
              <a:ext cx="1305401" cy="1305401"/>
            </a:xfrm>
            <a:prstGeom prst="rect">
              <a:avLst/>
            </a:prstGeom>
            <a:noFill/>
            <a:ln>
              <a:noFill/>
            </a:ln>
          </p:spPr>
          <p:txBody>
            <a:bodyPr spcFirstLastPara="1" wrap="square" lIns="101750" tIns="12700" rIns="101750" bIns="12700" anchor="ctr" anchorCtr="0">
              <a:noAutofit/>
            </a:bodyPr>
            <a:lstStyle/>
            <a:p>
              <a:pPr marL="0" marR="0" lvl="0" indent="0" algn="ctr" rtl="0">
                <a:lnSpc>
                  <a:spcPct val="90000"/>
                </a:lnSpc>
                <a:spcBef>
                  <a:spcPts val="0"/>
                </a:spcBef>
                <a:spcAft>
                  <a:spcPts val="0"/>
                </a:spcAft>
                <a:buClr>
                  <a:schemeClr val="dk1"/>
                </a:buClr>
                <a:buSzPts val="4800"/>
                <a:buFont typeface="Calibri"/>
                <a:buNone/>
              </a:pPr>
              <a:endParaRPr sz="4800" b="0" i="0" u="none" strike="noStrike" cap="none">
                <a:solidFill>
                  <a:schemeClr val="lt1"/>
                </a:solidFill>
                <a:latin typeface="Calibri"/>
                <a:ea typeface="Calibri"/>
                <a:cs typeface="Calibri"/>
                <a:sym typeface="Calibri"/>
              </a:endParaRPr>
            </a:p>
          </p:txBody>
        </p:sp>
        <p:sp>
          <p:nvSpPr>
            <p:cNvPr id="133" name="Google Shape;133;p5"/>
            <p:cNvSpPr/>
            <p:nvPr/>
          </p:nvSpPr>
          <p:spPr>
            <a:xfrm>
              <a:off x="3614737" y="4351266"/>
              <a:ext cx="3286125" cy="72"/>
            </a:xfrm>
            <a:prstGeom prst="rect">
              <a:avLst/>
            </a:prstGeom>
            <a:solidFill>
              <a:srgbClr val="B514D5"/>
            </a:solidFill>
            <a:ln w="12700" cap="flat" cmpd="sng">
              <a:solidFill>
                <a:srgbClr val="B514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7229475" y="0"/>
              <a:ext cx="3286125" cy="4351338"/>
            </a:xfrm>
            <a:prstGeom prst="rect">
              <a:avLst/>
            </a:prstGeom>
            <a:gradFill>
              <a:gsLst>
                <a:gs pos="0">
                  <a:srgbClr val="262626"/>
                </a:gs>
                <a:gs pos="1000">
                  <a:srgbClr val="262626"/>
                </a:gs>
                <a:gs pos="100000">
                  <a:srgbClr val="0B5968"/>
                </a:gs>
              </a:gsLst>
              <a:lin ang="126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txBox="1"/>
            <p:nvPr/>
          </p:nvSpPr>
          <p:spPr>
            <a:xfrm>
              <a:off x="7229475" y="1653508"/>
              <a:ext cx="3286125" cy="2610802"/>
            </a:xfrm>
            <a:prstGeom prst="rect">
              <a:avLst/>
            </a:prstGeom>
            <a:noFill/>
            <a:ln>
              <a:noFill/>
            </a:ln>
          </p:spPr>
          <p:txBody>
            <a:bodyPr spcFirstLastPara="1" wrap="square" lIns="256175" tIns="330200" rIns="256175" bIns="330200" anchor="t" anchorCtr="0">
              <a:noAutofit/>
            </a:bodyPr>
            <a:lstStyle/>
            <a:p>
              <a:pPr marL="0" marR="0" lvl="0" indent="0" algn="l" rtl="0">
                <a:lnSpc>
                  <a:spcPct val="90000"/>
                </a:lnSpc>
                <a:spcBef>
                  <a:spcPts val="0"/>
                </a:spcBef>
                <a:spcAft>
                  <a:spcPts val="0"/>
                </a:spcAft>
                <a:buClr>
                  <a:srgbClr val="FFFFFF"/>
                </a:buClr>
                <a:buSzPts val="2000"/>
                <a:buFont typeface="Calibri"/>
                <a:buNone/>
              </a:pPr>
              <a:r>
                <a:rPr lang="es-ES" sz="1600">
                  <a:solidFill>
                    <a:srgbClr val="FFFFFF"/>
                  </a:solidFill>
                  <a:latin typeface="Calibri"/>
                  <a:ea typeface="Calibri"/>
                  <a:cs typeface="Calibri"/>
                  <a:sym typeface="Calibri"/>
                </a:rPr>
                <a:t>Java SE 7 - 2011</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b="1">
                  <a:solidFill>
                    <a:srgbClr val="FFFFFF"/>
                  </a:solidFill>
                  <a:latin typeface="Calibri"/>
                  <a:ea typeface="Calibri"/>
                  <a:cs typeface="Calibri"/>
                  <a:sym typeface="Calibri"/>
                </a:rPr>
                <a:t>Java SE 8 (LTS) -2014</a:t>
              </a:r>
              <a:endParaRPr sz="1600" b="1">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b="1">
                  <a:solidFill>
                    <a:srgbClr val="FFFFFF"/>
                  </a:solidFill>
                  <a:latin typeface="Calibri"/>
                  <a:ea typeface="Calibri"/>
                  <a:cs typeface="Calibri"/>
                  <a:sym typeface="Calibri"/>
                </a:rPr>
                <a:t>Programación Funcional</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b="1">
                  <a:solidFill>
                    <a:srgbClr val="FFFFFF"/>
                  </a:solidFill>
                  <a:latin typeface="Calibri"/>
                  <a:ea typeface="Calibri"/>
                  <a:cs typeface="Calibri"/>
                  <a:sym typeface="Calibri"/>
                </a:rPr>
                <a:t>Java SE 9 - 2017 </a:t>
              </a:r>
              <a:endParaRPr sz="1600" b="1">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b="1">
                  <a:solidFill>
                    <a:srgbClr val="FFFFFF"/>
                  </a:solidFill>
                  <a:latin typeface="Calibri"/>
                  <a:ea typeface="Calibri"/>
                  <a:cs typeface="Calibri"/>
                  <a:sym typeface="Calibri"/>
                </a:rPr>
                <a:t>Programación Reactiva</a:t>
              </a:r>
              <a:endParaRPr sz="1600" b="1">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b="1">
                  <a:solidFill>
                    <a:srgbClr val="FFFFFF"/>
                  </a:solidFill>
                  <a:latin typeface="Calibri"/>
                  <a:ea typeface="Calibri"/>
                  <a:cs typeface="Calibri"/>
                  <a:sym typeface="Calibri"/>
                </a:rPr>
                <a:t>Especificación</a:t>
              </a:r>
              <a:endParaRPr sz="1600" b="1">
                <a:solidFill>
                  <a:srgbClr val="FFFFFF"/>
                </a:solidFill>
                <a:latin typeface="Calibri"/>
                <a:ea typeface="Calibri"/>
                <a:cs typeface="Calibri"/>
                <a:sym typeface="Calibri"/>
              </a:endParaRPr>
            </a:p>
            <a:p>
              <a:pPr marL="0" lvl="0" indent="0" algn="l" rtl="0">
                <a:lnSpc>
                  <a:spcPct val="90000"/>
                </a:lnSpc>
                <a:spcBef>
                  <a:spcPts val="0"/>
                </a:spcBef>
                <a:spcAft>
                  <a:spcPts val="0"/>
                </a:spcAft>
                <a:buClr>
                  <a:schemeClr val="lt1"/>
                </a:buClr>
                <a:buSzPts val="2000"/>
                <a:buFont typeface="Calibri"/>
                <a:buNone/>
              </a:pPr>
              <a:r>
                <a:rPr lang="es-ES" sz="1500" b="1">
                  <a:solidFill>
                    <a:schemeClr val="lt1"/>
                  </a:solidFill>
                  <a:latin typeface="Calibri"/>
                  <a:ea typeface="Calibri"/>
                  <a:cs typeface="Calibri"/>
                  <a:sym typeface="Calibri"/>
                </a:rPr>
                <a:t>http://www.reactive-streams.org</a:t>
              </a:r>
              <a:endParaRPr sz="1500">
                <a:solidFill>
                  <a:srgbClr val="FFFFFF"/>
                </a:solidFill>
                <a:latin typeface="Calibri"/>
                <a:ea typeface="Calibri"/>
                <a:cs typeface="Calibri"/>
                <a:sym typeface="Calibri"/>
              </a:endParaRPr>
            </a:p>
            <a:p>
              <a:pPr marL="0" marR="0" lvl="0" indent="0" algn="l" rtl="0">
                <a:lnSpc>
                  <a:spcPct val="90000"/>
                </a:lnSpc>
                <a:spcBef>
                  <a:spcPts val="70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p:txBody>
        </p:sp>
        <p:sp>
          <p:nvSpPr>
            <p:cNvPr id="136" name="Google Shape;136;p5"/>
            <p:cNvSpPr/>
            <p:nvPr/>
          </p:nvSpPr>
          <p:spPr>
            <a:xfrm>
              <a:off x="8219836" y="435133"/>
              <a:ext cx="1305401" cy="1305401"/>
            </a:xfrm>
            <a:prstGeom prst="rect">
              <a:avLst/>
            </a:prstGeom>
            <a:gradFill>
              <a:gsLst>
                <a:gs pos="0">
                  <a:srgbClr val="3F3F3F"/>
                </a:gs>
                <a:gs pos="15929">
                  <a:srgbClr val="262626"/>
                </a:gs>
                <a:gs pos="97000">
                  <a:srgbClr val="262626"/>
                </a:gs>
                <a:gs pos="100000">
                  <a:srgbClr val="11859C"/>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txBox="1"/>
            <p:nvPr/>
          </p:nvSpPr>
          <p:spPr>
            <a:xfrm>
              <a:off x="8219836" y="435133"/>
              <a:ext cx="1305401" cy="1305401"/>
            </a:xfrm>
            <a:prstGeom prst="rect">
              <a:avLst/>
            </a:prstGeom>
            <a:noFill/>
            <a:ln>
              <a:noFill/>
            </a:ln>
          </p:spPr>
          <p:txBody>
            <a:bodyPr spcFirstLastPara="1" wrap="square" lIns="101750" tIns="12700" rIns="101750" bIns="12700" anchor="ctr" anchorCtr="0">
              <a:noAutofit/>
            </a:bodyPr>
            <a:lstStyle/>
            <a:p>
              <a:pPr marL="0" marR="0" lvl="0" indent="0" algn="ctr" rtl="0">
                <a:lnSpc>
                  <a:spcPct val="90000"/>
                </a:lnSpc>
                <a:spcBef>
                  <a:spcPts val="0"/>
                </a:spcBef>
                <a:spcAft>
                  <a:spcPts val="0"/>
                </a:spcAft>
                <a:buClr>
                  <a:schemeClr val="dk1"/>
                </a:buClr>
                <a:buSzPts val="4800"/>
                <a:buFont typeface="Calibri"/>
                <a:buNone/>
              </a:pPr>
              <a:endParaRPr sz="4800" b="0" i="0" u="none" strike="noStrike" cap="none">
                <a:solidFill>
                  <a:schemeClr val="lt1"/>
                </a:solidFill>
                <a:latin typeface="Calibri"/>
                <a:ea typeface="Calibri"/>
                <a:cs typeface="Calibri"/>
                <a:sym typeface="Calibri"/>
              </a:endParaRPr>
            </a:p>
          </p:txBody>
        </p:sp>
        <p:sp>
          <p:nvSpPr>
            <p:cNvPr id="138" name="Google Shape;138;p5"/>
            <p:cNvSpPr/>
            <p:nvPr/>
          </p:nvSpPr>
          <p:spPr>
            <a:xfrm>
              <a:off x="7229475" y="4351266"/>
              <a:ext cx="3286125" cy="72"/>
            </a:xfrm>
            <a:prstGeom prst="rect">
              <a:avLst/>
            </a:prstGeom>
            <a:solidFill>
              <a:srgbClr val="14B2D1"/>
            </a:solidFill>
            <a:ln w="12700" cap="flat" cmpd="sng">
              <a:solidFill>
                <a:srgbClr val="14B2D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9" name="Google Shape;139;p5"/>
          <p:cNvPicPr preferRelativeResize="0"/>
          <p:nvPr/>
        </p:nvPicPr>
        <p:blipFill rotWithShape="1">
          <a:blip r:embed="rId3">
            <a:alphaModFix/>
          </a:blip>
          <a:srcRect t="1923" b="1923"/>
          <a:stretch/>
        </p:blipFill>
        <p:spPr>
          <a:xfrm>
            <a:off x="2130926" y="2545226"/>
            <a:ext cx="624547" cy="624549"/>
          </a:xfrm>
          <a:prstGeom prst="rect">
            <a:avLst/>
          </a:prstGeom>
          <a:noFill/>
          <a:ln>
            <a:noFill/>
          </a:ln>
        </p:spPr>
      </p:pic>
      <p:pic>
        <p:nvPicPr>
          <p:cNvPr id="140" name="Google Shape;140;p5"/>
          <p:cNvPicPr preferRelativeResize="0"/>
          <p:nvPr/>
        </p:nvPicPr>
        <p:blipFill rotWithShape="1">
          <a:blip r:embed="rId3">
            <a:alphaModFix/>
          </a:blip>
          <a:srcRect t="1923" b="1923"/>
          <a:stretch/>
        </p:blipFill>
        <p:spPr>
          <a:xfrm>
            <a:off x="5783726" y="2545226"/>
            <a:ext cx="624547" cy="624549"/>
          </a:xfrm>
          <a:prstGeom prst="rect">
            <a:avLst/>
          </a:prstGeom>
          <a:noFill/>
          <a:ln>
            <a:noFill/>
          </a:ln>
        </p:spPr>
      </p:pic>
      <p:pic>
        <p:nvPicPr>
          <p:cNvPr id="141" name="Google Shape;141;p5"/>
          <p:cNvPicPr preferRelativeResize="0"/>
          <p:nvPr/>
        </p:nvPicPr>
        <p:blipFill rotWithShape="1">
          <a:blip r:embed="rId3">
            <a:alphaModFix/>
          </a:blip>
          <a:srcRect t="1923" b="1923"/>
          <a:stretch/>
        </p:blipFill>
        <p:spPr>
          <a:xfrm>
            <a:off x="9436526" y="2659526"/>
            <a:ext cx="624548" cy="624549"/>
          </a:xfrm>
          <a:prstGeom prst="rect">
            <a:avLst/>
          </a:prstGeom>
          <a:noFill/>
          <a:ln>
            <a:noFill/>
          </a:ln>
        </p:spPr>
      </p:pic>
      <p:sp>
        <p:nvSpPr>
          <p:cNvPr id="147" name="Google Shape;147;p5"/>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Spring </a:t>
            </a:r>
            <a:r>
              <a:rPr lang="es-ES" dirty="0" err="1"/>
              <a:t>WebFlux</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Font typeface="Wingdings" panose="05000000000000000000" pitchFamily="2" charset="2"/>
              <a:buChar char="§"/>
            </a:pPr>
            <a:r>
              <a:rPr lang="es-ES" sz="3216" b="1" dirty="0" err="1"/>
              <a:t>Endpoint</a:t>
            </a:r>
            <a:r>
              <a:rPr lang="es-ES" sz="3216" b="1" dirty="0"/>
              <a:t> Funcionales</a:t>
            </a:r>
            <a:r>
              <a:rPr lang="es-ES" sz="3216" dirty="0"/>
              <a:t>: Es un enfoque basado en la programación funcional que </a:t>
            </a:r>
            <a:r>
              <a:rPr lang="es-MX" sz="3216" dirty="0"/>
              <a:t>utiliza llamadas basadas en lambdas. Es necesario proporcionar el </a:t>
            </a:r>
            <a:r>
              <a:rPr lang="es-MX" sz="3216" dirty="0" err="1"/>
              <a:t>endpoint</a:t>
            </a:r>
            <a:r>
              <a:rPr lang="es-MX" sz="3216" dirty="0"/>
              <a:t> del </a:t>
            </a:r>
            <a:r>
              <a:rPr lang="es-MX" sz="3216" dirty="0" err="1"/>
              <a:t>router</a:t>
            </a:r>
            <a:r>
              <a:rPr lang="es-MX" sz="3216" dirty="0"/>
              <a:t> declarando un </a:t>
            </a:r>
            <a:r>
              <a:rPr lang="es-MX" sz="3216" dirty="0" err="1"/>
              <a:t>bean</a:t>
            </a:r>
            <a:r>
              <a:rPr lang="es-MX" sz="3216" dirty="0"/>
              <a:t> de tipo </a:t>
            </a:r>
            <a:r>
              <a:rPr lang="es-MX" sz="3216" dirty="0" err="1"/>
              <a:t>RouterFunction</a:t>
            </a:r>
            <a:r>
              <a:rPr lang="es-MX" sz="3216" dirty="0"/>
              <a:t> y un </a:t>
            </a:r>
            <a:r>
              <a:rPr lang="es-MX" sz="3216" dirty="0" err="1"/>
              <a:t>handler</a:t>
            </a:r>
            <a:r>
              <a:rPr lang="es-MX" sz="3216" dirty="0"/>
              <a:t> del </a:t>
            </a:r>
            <a:r>
              <a:rPr lang="es-MX" sz="3216" dirty="0" err="1"/>
              <a:t>endpoint</a:t>
            </a:r>
            <a:r>
              <a:rPr lang="es-MX" sz="3216" dirty="0"/>
              <a:t> que devuelve la respuesta con un tipo Mono o un tipo Flux.</a:t>
            </a:r>
            <a:endParaRPr sz="3216"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30</a:t>
            </a:fld>
            <a:endParaRPr/>
          </a:p>
        </p:txBody>
      </p:sp>
    </p:spTree>
    <p:extLst>
      <p:ext uri="{BB962C8B-B14F-4D97-AF65-F5344CB8AC3E}">
        <p14:creationId xmlns:p14="http://schemas.microsoft.com/office/powerpoint/2010/main" val="2679222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Ejemplo</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31</a:t>
            </a:fld>
            <a:endParaRPr/>
          </a:p>
        </p:txBody>
      </p:sp>
      <p:pic>
        <p:nvPicPr>
          <p:cNvPr id="4" name="Imagen 3">
            <a:extLst>
              <a:ext uri="{FF2B5EF4-FFF2-40B4-BE49-F238E27FC236}">
                <a16:creationId xmlns:a16="http://schemas.microsoft.com/office/drawing/2014/main" id="{990CFE28-9A90-4F18-8D17-D4D2DEAFA122}"/>
              </a:ext>
            </a:extLst>
          </p:cNvPr>
          <p:cNvPicPr>
            <a:picLocks noChangeAspect="1"/>
          </p:cNvPicPr>
          <p:nvPr/>
        </p:nvPicPr>
        <p:blipFill>
          <a:blip r:embed="rId3"/>
          <a:stretch>
            <a:fillRect/>
          </a:stretch>
        </p:blipFill>
        <p:spPr>
          <a:xfrm>
            <a:off x="1148127" y="2427594"/>
            <a:ext cx="9895746" cy="2592640"/>
          </a:xfrm>
          <a:prstGeom prst="rect">
            <a:avLst/>
          </a:prstGeom>
        </p:spPr>
      </p:pic>
    </p:spTree>
    <p:extLst>
      <p:ext uri="{BB962C8B-B14F-4D97-AF65-F5344CB8AC3E}">
        <p14:creationId xmlns:p14="http://schemas.microsoft.com/office/powerpoint/2010/main" val="2969689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Reactive Data</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90000"/>
              </a:lnSpc>
              <a:spcBef>
                <a:spcPts val="0"/>
              </a:spcBef>
              <a:spcAft>
                <a:spcPts val="0"/>
              </a:spcAft>
              <a:buNone/>
            </a:pPr>
            <a:r>
              <a:rPr lang="es-MX" sz="3216" dirty="0"/>
              <a:t>El equipo de Spring Data creó</a:t>
            </a:r>
            <a:r>
              <a:rPr lang="es-ES" sz="3216" dirty="0"/>
              <a:t> repositorios reactivos usando </a:t>
            </a:r>
            <a:r>
              <a:rPr lang="es-ES" sz="3216" dirty="0" err="1"/>
              <a:t>RxJava</a:t>
            </a:r>
            <a:r>
              <a:rPr lang="es-ES" sz="3216" dirty="0"/>
              <a:t> y Reactor. Estas abstracciones definen varios tipos de </a:t>
            </a:r>
            <a:r>
              <a:rPr lang="es-ES" sz="3216" dirty="0" err="1"/>
              <a:t>wrappers</a:t>
            </a:r>
            <a:r>
              <a:rPr lang="es-ES" sz="3216" dirty="0"/>
              <a:t> reactivos que facilitan las cosas al desarrollador entre las interfaces proporcionadas por Spring Data tenemos las siguientes:</a:t>
            </a:r>
            <a:endParaRPr sz="3216" dirty="0"/>
          </a:p>
          <a:p>
            <a:pPr marL="0" lvl="0" indent="0" algn="just" rtl="0">
              <a:lnSpc>
                <a:spcPct val="90000"/>
              </a:lnSpc>
              <a:spcBef>
                <a:spcPts val="0"/>
              </a:spcBef>
              <a:spcAft>
                <a:spcPts val="0"/>
              </a:spcAft>
              <a:buNone/>
            </a:pPr>
            <a:endParaRPr sz="3216" dirty="0"/>
          </a:p>
          <a:p>
            <a:pPr lvl="0" indent="-457200" algn="just" rtl="0">
              <a:lnSpc>
                <a:spcPct val="90000"/>
              </a:lnSpc>
              <a:spcBef>
                <a:spcPts val="0"/>
              </a:spcBef>
              <a:spcAft>
                <a:spcPts val="0"/>
              </a:spcAft>
              <a:buFont typeface="Wingdings" panose="05000000000000000000" pitchFamily="2" charset="2"/>
              <a:buChar char="§"/>
            </a:pPr>
            <a:r>
              <a:rPr lang="es-ES" sz="3216" dirty="0" err="1"/>
              <a:t>ReactiveCrudRepository</a:t>
            </a:r>
            <a:endParaRPr lang="es-ES" sz="3216" dirty="0"/>
          </a:p>
          <a:p>
            <a:pPr lvl="0" indent="-457200" algn="just" rtl="0">
              <a:lnSpc>
                <a:spcPct val="90000"/>
              </a:lnSpc>
              <a:spcBef>
                <a:spcPts val="0"/>
              </a:spcBef>
              <a:spcAft>
                <a:spcPts val="0"/>
              </a:spcAft>
              <a:buFont typeface="Wingdings" panose="05000000000000000000" pitchFamily="2" charset="2"/>
              <a:buChar char="§"/>
            </a:pPr>
            <a:r>
              <a:rPr lang="es-ES" sz="3216" dirty="0" err="1"/>
              <a:t>ReactiveSortingRepository</a:t>
            </a:r>
            <a:endParaRPr lang="es-ES" sz="3216" dirty="0"/>
          </a:p>
          <a:p>
            <a:pPr lvl="0" indent="-457200" algn="just" rtl="0">
              <a:lnSpc>
                <a:spcPct val="90000"/>
              </a:lnSpc>
              <a:spcBef>
                <a:spcPts val="0"/>
              </a:spcBef>
              <a:spcAft>
                <a:spcPts val="0"/>
              </a:spcAft>
              <a:buFont typeface="Wingdings" panose="05000000000000000000" pitchFamily="2" charset="2"/>
              <a:buChar char="§"/>
            </a:pPr>
            <a:r>
              <a:rPr lang="es-ES" sz="3216" dirty="0"/>
              <a:t>RxJava2CrudRepostiroy</a:t>
            </a:r>
          </a:p>
          <a:p>
            <a:pPr lvl="0" indent="-457200" algn="just" rtl="0">
              <a:lnSpc>
                <a:spcPct val="90000"/>
              </a:lnSpc>
              <a:spcBef>
                <a:spcPts val="0"/>
              </a:spcBef>
              <a:spcAft>
                <a:spcPts val="0"/>
              </a:spcAft>
              <a:buFont typeface="Wingdings" panose="05000000000000000000" pitchFamily="2" charset="2"/>
              <a:buChar char="§"/>
            </a:pPr>
            <a:r>
              <a:rPr lang="es-ES" sz="3216" dirty="0"/>
              <a:t>RxJava2SortingRepostory </a:t>
            </a:r>
          </a:p>
          <a:p>
            <a:pPr marL="0" lvl="0" indent="0" algn="r" rtl="0">
              <a:lnSpc>
                <a:spcPct val="90000"/>
              </a:lnSpc>
              <a:spcBef>
                <a:spcPts val="0"/>
              </a:spcBef>
              <a:spcAft>
                <a:spcPts val="0"/>
              </a:spcAft>
              <a:buNone/>
            </a:pPr>
            <a:r>
              <a:rPr lang="es-ES" sz="3216" dirty="0"/>
              <a:t>https://spring.io/projects/spring-data-r2dbc </a:t>
            </a:r>
            <a:endParaRPr sz="3216"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32</a:t>
            </a:fld>
            <a:endParaRPr/>
          </a:p>
        </p:txBody>
      </p:sp>
    </p:spTree>
    <p:extLst>
      <p:ext uri="{BB962C8B-B14F-4D97-AF65-F5344CB8AC3E}">
        <p14:creationId xmlns:p14="http://schemas.microsoft.com/office/powerpoint/2010/main" val="75140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R2DBC</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None/>
            </a:pPr>
            <a:r>
              <a:rPr lang="es-MX" sz="3216" dirty="0"/>
              <a:t>El proyecto de conectividad de base de datos relacionales reactiva (R2DBC) trae un API de programación reactiva para las bases de datos relacionales.</a:t>
            </a:r>
            <a:endParaRPr sz="3216" dirty="0"/>
          </a:p>
          <a:p>
            <a:pPr marL="0" lvl="0" indent="0" algn="just" rtl="0">
              <a:lnSpc>
                <a:spcPct val="90000"/>
              </a:lnSpc>
              <a:spcBef>
                <a:spcPts val="0"/>
              </a:spcBef>
              <a:spcAft>
                <a:spcPts val="0"/>
              </a:spcAft>
              <a:buNone/>
            </a:pPr>
            <a:endParaRPr sz="3216" dirty="0"/>
          </a:p>
          <a:p>
            <a:pPr lvl="0" indent="-457200" algn="just" rtl="0">
              <a:lnSpc>
                <a:spcPct val="90000"/>
              </a:lnSpc>
              <a:spcBef>
                <a:spcPts val="0"/>
              </a:spcBef>
              <a:spcAft>
                <a:spcPts val="0"/>
              </a:spcAft>
              <a:buFont typeface="Wingdings" panose="05000000000000000000" pitchFamily="2" charset="2"/>
              <a:buChar char="§"/>
            </a:pPr>
            <a:r>
              <a:rPr lang="es-ES" sz="3216" dirty="0"/>
              <a:t>Basada en la especificación de Reactive </a:t>
            </a:r>
            <a:r>
              <a:rPr lang="es-ES" sz="3216" dirty="0" err="1"/>
              <a:t>Streams</a:t>
            </a:r>
            <a:r>
              <a:rPr lang="es-ES" sz="3216" dirty="0"/>
              <a:t>. R2BDC se basa en la especificación Reactive </a:t>
            </a:r>
            <a:r>
              <a:rPr lang="es-ES" sz="3216" dirty="0" err="1"/>
              <a:t>Streams</a:t>
            </a:r>
            <a:r>
              <a:rPr lang="es-ES" sz="3216" dirty="0"/>
              <a:t> que proporciona una API sin bloqueo totalmente reactiva.</a:t>
            </a:r>
          </a:p>
          <a:p>
            <a:pPr lvl="0" indent="-457200" algn="just" rtl="0">
              <a:lnSpc>
                <a:spcPct val="90000"/>
              </a:lnSpc>
              <a:spcBef>
                <a:spcPts val="0"/>
              </a:spcBef>
              <a:spcAft>
                <a:spcPts val="0"/>
              </a:spcAft>
              <a:buFont typeface="Wingdings" panose="05000000000000000000" pitchFamily="2" charset="2"/>
              <a:buChar char="§"/>
            </a:pPr>
            <a:r>
              <a:rPr lang="es-ES" sz="3216" dirty="0"/>
              <a:t>Funciona con base de datos relacionales. A diferencia de la naturaleza de bloqueo de JDBC, R2DBC permite trabajar con base de datos SQL utilizando una API reactiva.</a:t>
            </a:r>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33</a:t>
            </a:fld>
            <a:endParaRPr/>
          </a:p>
        </p:txBody>
      </p:sp>
    </p:spTree>
    <p:extLst>
      <p:ext uri="{BB962C8B-B14F-4D97-AF65-F5344CB8AC3E}">
        <p14:creationId xmlns:p14="http://schemas.microsoft.com/office/powerpoint/2010/main" val="2953857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R2DBC</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None/>
            </a:pPr>
            <a:endParaRPr sz="3216" dirty="0"/>
          </a:p>
          <a:p>
            <a:pPr lvl="0" indent="-457200" algn="just" rtl="0">
              <a:lnSpc>
                <a:spcPct val="90000"/>
              </a:lnSpc>
              <a:spcBef>
                <a:spcPts val="0"/>
              </a:spcBef>
              <a:spcAft>
                <a:spcPts val="0"/>
              </a:spcAft>
              <a:buFont typeface="Wingdings" panose="05000000000000000000" pitchFamily="2" charset="2"/>
              <a:buChar char="§"/>
            </a:pPr>
            <a:r>
              <a:rPr lang="es-ES" sz="3216" dirty="0"/>
              <a:t>Soporte de soluciones escalables con Reactive </a:t>
            </a:r>
            <a:r>
              <a:rPr lang="es-ES" sz="3216" dirty="0" err="1"/>
              <a:t>Streams</a:t>
            </a:r>
            <a:r>
              <a:rPr lang="es-ES" sz="3216" dirty="0"/>
              <a:t>. R2DBC le permite pasar del modelo clásico de un subproceso por conexión a un enfoque mas potente y escalable.   </a:t>
            </a:r>
          </a:p>
          <a:p>
            <a:pPr lvl="0" indent="-457200" algn="just" rtl="0">
              <a:lnSpc>
                <a:spcPct val="90000"/>
              </a:lnSpc>
              <a:spcBef>
                <a:spcPts val="0"/>
              </a:spcBef>
              <a:spcAft>
                <a:spcPts val="0"/>
              </a:spcAft>
              <a:buFont typeface="Wingdings" panose="05000000000000000000" pitchFamily="2" charset="2"/>
              <a:buChar char="§"/>
            </a:pPr>
            <a:r>
              <a:rPr lang="es-ES" sz="3216" dirty="0"/>
              <a:t>Proporciona una especificación abierta. R2BDC es una especificación abierta y establece una interfaz de proveedor de servicios (SPI) para que los proveedores de controladores la implementen y los clientes la consuman.</a:t>
            </a:r>
          </a:p>
          <a:p>
            <a:pPr marL="0" lvl="0" indent="0" algn="r" rtl="0">
              <a:lnSpc>
                <a:spcPct val="90000"/>
              </a:lnSpc>
              <a:spcBef>
                <a:spcPts val="0"/>
              </a:spcBef>
              <a:spcAft>
                <a:spcPts val="0"/>
              </a:spcAft>
              <a:buNone/>
            </a:pPr>
            <a:r>
              <a:rPr lang="es-ES" sz="3216" dirty="0"/>
              <a:t>https://r2dbc.io</a:t>
            </a:r>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34</a:t>
            </a:fld>
            <a:endParaRPr/>
          </a:p>
        </p:txBody>
      </p:sp>
    </p:spTree>
    <p:extLst>
      <p:ext uri="{BB962C8B-B14F-4D97-AF65-F5344CB8AC3E}">
        <p14:creationId xmlns:p14="http://schemas.microsoft.com/office/powerpoint/2010/main" val="2462532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R2DBC - Dependencias</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sz="3216"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35</a:t>
            </a:fld>
            <a:endParaRPr/>
          </a:p>
        </p:txBody>
      </p:sp>
      <p:pic>
        <p:nvPicPr>
          <p:cNvPr id="3" name="Imagen 2">
            <a:extLst>
              <a:ext uri="{FF2B5EF4-FFF2-40B4-BE49-F238E27FC236}">
                <a16:creationId xmlns:a16="http://schemas.microsoft.com/office/drawing/2014/main" id="{09045412-DD13-46CB-884C-6D3F39E8091D}"/>
              </a:ext>
            </a:extLst>
          </p:cNvPr>
          <p:cNvPicPr>
            <a:picLocks noChangeAspect="1"/>
          </p:cNvPicPr>
          <p:nvPr/>
        </p:nvPicPr>
        <p:blipFill>
          <a:blip r:embed="rId3"/>
          <a:stretch>
            <a:fillRect/>
          </a:stretch>
        </p:blipFill>
        <p:spPr>
          <a:xfrm>
            <a:off x="2900362" y="2504460"/>
            <a:ext cx="6391275" cy="2419350"/>
          </a:xfrm>
          <a:prstGeom prst="rect">
            <a:avLst/>
          </a:prstGeom>
        </p:spPr>
      </p:pic>
    </p:spTree>
    <p:extLst>
      <p:ext uri="{BB962C8B-B14F-4D97-AF65-F5344CB8AC3E}">
        <p14:creationId xmlns:p14="http://schemas.microsoft.com/office/powerpoint/2010/main" val="3604797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R2DBC - Configuración</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sz="3216"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36</a:t>
            </a:fld>
            <a:endParaRPr/>
          </a:p>
        </p:txBody>
      </p:sp>
      <p:pic>
        <p:nvPicPr>
          <p:cNvPr id="4" name="Imagen 3">
            <a:extLst>
              <a:ext uri="{FF2B5EF4-FFF2-40B4-BE49-F238E27FC236}">
                <a16:creationId xmlns:a16="http://schemas.microsoft.com/office/drawing/2014/main" id="{73A9F42F-D91F-4CC5-8D89-9FE48A16F84C}"/>
              </a:ext>
            </a:extLst>
          </p:cNvPr>
          <p:cNvPicPr>
            <a:picLocks noChangeAspect="1"/>
          </p:cNvPicPr>
          <p:nvPr/>
        </p:nvPicPr>
        <p:blipFill>
          <a:blip r:embed="rId3"/>
          <a:stretch>
            <a:fillRect/>
          </a:stretch>
        </p:blipFill>
        <p:spPr>
          <a:xfrm>
            <a:off x="2741049" y="1919901"/>
            <a:ext cx="6572250" cy="1838325"/>
          </a:xfrm>
          <a:prstGeom prst="rect">
            <a:avLst/>
          </a:prstGeom>
        </p:spPr>
      </p:pic>
      <p:pic>
        <p:nvPicPr>
          <p:cNvPr id="6" name="Imagen 5">
            <a:extLst>
              <a:ext uri="{FF2B5EF4-FFF2-40B4-BE49-F238E27FC236}">
                <a16:creationId xmlns:a16="http://schemas.microsoft.com/office/drawing/2014/main" id="{BAB1BE68-A10E-41F6-9BCD-7A0D714D037D}"/>
              </a:ext>
            </a:extLst>
          </p:cNvPr>
          <p:cNvPicPr>
            <a:picLocks noChangeAspect="1"/>
          </p:cNvPicPr>
          <p:nvPr/>
        </p:nvPicPr>
        <p:blipFill>
          <a:blip r:embed="rId4"/>
          <a:stretch>
            <a:fillRect/>
          </a:stretch>
        </p:blipFill>
        <p:spPr>
          <a:xfrm>
            <a:off x="2166937" y="4160742"/>
            <a:ext cx="7858125" cy="990600"/>
          </a:xfrm>
          <a:prstGeom prst="rect">
            <a:avLst/>
          </a:prstGeom>
        </p:spPr>
      </p:pic>
    </p:spTree>
    <p:extLst>
      <p:ext uri="{BB962C8B-B14F-4D97-AF65-F5344CB8AC3E}">
        <p14:creationId xmlns:p14="http://schemas.microsoft.com/office/powerpoint/2010/main" val="430049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R2DBC - Modelo</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sz="3216"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37</a:t>
            </a:fld>
            <a:endParaRPr/>
          </a:p>
        </p:txBody>
      </p:sp>
      <p:pic>
        <p:nvPicPr>
          <p:cNvPr id="3" name="Imagen 2">
            <a:extLst>
              <a:ext uri="{FF2B5EF4-FFF2-40B4-BE49-F238E27FC236}">
                <a16:creationId xmlns:a16="http://schemas.microsoft.com/office/drawing/2014/main" id="{8449C9D1-F666-41CB-8D98-2BABC8E5137E}"/>
              </a:ext>
            </a:extLst>
          </p:cNvPr>
          <p:cNvPicPr>
            <a:picLocks noChangeAspect="1"/>
          </p:cNvPicPr>
          <p:nvPr/>
        </p:nvPicPr>
        <p:blipFill>
          <a:blip r:embed="rId3"/>
          <a:stretch>
            <a:fillRect/>
          </a:stretch>
        </p:blipFill>
        <p:spPr>
          <a:xfrm>
            <a:off x="2294910" y="1813379"/>
            <a:ext cx="7409528" cy="4363746"/>
          </a:xfrm>
          <a:prstGeom prst="rect">
            <a:avLst/>
          </a:prstGeom>
        </p:spPr>
      </p:pic>
    </p:spTree>
    <p:extLst>
      <p:ext uri="{BB962C8B-B14F-4D97-AF65-F5344CB8AC3E}">
        <p14:creationId xmlns:p14="http://schemas.microsoft.com/office/powerpoint/2010/main" val="4132152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Reactive </a:t>
            </a:r>
            <a:r>
              <a:rPr lang="es-ES" dirty="0" err="1"/>
              <a:t>Swagger</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sz="3216" dirty="0"/>
          </a:p>
          <a:p>
            <a:pPr marL="0" lvl="0" indent="0" algn="just" rtl="0">
              <a:lnSpc>
                <a:spcPct val="90000"/>
              </a:lnSpc>
              <a:spcBef>
                <a:spcPts val="0"/>
              </a:spcBef>
              <a:spcAft>
                <a:spcPts val="0"/>
              </a:spcAft>
              <a:buNone/>
            </a:pPr>
            <a:r>
              <a:rPr lang="es-MX" sz="2400" dirty="0" err="1"/>
              <a:t>Swagger</a:t>
            </a:r>
            <a:r>
              <a:rPr lang="es-MX" sz="2400" dirty="0"/>
              <a:t> es un conjunto de herramientas de código abierto creadas en torno a la especificación </a:t>
            </a:r>
            <a:r>
              <a:rPr lang="es-MX" sz="2400" dirty="0" err="1"/>
              <a:t>OpenAPI</a:t>
            </a:r>
            <a:r>
              <a:rPr lang="es-MX" sz="2400" dirty="0"/>
              <a:t> que puede ayudarlo a diseñar, crear, documentar y consumir API REST. Ayuda a crear una documentación de API interactiva y como herramienta de prueba para las API. También proporciona una interfaz de usuario para probar sus API.</a:t>
            </a:r>
          </a:p>
          <a:p>
            <a:pPr marL="0" lvl="0" indent="0" algn="just" rtl="0">
              <a:lnSpc>
                <a:spcPct val="90000"/>
              </a:lnSpc>
              <a:spcBef>
                <a:spcPts val="0"/>
              </a:spcBef>
              <a:spcAft>
                <a:spcPts val="0"/>
              </a:spcAft>
              <a:buNone/>
            </a:pPr>
            <a:r>
              <a:rPr lang="es-MX" sz="2400" dirty="0"/>
              <a:t>La Especificación </a:t>
            </a:r>
            <a:r>
              <a:rPr lang="es-MX" sz="2400" dirty="0" err="1"/>
              <a:t>OpenAPI</a:t>
            </a:r>
            <a:r>
              <a:rPr lang="es-MX" sz="2400" dirty="0"/>
              <a:t> (anteriormente Especificación </a:t>
            </a:r>
            <a:r>
              <a:rPr lang="es-MX" sz="2400" dirty="0" err="1"/>
              <a:t>Swagger</a:t>
            </a:r>
            <a:r>
              <a:rPr lang="es-MX" sz="2400" dirty="0"/>
              <a:t>) es un formato de descripción de API para API REST.</a:t>
            </a:r>
            <a:endParaRPr lang="es-ES" sz="2400" dirty="0"/>
          </a:p>
          <a:p>
            <a:pPr marL="0" lvl="0" indent="0" algn="r" rtl="0">
              <a:lnSpc>
                <a:spcPct val="90000"/>
              </a:lnSpc>
              <a:spcBef>
                <a:spcPts val="0"/>
              </a:spcBef>
              <a:spcAft>
                <a:spcPts val="0"/>
              </a:spcAft>
              <a:buNone/>
            </a:pPr>
            <a:endParaRPr lang="es-ES" sz="2000" dirty="0"/>
          </a:p>
          <a:p>
            <a:pPr marL="0" lvl="0" indent="0" algn="r" rtl="0">
              <a:lnSpc>
                <a:spcPct val="90000"/>
              </a:lnSpc>
              <a:spcBef>
                <a:spcPts val="0"/>
              </a:spcBef>
              <a:spcAft>
                <a:spcPts val="0"/>
              </a:spcAft>
              <a:buNone/>
            </a:pPr>
            <a:endParaRPr lang="es-ES" dirty="0"/>
          </a:p>
          <a:p>
            <a:pPr marL="0" lvl="0" indent="0" algn="r" rtl="0">
              <a:lnSpc>
                <a:spcPct val="90000"/>
              </a:lnSpc>
              <a:spcBef>
                <a:spcPts val="0"/>
              </a:spcBef>
              <a:spcAft>
                <a:spcPts val="0"/>
              </a:spcAft>
              <a:buNone/>
            </a:pPr>
            <a:r>
              <a:rPr lang="es-ES" sz="2000" dirty="0"/>
              <a:t>https://swagger.io/docs/specification/about</a:t>
            </a: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38</a:t>
            </a:fld>
            <a:endParaRPr/>
          </a:p>
        </p:txBody>
      </p:sp>
    </p:spTree>
    <p:extLst>
      <p:ext uri="{BB962C8B-B14F-4D97-AF65-F5344CB8AC3E}">
        <p14:creationId xmlns:p14="http://schemas.microsoft.com/office/powerpoint/2010/main" val="1659137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Reactive </a:t>
            </a:r>
            <a:r>
              <a:rPr lang="es-ES" dirty="0" err="1"/>
              <a:t>Swagger</a:t>
            </a:r>
            <a:r>
              <a:rPr lang="es-ES" dirty="0"/>
              <a:t> - Dependencias</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sz="3216" dirty="0"/>
          </a:p>
          <a:p>
            <a:pPr marL="0" lvl="0" indent="0" algn="just" rtl="0">
              <a:lnSpc>
                <a:spcPct val="90000"/>
              </a:lnSpc>
              <a:spcBef>
                <a:spcPts val="0"/>
              </a:spcBef>
              <a:spcAft>
                <a:spcPts val="0"/>
              </a:spcAft>
              <a:buNone/>
            </a:pPr>
            <a:r>
              <a:rPr lang="es-MX" sz="2400" dirty="0"/>
              <a:t>Actualmente </a:t>
            </a:r>
            <a:r>
              <a:rPr lang="es-MX" sz="2400" dirty="0" err="1"/>
              <a:t>swagger</a:t>
            </a:r>
            <a:r>
              <a:rPr lang="es-MX" sz="2400" dirty="0"/>
              <a:t> es soportada por los dos enfoques de Spring </a:t>
            </a:r>
            <a:r>
              <a:rPr lang="es-MX" sz="2400" dirty="0" err="1"/>
              <a:t>WebFlux</a:t>
            </a:r>
            <a:r>
              <a:rPr lang="es-MX" sz="2400" dirty="0"/>
              <a:t>:</a:t>
            </a:r>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342900" indent="-342900" algn="just">
              <a:spcBef>
                <a:spcPts val="0"/>
              </a:spcBef>
            </a:pPr>
            <a:r>
              <a:rPr lang="es-MX" dirty="0"/>
              <a:t>Enfoque por anotaciones</a:t>
            </a: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39</a:t>
            </a:fld>
            <a:endParaRPr/>
          </a:p>
        </p:txBody>
      </p:sp>
      <p:pic>
        <p:nvPicPr>
          <p:cNvPr id="3" name="Imagen 2">
            <a:extLst>
              <a:ext uri="{FF2B5EF4-FFF2-40B4-BE49-F238E27FC236}">
                <a16:creationId xmlns:a16="http://schemas.microsoft.com/office/drawing/2014/main" id="{CAD3CEAC-0EBF-4130-8318-E1918E9CFC5C}"/>
              </a:ext>
            </a:extLst>
          </p:cNvPr>
          <p:cNvPicPr>
            <a:picLocks noChangeAspect="1"/>
          </p:cNvPicPr>
          <p:nvPr/>
        </p:nvPicPr>
        <p:blipFill>
          <a:blip r:embed="rId3"/>
          <a:stretch>
            <a:fillRect/>
          </a:stretch>
        </p:blipFill>
        <p:spPr>
          <a:xfrm>
            <a:off x="5170539" y="2850135"/>
            <a:ext cx="5410200" cy="3238500"/>
          </a:xfrm>
          <a:prstGeom prst="rect">
            <a:avLst/>
          </a:prstGeom>
        </p:spPr>
      </p:pic>
    </p:spTree>
    <p:extLst>
      <p:ext uri="{BB962C8B-B14F-4D97-AF65-F5344CB8AC3E}">
        <p14:creationId xmlns:p14="http://schemas.microsoft.com/office/powerpoint/2010/main" val="310474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1f95382ac2_0_1"/>
          <p:cNvSpPr txBox="1">
            <a:spLocks noGrp="1"/>
          </p:cNvSpPr>
          <p:nvPr>
            <p:ph type="title"/>
          </p:nvPr>
        </p:nvSpPr>
        <p:spPr>
          <a:xfrm>
            <a:off x="838200" y="641850"/>
            <a:ext cx="10515600" cy="536700"/>
          </a:xfrm>
          <a:prstGeom prst="rect">
            <a:avLst/>
          </a:prstGeom>
          <a:solidFill>
            <a:srgbClr val="0B5968"/>
          </a:solidFill>
          <a:ln>
            <a:noFill/>
          </a:ln>
        </p:spPr>
        <p:txBody>
          <a:bodyPr spcFirstLastPara="1" wrap="square" lIns="91425" tIns="108000" rIns="91425" bIns="108000" anchor="ctr" anchorCtr="0">
            <a:spAutoFit/>
          </a:bodyPr>
          <a:lstStyle/>
          <a:p>
            <a:pPr marL="0" lvl="0" indent="0" algn="ctr" rtl="0">
              <a:lnSpc>
                <a:spcPct val="90000"/>
              </a:lnSpc>
              <a:spcBef>
                <a:spcPts val="0"/>
              </a:spcBef>
              <a:spcAft>
                <a:spcPts val="0"/>
              </a:spcAft>
              <a:buClr>
                <a:schemeClr val="lt1"/>
              </a:buClr>
              <a:buSzPts val="4000"/>
              <a:buFont typeface="Calibri"/>
              <a:buNone/>
            </a:pPr>
            <a:r>
              <a:rPr lang="es-ES" sz="2300"/>
              <a:t>Programación Orientada Objetos -&gt; Programación Funcional -&gt; Programación Reactiva</a:t>
            </a:r>
            <a:endParaRPr sz="2300"/>
          </a:p>
        </p:txBody>
      </p:sp>
      <p:grpSp>
        <p:nvGrpSpPr>
          <p:cNvPr id="154" name="Google Shape;154;g11f95382ac2_0_1"/>
          <p:cNvGrpSpPr/>
          <p:nvPr/>
        </p:nvGrpSpPr>
        <p:grpSpPr>
          <a:xfrm>
            <a:off x="838200" y="1825625"/>
            <a:ext cx="10515675" cy="4351266"/>
            <a:chOff x="0" y="0"/>
            <a:chExt cx="10515675" cy="4351266"/>
          </a:xfrm>
        </p:grpSpPr>
        <p:sp>
          <p:nvSpPr>
            <p:cNvPr id="155" name="Google Shape;155;g11f95382ac2_0_1"/>
            <p:cNvSpPr/>
            <p:nvPr/>
          </p:nvSpPr>
          <p:spPr>
            <a:xfrm>
              <a:off x="0" y="0"/>
              <a:ext cx="3286200" cy="4351200"/>
            </a:xfrm>
            <a:prstGeom prst="rect">
              <a:avLst/>
            </a:prstGeom>
            <a:gradFill>
              <a:gsLst>
                <a:gs pos="0">
                  <a:srgbClr val="262626"/>
                </a:gs>
                <a:gs pos="1000">
                  <a:srgbClr val="262626"/>
                </a:gs>
                <a:gs pos="100000">
                  <a:srgbClr val="0B5968"/>
                </a:gs>
              </a:gsLst>
              <a:lin ang="1260002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11f95382ac2_0_1"/>
            <p:cNvSpPr txBox="1"/>
            <p:nvPr/>
          </p:nvSpPr>
          <p:spPr>
            <a:xfrm>
              <a:off x="0" y="1653508"/>
              <a:ext cx="3286200" cy="2610900"/>
            </a:xfrm>
            <a:prstGeom prst="rect">
              <a:avLst/>
            </a:prstGeom>
            <a:noFill/>
            <a:ln>
              <a:noFill/>
            </a:ln>
          </p:spPr>
          <p:txBody>
            <a:bodyPr spcFirstLastPara="1" wrap="square" lIns="256175" tIns="330200" rIns="256175" bIns="330200" anchor="t" anchorCtr="0">
              <a:noAutofit/>
            </a:bodyPr>
            <a:lstStyle/>
            <a:p>
              <a:pPr marL="0" marR="0" lvl="0" indent="0" algn="l" rtl="0">
                <a:lnSpc>
                  <a:spcPct val="90000"/>
                </a:lnSpc>
                <a:spcBef>
                  <a:spcPts val="0"/>
                </a:spcBef>
                <a:spcAft>
                  <a:spcPts val="0"/>
                </a:spcAft>
                <a:buClr>
                  <a:schemeClr val="lt1"/>
                </a:buClr>
                <a:buSzPts val="2000"/>
                <a:buFont typeface="Calibri"/>
                <a:buNone/>
              </a:pPr>
              <a:r>
                <a:rPr lang="es-ES" sz="1600">
                  <a:solidFill>
                    <a:schemeClr val="lt1"/>
                  </a:solidFill>
                  <a:latin typeface="Calibri"/>
                  <a:ea typeface="Calibri"/>
                  <a:cs typeface="Calibri"/>
                  <a:sym typeface="Calibri"/>
                </a:rPr>
                <a:t>Java SE 10 - 2018</a:t>
              </a:r>
              <a:endParaRPr sz="16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2000"/>
                <a:buFont typeface="Calibri"/>
                <a:buNone/>
              </a:pPr>
              <a:endParaRPr sz="16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2000"/>
                <a:buFont typeface="Calibri"/>
                <a:buNone/>
              </a:pPr>
              <a:r>
                <a:rPr lang="es-ES" sz="1600" b="1">
                  <a:solidFill>
                    <a:schemeClr val="lt1"/>
                  </a:solidFill>
                  <a:latin typeface="Calibri"/>
                  <a:ea typeface="Calibri"/>
                  <a:cs typeface="Calibri"/>
                  <a:sym typeface="Calibri"/>
                </a:rPr>
                <a:t>Java SE 11 (LTS) - </a:t>
              </a:r>
              <a:r>
                <a:rPr lang="es-ES" sz="1600">
                  <a:solidFill>
                    <a:schemeClr val="lt1"/>
                  </a:solidFill>
                  <a:latin typeface="Calibri"/>
                  <a:ea typeface="Calibri"/>
                  <a:cs typeface="Calibri"/>
                  <a:sym typeface="Calibri"/>
                </a:rPr>
                <a:t>2018</a:t>
              </a:r>
              <a:endParaRPr sz="16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2000"/>
                <a:buFont typeface="Calibri"/>
                <a:buNone/>
              </a:pPr>
              <a:endParaRPr sz="16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2000"/>
                <a:buFont typeface="Calibri"/>
                <a:buNone/>
              </a:pPr>
              <a:r>
                <a:rPr lang="es-ES" sz="1600">
                  <a:solidFill>
                    <a:schemeClr val="lt1"/>
                  </a:solidFill>
                  <a:latin typeface="Calibri"/>
                  <a:ea typeface="Calibri"/>
                  <a:cs typeface="Calibri"/>
                  <a:sym typeface="Calibri"/>
                </a:rPr>
                <a:t>Java SE 12 - 2019</a:t>
              </a:r>
              <a:r>
                <a:rPr lang="es-ES" sz="1600" b="0" i="0" u="none" strike="noStrike" cap="none">
                  <a:solidFill>
                    <a:schemeClr val="lt1"/>
                  </a:solidFill>
                  <a:latin typeface="Calibri"/>
                  <a:ea typeface="Calibri"/>
                  <a:cs typeface="Calibri"/>
                  <a:sym typeface="Calibri"/>
                </a:rPr>
                <a:t> </a:t>
              </a:r>
              <a:endParaRPr/>
            </a:p>
          </p:txBody>
        </p:sp>
        <p:sp>
          <p:nvSpPr>
            <p:cNvPr id="157" name="Google Shape;157;g11f95382ac2_0_1"/>
            <p:cNvSpPr/>
            <p:nvPr/>
          </p:nvSpPr>
          <p:spPr>
            <a:xfrm>
              <a:off x="990361" y="435133"/>
              <a:ext cx="1305300" cy="1305300"/>
            </a:xfrm>
            <a:prstGeom prst="rect">
              <a:avLst/>
            </a:prstGeom>
            <a:gradFill>
              <a:gsLst>
                <a:gs pos="0">
                  <a:srgbClr val="3F3F3F"/>
                </a:gs>
                <a:gs pos="15930">
                  <a:srgbClr val="262626"/>
                </a:gs>
                <a:gs pos="97000">
                  <a:srgbClr val="262626"/>
                </a:gs>
                <a:gs pos="100000">
                  <a:srgbClr val="11859C"/>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11f95382ac2_0_1"/>
            <p:cNvSpPr txBox="1"/>
            <p:nvPr/>
          </p:nvSpPr>
          <p:spPr>
            <a:xfrm>
              <a:off x="990361" y="435133"/>
              <a:ext cx="1305300" cy="1305300"/>
            </a:xfrm>
            <a:prstGeom prst="rect">
              <a:avLst/>
            </a:prstGeom>
            <a:noFill/>
            <a:ln>
              <a:noFill/>
            </a:ln>
          </p:spPr>
          <p:txBody>
            <a:bodyPr spcFirstLastPara="1" wrap="square" lIns="101750" tIns="12700" rIns="101750" bIns="12700" anchor="ctr" anchorCtr="0">
              <a:noAutofit/>
            </a:bodyPr>
            <a:lstStyle/>
            <a:p>
              <a:pPr marL="0" marR="0" lvl="0" indent="0" algn="ctr" rtl="0">
                <a:lnSpc>
                  <a:spcPct val="90000"/>
                </a:lnSpc>
                <a:spcBef>
                  <a:spcPts val="0"/>
                </a:spcBef>
                <a:spcAft>
                  <a:spcPts val="0"/>
                </a:spcAft>
                <a:buClr>
                  <a:schemeClr val="dk1"/>
                </a:buClr>
                <a:buSzPts val="4800"/>
                <a:buFont typeface="Calibri"/>
                <a:buNone/>
              </a:pPr>
              <a:endParaRPr sz="4800" b="0" i="0" u="none" strike="noStrike" cap="none">
                <a:solidFill>
                  <a:schemeClr val="lt1"/>
                </a:solidFill>
                <a:latin typeface="Calibri"/>
                <a:ea typeface="Calibri"/>
                <a:cs typeface="Calibri"/>
                <a:sym typeface="Calibri"/>
              </a:endParaRPr>
            </a:p>
          </p:txBody>
        </p:sp>
        <p:sp>
          <p:nvSpPr>
            <p:cNvPr id="159" name="Google Shape;159;g11f95382ac2_0_1"/>
            <p:cNvSpPr/>
            <p:nvPr/>
          </p:nvSpPr>
          <p:spPr>
            <a:xfrm>
              <a:off x="0" y="4351266"/>
              <a:ext cx="3286200" cy="0"/>
            </a:xfrm>
            <a:prstGeom prst="rect">
              <a:avLst/>
            </a:prstGeom>
            <a:solidFill>
              <a:srgbClr val="2777E6"/>
            </a:solidFill>
            <a:ln w="12700" cap="flat" cmpd="sng">
              <a:solidFill>
                <a:srgbClr val="2777E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g11f95382ac2_0_1"/>
            <p:cNvSpPr/>
            <p:nvPr/>
          </p:nvSpPr>
          <p:spPr>
            <a:xfrm>
              <a:off x="3614737" y="0"/>
              <a:ext cx="3286200" cy="4351200"/>
            </a:xfrm>
            <a:prstGeom prst="rect">
              <a:avLst/>
            </a:prstGeom>
            <a:gradFill>
              <a:gsLst>
                <a:gs pos="0">
                  <a:srgbClr val="262626"/>
                </a:gs>
                <a:gs pos="1000">
                  <a:srgbClr val="262626"/>
                </a:gs>
                <a:gs pos="100000">
                  <a:srgbClr val="0B5968"/>
                </a:gs>
              </a:gsLst>
              <a:lin ang="1260002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11f95382ac2_0_1"/>
            <p:cNvSpPr txBox="1"/>
            <p:nvPr/>
          </p:nvSpPr>
          <p:spPr>
            <a:xfrm>
              <a:off x="3614737" y="1653508"/>
              <a:ext cx="3286200" cy="2610900"/>
            </a:xfrm>
            <a:prstGeom prst="rect">
              <a:avLst/>
            </a:prstGeom>
            <a:noFill/>
            <a:ln>
              <a:noFill/>
            </a:ln>
          </p:spPr>
          <p:txBody>
            <a:bodyPr spcFirstLastPara="1" wrap="square" lIns="256175" tIns="330200" rIns="256175" bIns="330200" anchor="t" anchorCtr="0">
              <a:noAutofit/>
            </a:bodyPr>
            <a:lstStyle/>
            <a:p>
              <a:pPr marL="0" marR="0" lvl="0" indent="0" algn="l" rtl="0">
                <a:lnSpc>
                  <a:spcPct val="90000"/>
                </a:lnSpc>
                <a:spcBef>
                  <a:spcPts val="0"/>
                </a:spcBef>
                <a:spcAft>
                  <a:spcPts val="0"/>
                </a:spcAft>
                <a:buClr>
                  <a:srgbClr val="FFFFFF"/>
                </a:buClr>
                <a:buSzPts val="2000"/>
                <a:buFont typeface="Calibri"/>
                <a:buNone/>
              </a:pPr>
              <a:r>
                <a:rPr lang="es-ES" sz="1600">
                  <a:solidFill>
                    <a:srgbClr val="FFFFFF"/>
                  </a:solidFill>
                  <a:latin typeface="Calibri"/>
                  <a:ea typeface="Calibri"/>
                  <a:cs typeface="Calibri"/>
                  <a:sym typeface="Calibri"/>
                </a:rPr>
                <a:t>Java SE 13</a:t>
              </a:r>
              <a:r>
                <a:rPr lang="es-ES" sz="1600" b="0" i="0" u="none" strike="noStrike" cap="none">
                  <a:solidFill>
                    <a:srgbClr val="FFFFFF"/>
                  </a:solidFill>
                  <a:latin typeface="Calibri"/>
                  <a:ea typeface="Calibri"/>
                  <a:cs typeface="Calibri"/>
                  <a:sym typeface="Calibri"/>
                </a:rPr>
                <a:t> </a:t>
              </a:r>
              <a:r>
                <a:rPr lang="es-ES" sz="1600">
                  <a:solidFill>
                    <a:srgbClr val="FFFFFF"/>
                  </a:solidFill>
                  <a:latin typeface="Calibri"/>
                  <a:ea typeface="Calibri"/>
                  <a:cs typeface="Calibri"/>
                  <a:sym typeface="Calibri"/>
                </a:rPr>
                <a:t>- 2019</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a:solidFill>
                    <a:srgbClr val="FFFFFF"/>
                  </a:solidFill>
                  <a:latin typeface="Calibri"/>
                  <a:ea typeface="Calibri"/>
                  <a:cs typeface="Calibri"/>
                  <a:sym typeface="Calibri"/>
                </a:rPr>
                <a:t>Java SE 14 - 2020</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a:solidFill>
                    <a:srgbClr val="FFFFFF"/>
                  </a:solidFill>
                  <a:latin typeface="Calibri"/>
                  <a:ea typeface="Calibri"/>
                  <a:cs typeface="Calibri"/>
                  <a:sym typeface="Calibri"/>
                </a:rPr>
                <a:t>Java SE 15 - 2020</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70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p:txBody>
        </p:sp>
        <p:sp>
          <p:nvSpPr>
            <p:cNvPr id="162" name="Google Shape;162;g11f95382ac2_0_1"/>
            <p:cNvSpPr/>
            <p:nvPr/>
          </p:nvSpPr>
          <p:spPr>
            <a:xfrm>
              <a:off x="4605099" y="435133"/>
              <a:ext cx="1305300" cy="1305300"/>
            </a:xfrm>
            <a:prstGeom prst="rect">
              <a:avLst/>
            </a:prstGeom>
            <a:gradFill>
              <a:gsLst>
                <a:gs pos="0">
                  <a:srgbClr val="3F3F3F"/>
                </a:gs>
                <a:gs pos="15930">
                  <a:srgbClr val="262626"/>
                </a:gs>
                <a:gs pos="97000">
                  <a:srgbClr val="262626"/>
                </a:gs>
                <a:gs pos="100000">
                  <a:srgbClr val="11859C"/>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g11f95382ac2_0_1"/>
            <p:cNvSpPr txBox="1"/>
            <p:nvPr/>
          </p:nvSpPr>
          <p:spPr>
            <a:xfrm>
              <a:off x="4605099" y="435133"/>
              <a:ext cx="1305300" cy="1305300"/>
            </a:xfrm>
            <a:prstGeom prst="rect">
              <a:avLst/>
            </a:prstGeom>
            <a:noFill/>
            <a:ln>
              <a:noFill/>
            </a:ln>
          </p:spPr>
          <p:txBody>
            <a:bodyPr spcFirstLastPara="1" wrap="square" lIns="101750" tIns="12700" rIns="101750" bIns="12700" anchor="ctr" anchorCtr="0">
              <a:noAutofit/>
            </a:bodyPr>
            <a:lstStyle/>
            <a:p>
              <a:pPr marL="0" marR="0" lvl="0" indent="0" algn="ctr" rtl="0">
                <a:lnSpc>
                  <a:spcPct val="90000"/>
                </a:lnSpc>
                <a:spcBef>
                  <a:spcPts val="0"/>
                </a:spcBef>
                <a:spcAft>
                  <a:spcPts val="0"/>
                </a:spcAft>
                <a:buClr>
                  <a:schemeClr val="dk1"/>
                </a:buClr>
                <a:buSzPts val="4800"/>
                <a:buFont typeface="Calibri"/>
                <a:buNone/>
              </a:pPr>
              <a:endParaRPr sz="4800" b="0" i="0" u="none" strike="noStrike" cap="none">
                <a:solidFill>
                  <a:schemeClr val="lt1"/>
                </a:solidFill>
                <a:latin typeface="Calibri"/>
                <a:ea typeface="Calibri"/>
                <a:cs typeface="Calibri"/>
                <a:sym typeface="Calibri"/>
              </a:endParaRPr>
            </a:p>
          </p:txBody>
        </p:sp>
        <p:sp>
          <p:nvSpPr>
            <p:cNvPr id="164" name="Google Shape;164;g11f95382ac2_0_1"/>
            <p:cNvSpPr/>
            <p:nvPr/>
          </p:nvSpPr>
          <p:spPr>
            <a:xfrm>
              <a:off x="3614737" y="4351266"/>
              <a:ext cx="3286200" cy="0"/>
            </a:xfrm>
            <a:prstGeom prst="rect">
              <a:avLst/>
            </a:prstGeom>
            <a:solidFill>
              <a:srgbClr val="B514D5"/>
            </a:solidFill>
            <a:ln w="12700" cap="flat" cmpd="sng">
              <a:solidFill>
                <a:srgbClr val="B514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11f95382ac2_0_1"/>
            <p:cNvSpPr/>
            <p:nvPr/>
          </p:nvSpPr>
          <p:spPr>
            <a:xfrm>
              <a:off x="7229475" y="0"/>
              <a:ext cx="3286200" cy="4351200"/>
            </a:xfrm>
            <a:prstGeom prst="rect">
              <a:avLst/>
            </a:prstGeom>
            <a:gradFill>
              <a:gsLst>
                <a:gs pos="0">
                  <a:srgbClr val="262626"/>
                </a:gs>
                <a:gs pos="1000">
                  <a:srgbClr val="262626"/>
                </a:gs>
                <a:gs pos="100000">
                  <a:srgbClr val="0B5968"/>
                </a:gs>
              </a:gsLst>
              <a:lin ang="1260002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11f95382ac2_0_1"/>
            <p:cNvSpPr txBox="1"/>
            <p:nvPr/>
          </p:nvSpPr>
          <p:spPr>
            <a:xfrm>
              <a:off x="7229475" y="1653508"/>
              <a:ext cx="3286200" cy="2610900"/>
            </a:xfrm>
            <a:prstGeom prst="rect">
              <a:avLst/>
            </a:prstGeom>
            <a:noFill/>
            <a:ln>
              <a:noFill/>
            </a:ln>
          </p:spPr>
          <p:txBody>
            <a:bodyPr spcFirstLastPara="1" wrap="square" lIns="256175" tIns="330200" rIns="256175" bIns="330200" anchor="t" anchorCtr="0">
              <a:noAutofit/>
            </a:bodyPr>
            <a:lstStyle/>
            <a:p>
              <a:pPr marL="0" marR="0" lvl="0" indent="0" algn="l" rtl="0">
                <a:lnSpc>
                  <a:spcPct val="90000"/>
                </a:lnSpc>
                <a:spcBef>
                  <a:spcPts val="0"/>
                </a:spcBef>
                <a:spcAft>
                  <a:spcPts val="0"/>
                </a:spcAft>
                <a:buClr>
                  <a:srgbClr val="FFFFFF"/>
                </a:buClr>
                <a:buSzPts val="2000"/>
                <a:buFont typeface="Calibri"/>
                <a:buNone/>
              </a:pPr>
              <a:r>
                <a:rPr lang="es-ES" sz="1600">
                  <a:solidFill>
                    <a:srgbClr val="FFFFFF"/>
                  </a:solidFill>
                  <a:latin typeface="Calibri"/>
                  <a:ea typeface="Calibri"/>
                  <a:cs typeface="Calibri"/>
                  <a:sym typeface="Calibri"/>
                </a:rPr>
                <a:t>Java SE 16 - 2021</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b="1">
                  <a:solidFill>
                    <a:srgbClr val="FFFFFF"/>
                  </a:solidFill>
                  <a:latin typeface="Calibri"/>
                  <a:ea typeface="Calibri"/>
                  <a:cs typeface="Calibri"/>
                  <a:sym typeface="Calibri"/>
                </a:rPr>
                <a:t>Java SE 17 (LTS) - </a:t>
              </a:r>
              <a:r>
                <a:rPr lang="es-ES" sz="1600">
                  <a:solidFill>
                    <a:srgbClr val="FFFFFF"/>
                  </a:solidFill>
                  <a:latin typeface="Calibri"/>
                  <a:ea typeface="Calibri"/>
                  <a:cs typeface="Calibri"/>
                  <a:sym typeface="Calibri"/>
                </a:rPr>
                <a:t>2021</a:t>
              </a: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endParaRPr sz="160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FFFFFF"/>
                </a:buClr>
                <a:buSzPts val="2000"/>
                <a:buFont typeface="Calibri"/>
                <a:buNone/>
              </a:pPr>
              <a:r>
                <a:rPr lang="es-ES" sz="1600" b="1">
                  <a:solidFill>
                    <a:srgbClr val="FFFFFF"/>
                  </a:solidFill>
                  <a:latin typeface="Calibri"/>
                  <a:ea typeface="Calibri"/>
                  <a:cs typeface="Calibri"/>
                  <a:sym typeface="Calibri"/>
                </a:rPr>
                <a:t>Java SE 18 - </a:t>
              </a:r>
              <a:r>
                <a:rPr lang="es-ES" sz="1600">
                  <a:solidFill>
                    <a:srgbClr val="FFFFFF"/>
                  </a:solidFill>
                  <a:latin typeface="Calibri"/>
                  <a:ea typeface="Calibri"/>
                  <a:cs typeface="Calibri"/>
                  <a:sym typeface="Calibri"/>
                </a:rPr>
                <a:t>2022</a:t>
              </a:r>
              <a:r>
                <a:rPr lang="es-ES" sz="1600" b="0" i="0" u="none" strike="noStrike" cap="none">
                  <a:solidFill>
                    <a:srgbClr val="FFFFFF"/>
                  </a:solidFill>
                  <a:latin typeface="Calibri"/>
                  <a:ea typeface="Calibri"/>
                  <a:cs typeface="Calibri"/>
                  <a:sym typeface="Calibri"/>
                </a:rPr>
                <a:t> </a:t>
              </a:r>
              <a:endParaRPr/>
            </a:p>
            <a:p>
              <a:pPr marL="0" marR="0" lvl="0" indent="0" algn="l" rtl="0">
                <a:lnSpc>
                  <a:spcPct val="90000"/>
                </a:lnSpc>
                <a:spcBef>
                  <a:spcPts val="70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p:txBody>
        </p:sp>
        <p:sp>
          <p:nvSpPr>
            <p:cNvPr id="167" name="Google Shape;167;g11f95382ac2_0_1"/>
            <p:cNvSpPr/>
            <p:nvPr/>
          </p:nvSpPr>
          <p:spPr>
            <a:xfrm>
              <a:off x="8219836" y="435133"/>
              <a:ext cx="1305300" cy="1305300"/>
            </a:xfrm>
            <a:prstGeom prst="rect">
              <a:avLst/>
            </a:prstGeom>
            <a:gradFill>
              <a:gsLst>
                <a:gs pos="0">
                  <a:srgbClr val="3F3F3F"/>
                </a:gs>
                <a:gs pos="15930">
                  <a:srgbClr val="262626"/>
                </a:gs>
                <a:gs pos="97000">
                  <a:srgbClr val="262626"/>
                </a:gs>
                <a:gs pos="100000">
                  <a:srgbClr val="11859C"/>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11f95382ac2_0_1"/>
            <p:cNvSpPr txBox="1"/>
            <p:nvPr/>
          </p:nvSpPr>
          <p:spPr>
            <a:xfrm>
              <a:off x="8219836" y="435133"/>
              <a:ext cx="1305300" cy="1305300"/>
            </a:xfrm>
            <a:prstGeom prst="rect">
              <a:avLst/>
            </a:prstGeom>
            <a:noFill/>
            <a:ln>
              <a:noFill/>
            </a:ln>
          </p:spPr>
          <p:txBody>
            <a:bodyPr spcFirstLastPara="1" wrap="square" lIns="101750" tIns="12700" rIns="101750" bIns="12700" anchor="ctr" anchorCtr="0">
              <a:noAutofit/>
            </a:bodyPr>
            <a:lstStyle/>
            <a:p>
              <a:pPr marL="0" marR="0" lvl="0" indent="0" algn="ctr" rtl="0">
                <a:lnSpc>
                  <a:spcPct val="90000"/>
                </a:lnSpc>
                <a:spcBef>
                  <a:spcPts val="0"/>
                </a:spcBef>
                <a:spcAft>
                  <a:spcPts val="0"/>
                </a:spcAft>
                <a:buClr>
                  <a:schemeClr val="dk1"/>
                </a:buClr>
                <a:buSzPts val="4800"/>
                <a:buFont typeface="Calibri"/>
                <a:buNone/>
              </a:pPr>
              <a:endParaRPr sz="4800" b="0" i="0" u="none" strike="noStrike" cap="none">
                <a:solidFill>
                  <a:schemeClr val="lt1"/>
                </a:solidFill>
                <a:latin typeface="Calibri"/>
                <a:ea typeface="Calibri"/>
                <a:cs typeface="Calibri"/>
                <a:sym typeface="Calibri"/>
              </a:endParaRPr>
            </a:p>
          </p:txBody>
        </p:sp>
        <p:sp>
          <p:nvSpPr>
            <p:cNvPr id="169" name="Google Shape;169;g11f95382ac2_0_1"/>
            <p:cNvSpPr/>
            <p:nvPr/>
          </p:nvSpPr>
          <p:spPr>
            <a:xfrm>
              <a:off x="7229475" y="4351266"/>
              <a:ext cx="3286200" cy="0"/>
            </a:xfrm>
            <a:prstGeom prst="rect">
              <a:avLst/>
            </a:prstGeom>
            <a:solidFill>
              <a:srgbClr val="14B2D1"/>
            </a:solidFill>
            <a:ln w="12700" cap="flat" cmpd="sng">
              <a:solidFill>
                <a:srgbClr val="14B2D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0" name="Google Shape;170;g11f95382ac2_0_1"/>
          <p:cNvPicPr preferRelativeResize="0"/>
          <p:nvPr/>
        </p:nvPicPr>
        <p:blipFill rotWithShape="1">
          <a:blip r:embed="rId3">
            <a:alphaModFix/>
          </a:blip>
          <a:srcRect t="1923" b="1923"/>
          <a:stretch/>
        </p:blipFill>
        <p:spPr>
          <a:xfrm>
            <a:off x="2130926" y="2545226"/>
            <a:ext cx="624547" cy="624549"/>
          </a:xfrm>
          <a:prstGeom prst="rect">
            <a:avLst/>
          </a:prstGeom>
          <a:noFill/>
          <a:ln>
            <a:noFill/>
          </a:ln>
        </p:spPr>
      </p:pic>
      <p:pic>
        <p:nvPicPr>
          <p:cNvPr id="171" name="Google Shape;171;g11f95382ac2_0_1"/>
          <p:cNvPicPr preferRelativeResize="0"/>
          <p:nvPr/>
        </p:nvPicPr>
        <p:blipFill rotWithShape="1">
          <a:blip r:embed="rId3">
            <a:alphaModFix/>
          </a:blip>
          <a:srcRect t="1923" b="1923"/>
          <a:stretch/>
        </p:blipFill>
        <p:spPr>
          <a:xfrm>
            <a:off x="5783726" y="2545226"/>
            <a:ext cx="624547" cy="624549"/>
          </a:xfrm>
          <a:prstGeom prst="rect">
            <a:avLst/>
          </a:prstGeom>
          <a:noFill/>
          <a:ln>
            <a:noFill/>
          </a:ln>
        </p:spPr>
      </p:pic>
      <p:pic>
        <p:nvPicPr>
          <p:cNvPr id="172" name="Google Shape;172;g11f95382ac2_0_1"/>
          <p:cNvPicPr preferRelativeResize="0"/>
          <p:nvPr/>
        </p:nvPicPr>
        <p:blipFill rotWithShape="1">
          <a:blip r:embed="rId3">
            <a:alphaModFix/>
          </a:blip>
          <a:srcRect t="1923" b="1923"/>
          <a:stretch/>
        </p:blipFill>
        <p:spPr>
          <a:xfrm>
            <a:off x="9436526" y="2659526"/>
            <a:ext cx="624548" cy="624549"/>
          </a:xfrm>
          <a:prstGeom prst="rect">
            <a:avLst/>
          </a:prstGeom>
          <a:noFill/>
          <a:ln>
            <a:noFill/>
          </a:ln>
        </p:spPr>
      </p:pic>
      <p:sp>
        <p:nvSpPr>
          <p:cNvPr id="178" name="Google Shape;178;g11f95382ac2_0_1"/>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Reactive </a:t>
            </a:r>
            <a:r>
              <a:rPr lang="es-ES" dirty="0" err="1"/>
              <a:t>Swagger</a:t>
            </a:r>
            <a:r>
              <a:rPr lang="es-ES" dirty="0"/>
              <a:t> - Configuración</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342900" indent="-342900" algn="just">
              <a:spcBef>
                <a:spcPts val="0"/>
              </a:spcBef>
            </a:pPr>
            <a:r>
              <a:rPr lang="es-MX" dirty="0"/>
              <a:t>Enfoque por anotaciones</a:t>
            </a: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40</a:t>
            </a:fld>
            <a:endParaRPr/>
          </a:p>
        </p:txBody>
      </p:sp>
      <p:pic>
        <p:nvPicPr>
          <p:cNvPr id="4" name="Imagen 3">
            <a:extLst>
              <a:ext uri="{FF2B5EF4-FFF2-40B4-BE49-F238E27FC236}">
                <a16:creationId xmlns:a16="http://schemas.microsoft.com/office/drawing/2014/main" id="{143369A9-692A-4362-8BD0-AE3671106075}"/>
              </a:ext>
            </a:extLst>
          </p:cNvPr>
          <p:cNvPicPr>
            <a:picLocks noChangeAspect="1"/>
          </p:cNvPicPr>
          <p:nvPr/>
        </p:nvPicPr>
        <p:blipFill>
          <a:blip r:embed="rId3"/>
          <a:stretch>
            <a:fillRect/>
          </a:stretch>
        </p:blipFill>
        <p:spPr>
          <a:xfrm>
            <a:off x="4016631" y="1884739"/>
            <a:ext cx="6995497" cy="4233271"/>
          </a:xfrm>
          <a:prstGeom prst="rect">
            <a:avLst/>
          </a:prstGeom>
        </p:spPr>
      </p:pic>
    </p:spTree>
    <p:extLst>
      <p:ext uri="{BB962C8B-B14F-4D97-AF65-F5344CB8AC3E}">
        <p14:creationId xmlns:p14="http://schemas.microsoft.com/office/powerpoint/2010/main" val="1954083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Reactive </a:t>
            </a:r>
            <a:r>
              <a:rPr lang="es-ES" dirty="0" err="1"/>
              <a:t>Swagger</a:t>
            </a:r>
            <a:r>
              <a:rPr lang="es-ES" dirty="0"/>
              <a:t> - Dependencias</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sz="3216" dirty="0"/>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342900" indent="-342900" algn="just">
              <a:spcBef>
                <a:spcPts val="0"/>
              </a:spcBef>
            </a:pPr>
            <a:r>
              <a:rPr lang="es-MX" dirty="0"/>
              <a:t>Enfoque funcional </a:t>
            </a: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41</a:t>
            </a:fld>
            <a:endParaRPr/>
          </a:p>
        </p:txBody>
      </p:sp>
      <p:pic>
        <p:nvPicPr>
          <p:cNvPr id="4" name="Imagen 3">
            <a:extLst>
              <a:ext uri="{FF2B5EF4-FFF2-40B4-BE49-F238E27FC236}">
                <a16:creationId xmlns:a16="http://schemas.microsoft.com/office/drawing/2014/main" id="{BC72D68F-60AC-4339-B04F-4A084DC6BE7F}"/>
              </a:ext>
            </a:extLst>
          </p:cNvPr>
          <p:cNvPicPr>
            <a:picLocks noChangeAspect="1"/>
          </p:cNvPicPr>
          <p:nvPr/>
        </p:nvPicPr>
        <p:blipFill>
          <a:blip r:embed="rId3"/>
          <a:stretch>
            <a:fillRect/>
          </a:stretch>
        </p:blipFill>
        <p:spPr>
          <a:xfrm>
            <a:off x="4717640" y="2283242"/>
            <a:ext cx="5981700" cy="2152650"/>
          </a:xfrm>
          <a:prstGeom prst="rect">
            <a:avLst/>
          </a:prstGeom>
        </p:spPr>
      </p:pic>
    </p:spTree>
    <p:extLst>
      <p:ext uri="{BB962C8B-B14F-4D97-AF65-F5344CB8AC3E}">
        <p14:creationId xmlns:p14="http://schemas.microsoft.com/office/powerpoint/2010/main" val="163997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a:t>Reactive </a:t>
            </a:r>
            <a:r>
              <a:rPr lang="es-ES" dirty="0" err="1"/>
              <a:t>Swagger</a:t>
            </a:r>
            <a:r>
              <a:rPr lang="es-ES" dirty="0"/>
              <a:t> - Configuración</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sz="3216" dirty="0"/>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342900" indent="-342900" algn="just">
              <a:spcBef>
                <a:spcPts val="0"/>
              </a:spcBef>
            </a:pPr>
            <a:r>
              <a:rPr lang="es-MX" dirty="0"/>
              <a:t>Enfoque funcional </a:t>
            </a: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42</a:t>
            </a:fld>
            <a:endParaRPr/>
          </a:p>
        </p:txBody>
      </p:sp>
      <p:pic>
        <p:nvPicPr>
          <p:cNvPr id="3" name="Imagen 2">
            <a:extLst>
              <a:ext uri="{FF2B5EF4-FFF2-40B4-BE49-F238E27FC236}">
                <a16:creationId xmlns:a16="http://schemas.microsoft.com/office/drawing/2014/main" id="{4DC58B6E-FE37-4851-9B99-11EA6AB26669}"/>
              </a:ext>
            </a:extLst>
          </p:cNvPr>
          <p:cNvPicPr>
            <a:picLocks noChangeAspect="1"/>
          </p:cNvPicPr>
          <p:nvPr/>
        </p:nvPicPr>
        <p:blipFill>
          <a:blip r:embed="rId3"/>
          <a:stretch>
            <a:fillRect/>
          </a:stretch>
        </p:blipFill>
        <p:spPr>
          <a:xfrm>
            <a:off x="3342968" y="1825625"/>
            <a:ext cx="7633454" cy="4168370"/>
          </a:xfrm>
          <a:prstGeom prst="rect">
            <a:avLst/>
          </a:prstGeom>
        </p:spPr>
      </p:pic>
    </p:spTree>
    <p:extLst>
      <p:ext uri="{BB962C8B-B14F-4D97-AF65-F5344CB8AC3E}">
        <p14:creationId xmlns:p14="http://schemas.microsoft.com/office/powerpoint/2010/main" val="2046107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FEF63-14B8-4C45-8363-EDF4775DE66C}"/>
              </a:ext>
            </a:extLst>
          </p:cNvPr>
          <p:cNvSpPr>
            <a:spLocks noGrp="1"/>
          </p:cNvSpPr>
          <p:nvPr>
            <p:ph type="title"/>
          </p:nvPr>
        </p:nvSpPr>
        <p:spPr>
          <a:xfrm>
            <a:off x="0" y="1"/>
            <a:ext cx="12192000" cy="6721472"/>
          </a:xfrm>
        </p:spPr>
        <p:txBody>
          <a:bodyPr/>
          <a:lstStyle/>
          <a:p>
            <a:pPr algn="ctr"/>
            <a:r>
              <a:rPr lang="es-MX" dirty="0"/>
              <a:t>Demo</a:t>
            </a:r>
          </a:p>
        </p:txBody>
      </p:sp>
      <p:sp>
        <p:nvSpPr>
          <p:cNvPr id="4" name="Marcador de número de diapositiva 3">
            <a:extLst>
              <a:ext uri="{FF2B5EF4-FFF2-40B4-BE49-F238E27FC236}">
                <a16:creationId xmlns:a16="http://schemas.microsoft.com/office/drawing/2014/main" id="{77E91678-5F09-4C24-8404-1D9D4C8E1192}"/>
              </a:ext>
            </a:extLst>
          </p:cNvPr>
          <p:cNvSpPr>
            <a:spLocks noGrp="1"/>
          </p:cNvSpPr>
          <p:nvPr>
            <p:ph type="sldNum" idx="12"/>
          </p:nvPr>
        </p:nvSpPr>
        <p:spPr/>
        <p:txBody>
          <a:bodyPr/>
          <a:lstStyle/>
          <a:p>
            <a:pPr marL="0" lvl="0" indent="0" algn="ctr" rtl="0">
              <a:spcBef>
                <a:spcPts val="0"/>
              </a:spcBef>
              <a:spcAft>
                <a:spcPts val="0"/>
              </a:spcAft>
              <a:buNone/>
            </a:pPr>
            <a:r>
              <a:rPr lang="es-ES"/>
              <a:t>PÁGINA </a:t>
            </a:r>
            <a:fld id="{00000000-1234-1234-1234-123412341234}" type="slidenum">
              <a:rPr lang="es-ES" smtClean="0"/>
              <a:t>43</a:t>
            </a:fld>
            <a:endParaRPr/>
          </a:p>
        </p:txBody>
      </p:sp>
    </p:spTree>
    <p:extLst>
      <p:ext uri="{BB962C8B-B14F-4D97-AF65-F5344CB8AC3E}">
        <p14:creationId xmlns:p14="http://schemas.microsoft.com/office/powerpoint/2010/main" val="1604616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err="1"/>
              <a:t>WebClient</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s-MX" sz="2400" dirty="0" err="1"/>
              <a:t>WebClient</a:t>
            </a:r>
            <a:r>
              <a:rPr lang="es-MX" sz="2400" dirty="0"/>
              <a:t> es una interfaz que representa el principal punto de entrada para realizar solicitudes web.</a:t>
            </a:r>
          </a:p>
          <a:p>
            <a:pPr marL="0" lvl="0" indent="0" algn="just" rtl="0">
              <a:lnSpc>
                <a:spcPct val="90000"/>
              </a:lnSpc>
              <a:spcBef>
                <a:spcPts val="0"/>
              </a:spcBef>
              <a:spcAft>
                <a:spcPts val="0"/>
              </a:spcAft>
              <a:buNone/>
            </a:pPr>
            <a:endParaRPr lang="es-MX" sz="2400" dirty="0"/>
          </a:p>
          <a:p>
            <a:pPr marL="0" lvl="0" indent="0" algn="just" rtl="0">
              <a:lnSpc>
                <a:spcPct val="90000"/>
              </a:lnSpc>
              <a:spcBef>
                <a:spcPts val="0"/>
              </a:spcBef>
              <a:spcAft>
                <a:spcPts val="0"/>
              </a:spcAft>
              <a:buNone/>
            </a:pPr>
            <a:r>
              <a:rPr lang="es-MX" sz="2400" dirty="0"/>
              <a:t>Se creó como parte del módulo Spring Web Reactive y reemplazará al clásico </a:t>
            </a:r>
            <a:r>
              <a:rPr lang="es-MX" sz="2400" dirty="0" err="1"/>
              <a:t>RestTemplate</a:t>
            </a:r>
            <a:r>
              <a:rPr lang="es-MX" sz="2400" dirty="0"/>
              <a:t> en estos escenarios. Además, el nuevo cliente es una solución reactiva sin bloqueo que funciona sobre el protocolo HTTP/1.1</a:t>
            </a:r>
            <a:endParaRPr sz="2400"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44</a:t>
            </a:fld>
            <a:endParaRPr/>
          </a:p>
        </p:txBody>
      </p:sp>
    </p:spTree>
    <p:extLst>
      <p:ext uri="{BB962C8B-B14F-4D97-AF65-F5344CB8AC3E}">
        <p14:creationId xmlns:p14="http://schemas.microsoft.com/office/powerpoint/2010/main" val="4207905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err="1"/>
              <a:t>WebClient</a:t>
            </a:r>
            <a:r>
              <a:rPr lang="es-ES" dirty="0"/>
              <a:t> - Dependencias</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45</a:t>
            </a:fld>
            <a:endParaRPr/>
          </a:p>
        </p:txBody>
      </p:sp>
      <p:pic>
        <p:nvPicPr>
          <p:cNvPr id="7" name="Imagen 6">
            <a:extLst>
              <a:ext uri="{FF2B5EF4-FFF2-40B4-BE49-F238E27FC236}">
                <a16:creationId xmlns:a16="http://schemas.microsoft.com/office/drawing/2014/main" id="{67A49E86-A7DA-4FE1-B92B-BB692BC94811}"/>
              </a:ext>
            </a:extLst>
          </p:cNvPr>
          <p:cNvPicPr>
            <a:picLocks noChangeAspect="1"/>
          </p:cNvPicPr>
          <p:nvPr/>
        </p:nvPicPr>
        <p:blipFill>
          <a:blip r:embed="rId3"/>
          <a:stretch>
            <a:fillRect/>
          </a:stretch>
        </p:blipFill>
        <p:spPr>
          <a:xfrm>
            <a:off x="3076269" y="3298368"/>
            <a:ext cx="5724525" cy="1066800"/>
          </a:xfrm>
          <a:prstGeom prst="rect">
            <a:avLst/>
          </a:prstGeom>
        </p:spPr>
      </p:pic>
    </p:spTree>
    <p:extLst>
      <p:ext uri="{BB962C8B-B14F-4D97-AF65-F5344CB8AC3E}">
        <p14:creationId xmlns:p14="http://schemas.microsoft.com/office/powerpoint/2010/main" val="3940764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err="1"/>
              <a:t>WebClient</a:t>
            </a:r>
            <a:r>
              <a:rPr lang="es-ES" dirty="0"/>
              <a:t> - Configuración</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46</a:t>
            </a:fld>
            <a:endParaRPr/>
          </a:p>
        </p:txBody>
      </p:sp>
      <p:pic>
        <p:nvPicPr>
          <p:cNvPr id="5" name="Imagen 4">
            <a:extLst>
              <a:ext uri="{FF2B5EF4-FFF2-40B4-BE49-F238E27FC236}">
                <a16:creationId xmlns:a16="http://schemas.microsoft.com/office/drawing/2014/main" id="{75A63ED9-F007-4CE5-A5B5-A0FC8650EFFE}"/>
              </a:ext>
            </a:extLst>
          </p:cNvPr>
          <p:cNvPicPr>
            <a:picLocks noChangeAspect="1"/>
          </p:cNvPicPr>
          <p:nvPr/>
        </p:nvPicPr>
        <p:blipFill>
          <a:blip r:embed="rId3"/>
          <a:stretch>
            <a:fillRect/>
          </a:stretch>
        </p:blipFill>
        <p:spPr>
          <a:xfrm>
            <a:off x="2655938" y="2270412"/>
            <a:ext cx="6880123" cy="3461926"/>
          </a:xfrm>
          <a:prstGeom prst="rect">
            <a:avLst/>
          </a:prstGeom>
        </p:spPr>
      </p:pic>
    </p:spTree>
    <p:extLst>
      <p:ext uri="{BB962C8B-B14F-4D97-AF65-F5344CB8AC3E}">
        <p14:creationId xmlns:p14="http://schemas.microsoft.com/office/powerpoint/2010/main" val="4050463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err="1"/>
              <a:t>WebClient</a:t>
            </a:r>
            <a:r>
              <a:rPr lang="es-ES" dirty="0"/>
              <a:t> - Configuración</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47</a:t>
            </a:fld>
            <a:endParaRPr/>
          </a:p>
        </p:txBody>
      </p:sp>
      <p:pic>
        <p:nvPicPr>
          <p:cNvPr id="3" name="Imagen 2">
            <a:extLst>
              <a:ext uri="{FF2B5EF4-FFF2-40B4-BE49-F238E27FC236}">
                <a16:creationId xmlns:a16="http://schemas.microsoft.com/office/drawing/2014/main" id="{5CABA9CD-CF30-47E9-B77C-C11F734DEAD0}"/>
              </a:ext>
            </a:extLst>
          </p:cNvPr>
          <p:cNvPicPr>
            <a:picLocks noChangeAspect="1"/>
          </p:cNvPicPr>
          <p:nvPr/>
        </p:nvPicPr>
        <p:blipFill>
          <a:blip r:embed="rId3"/>
          <a:stretch>
            <a:fillRect/>
          </a:stretch>
        </p:blipFill>
        <p:spPr>
          <a:xfrm>
            <a:off x="3735489" y="1672000"/>
            <a:ext cx="3900659" cy="4689475"/>
          </a:xfrm>
          <a:prstGeom prst="rect">
            <a:avLst/>
          </a:prstGeom>
        </p:spPr>
      </p:pic>
    </p:spTree>
    <p:extLst>
      <p:ext uri="{BB962C8B-B14F-4D97-AF65-F5344CB8AC3E}">
        <p14:creationId xmlns:p14="http://schemas.microsoft.com/office/powerpoint/2010/main" val="1857098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err="1"/>
              <a:t>FeignClient</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s-MX" sz="2400" dirty="0"/>
              <a:t>La Implementación de </a:t>
            </a:r>
            <a:r>
              <a:rPr lang="es-MX" sz="2400" dirty="0" err="1"/>
              <a:t>Feign</a:t>
            </a:r>
            <a:r>
              <a:rPr lang="es-MX" sz="2400" dirty="0"/>
              <a:t> le ofrece lo mejor de dos mundos juntos: la sintaxis concisa de </a:t>
            </a:r>
            <a:r>
              <a:rPr lang="es-MX" sz="2400" dirty="0" err="1"/>
              <a:t>Feign</a:t>
            </a:r>
            <a:r>
              <a:rPr lang="es-MX" sz="2400" dirty="0"/>
              <a:t> para escribir la API del lado del cliente en un cliente HTTP rápido, asíncrono y sin bloqueo de Spring </a:t>
            </a:r>
            <a:r>
              <a:rPr lang="es-MX" sz="2400" dirty="0" err="1"/>
              <a:t>WebClient</a:t>
            </a:r>
            <a:r>
              <a:rPr lang="es-MX" sz="2400" dirty="0"/>
              <a:t>.</a:t>
            </a:r>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0" lvl="0" indent="0" algn="just" rtl="0">
              <a:lnSpc>
                <a:spcPct val="90000"/>
              </a:lnSpc>
              <a:spcBef>
                <a:spcPts val="0"/>
              </a:spcBef>
              <a:spcAft>
                <a:spcPts val="0"/>
              </a:spcAft>
              <a:buNone/>
            </a:pPr>
            <a:endParaRPr lang="es-MX" sz="3200" dirty="0"/>
          </a:p>
          <a:p>
            <a:pPr marL="0" lvl="0" indent="0" algn="r" rtl="0">
              <a:lnSpc>
                <a:spcPct val="90000"/>
              </a:lnSpc>
              <a:spcBef>
                <a:spcPts val="0"/>
              </a:spcBef>
              <a:spcAft>
                <a:spcPts val="0"/>
              </a:spcAft>
              <a:buNone/>
            </a:pPr>
            <a:r>
              <a:rPr lang="es-MX" dirty="0"/>
              <a:t>https://github.com/Playtika/feign-reactive</a:t>
            </a: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48</a:t>
            </a:fld>
            <a:endParaRPr/>
          </a:p>
        </p:txBody>
      </p:sp>
    </p:spTree>
    <p:extLst>
      <p:ext uri="{BB962C8B-B14F-4D97-AF65-F5344CB8AC3E}">
        <p14:creationId xmlns:p14="http://schemas.microsoft.com/office/powerpoint/2010/main" val="853826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err="1"/>
              <a:t>FeignClient</a:t>
            </a:r>
            <a:r>
              <a:rPr lang="es-ES" dirty="0"/>
              <a:t> - Dependencias</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49</a:t>
            </a:fld>
            <a:endParaRPr/>
          </a:p>
        </p:txBody>
      </p:sp>
      <p:pic>
        <p:nvPicPr>
          <p:cNvPr id="3" name="Imagen 2">
            <a:extLst>
              <a:ext uri="{FF2B5EF4-FFF2-40B4-BE49-F238E27FC236}">
                <a16:creationId xmlns:a16="http://schemas.microsoft.com/office/drawing/2014/main" id="{C6F42AC6-75AE-4C0E-976E-35FF08859458}"/>
              </a:ext>
            </a:extLst>
          </p:cNvPr>
          <p:cNvPicPr>
            <a:picLocks noChangeAspect="1"/>
          </p:cNvPicPr>
          <p:nvPr/>
        </p:nvPicPr>
        <p:blipFill>
          <a:blip r:embed="rId3"/>
          <a:stretch>
            <a:fillRect/>
          </a:stretch>
        </p:blipFill>
        <p:spPr>
          <a:xfrm>
            <a:off x="2713856" y="2603550"/>
            <a:ext cx="6410325" cy="2162175"/>
          </a:xfrm>
          <a:prstGeom prst="rect">
            <a:avLst/>
          </a:prstGeom>
        </p:spPr>
      </p:pic>
    </p:spTree>
    <p:extLst>
      <p:ext uri="{BB962C8B-B14F-4D97-AF65-F5344CB8AC3E}">
        <p14:creationId xmlns:p14="http://schemas.microsoft.com/office/powerpoint/2010/main" val="321181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dirty="0" err="1"/>
              <a:t>Roadmap</a:t>
            </a:r>
            <a:r>
              <a:rPr lang="es-ES" dirty="0"/>
              <a:t> Java</a:t>
            </a:r>
            <a:endParaRPr dirty="0"/>
          </a:p>
        </p:txBody>
      </p:sp>
      <p:sp>
        <p:nvSpPr>
          <p:cNvPr id="238" name="Google Shape;238;p7"/>
          <p:cNvSpPr txBox="1">
            <a:spLocks noGrp="1"/>
          </p:cNvSpPr>
          <p:nvPr>
            <p:ph type="body" idx="1"/>
          </p:nvPr>
        </p:nvSpPr>
        <p:spPr>
          <a:xfrm>
            <a:off x="4705350" y="365124"/>
            <a:ext cx="6648448" cy="5984875"/>
          </a:xfrm>
          <a:prstGeom prst="rect">
            <a:avLst/>
          </a:prstGeom>
          <a:noFill/>
          <a:ln>
            <a:noFill/>
          </a:ln>
        </p:spPr>
        <p:txBody>
          <a:bodyPr spcFirstLastPara="1" wrap="square" lIns="108000" tIns="108000" rIns="108000" bIns="108000" anchor="ctr" anchorCtr="0">
            <a:normAutofit/>
          </a:bodyPr>
          <a:lstStyle/>
          <a:p>
            <a:pPr marL="228600" lvl="0" indent="-228600" algn="l" rtl="0">
              <a:lnSpc>
                <a:spcPct val="90000"/>
              </a:lnSpc>
              <a:spcBef>
                <a:spcPts val="1000"/>
              </a:spcBef>
              <a:spcAft>
                <a:spcPts val="0"/>
              </a:spcAft>
              <a:buSzPts val="1800"/>
              <a:buChar char="▪"/>
            </a:pPr>
            <a:endParaRPr/>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5</a:t>
            </a:fld>
            <a:endParaRPr/>
          </a:p>
        </p:txBody>
      </p:sp>
      <p:sp>
        <p:nvSpPr>
          <p:cNvPr id="244" name="Google Shape;244;p7"/>
          <p:cNvSpPr/>
          <p:nvPr/>
        </p:nvSpPr>
        <p:spPr>
          <a:xfrm rot="10800000">
            <a:off x="10006315" y="6271566"/>
            <a:ext cx="142847" cy="91567"/>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E91F7206-635F-45DD-83D7-9D8698B3AB22}"/>
              </a:ext>
            </a:extLst>
          </p:cNvPr>
          <p:cNvPicPr>
            <a:picLocks noChangeAspect="1"/>
          </p:cNvPicPr>
          <p:nvPr/>
        </p:nvPicPr>
        <p:blipFill>
          <a:blip r:embed="rId3"/>
          <a:stretch>
            <a:fillRect/>
          </a:stretch>
        </p:blipFill>
        <p:spPr>
          <a:xfrm>
            <a:off x="4505325" y="282171"/>
            <a:ext cx="7048498" cy="6079304"/>
          </a:xfrm>
          <a:prstGeom prst="rect">
            <a:avLst/>
          </a:prstGeom>
        </p:spPr>
      </p:pic>
    </p:spTree>
    <p:extLst>
      <p:ext uri="{BB962C8B-B14F-4D97-AF65-F5344CB8AC3E}">
        <p14:creationId xmlns:p14="http://schemas.microsoft.com/office/powerpoint/2010/main" val="292260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aa4fef89d_0_42"/>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dirty="0" err="1"/>
              <a:t>FeignClient</a:t>
            </a:r>
            <a:r>
              <a:rPr lang="es-ES" dirty="0"/>
              <a:t> – Configuración</a:t>
            </a:r>
            <a:endParaRPr dirty="0"/>
          </a:p>
        </p:txBody>
      </p:sp>
      <p:sp>
        <p:nvSpPr>
          <p:cNvPr id="225" name="Google Shape;225;g11aa4fef89d_0_42"/>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just" rtl="0">
              <a:lnSpc>
                <a:spcPct val="90000"/>
              </a:lnSpc>
              <a:spcBef>
                <a:spcPts val="0"/>
              </a:spcBef>
              <a:spcAft>
                <a:spcPts val="0"/>
              </a:spcAft>
              <a:buNone/>
            </a:pPr>
            <a:endParaRPr dirty="0"/>
          </a:p>
          <a:p>
            <a:pPr marL="0" lvl="0" indent="0" algn="r"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endParaRPr dirty="0"/>
          </a:p>
          <a:p>
            <a:pPr marL="228600" lvl="0" indent="0" algn="l" rtl="0">
              <a:lnSpc>
                <a:spcPct val="90000"/>
              </a:lnSpc>
              <a:spcBef>
                <a:spcPts val="1000"/>
              </a:spcBef>
              <a:spcAft>
                <a:spcPts val="0"/>
              </a:spcAft>
              <a:buNone/>
            </a:pPr>
            <a:endParaRPr dirty="0"/>
          </a:p>
        </p:txBody>
      </p:sp>
      <p:sp>
        <p:nvSpPr>
          <p:cNvPr id="226" name="Google Shape;226;g11aa4fef89d_0_42"/>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50</a:t>
            </a:fld>
            <a:endParaRPr/>
          </a:p>
        </p:txBody>
      </p:sp>
      <p:pic>
        <p:nvPicPr>
          <p:cNvPr id="4" name="Imagen 3">
            <a:extLst>
              <a:ext uri="{FF2B5EF4-FFF2-40B4-BE49-F238E27FC236}">
                <a16:creationId xmlns:a16="http://schemas.microsoft.com/office/drawing/2014/main" id="{8D38DB90-2A65-4621-9682-E789F947D7D3}"/>
              </a:ext>
            </a:extLst>
          </p:cNvPr>
          <p:cNvPicPr>
            <a:picLocks noChangeAspect="1"/>
          </p:cNvPicPr>
          <p:nvPr/>
        </p:nvPicPr>
        <p:blipFill>
          <a:blip r:embed="rId3"/>
          <a:stretch>
            <a:fillRect/>
          </a:stretch>
        </p:blipFill>
        <p:spPr>
          <a:xfrm>
            <a:off x="2005012" y="1713731"/>
            <a:ext cx="8181975" cy="4295775"/>
          </a:xfrm>
          <a:prstGeom prst="rect">
            <a:avLst/>
          </a:prstGeom>
        </p:spPr>
      </p:pic>
    </p:spTree>
    <p:extLst>
      <p:ext uri="{BB962C8B-B14F-4D97-AF65-F5344CB8AC3E}">
        <p14:creationId xmlns:p14="http://schemas.microsoft.com/office/powerpoint/2010/main" val="3084575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FEF63-14B8-4C45-8363-EDF4775DE66C}"/>
              </a:ext>
            </a:extLst>
          </p:cNvPr>
          <p:cNvSpPr>
            <a:spLocks noGrp="1"/>
          </p:cNvSpPr>
          <p:nvPr>
            <p:ph type="title"/>
          </p:nvPr>
        </p:nvSpPr>
        <p:spPr>
          <a:xfrm>
            <a:off x="0" y="1"/>
            <a:ext cx="12192000" cy="6721472"/>
          </a:xfrm>
        </p:spPr>
        <p:txBody>
          <a:bodyPr/>
          <a:lstStyle/>
          <a:p>
            <a:pPr algn="ctr"/>
            <a:r>
              <a:rPr lang="es-MX" dirty="0"/>
              <a:t>Demo</a:t>
            </a:r>
          </a:p>
        </p:txBody>
      </p:sp>
      <p:sp>
        <p:nvSpPr>
          <p:cNvPr id="4" name="Marcador de número de diapositiva 3">
            <a:extLst>
              <a:ext uri="{FF2B5EF4-FFF2-40B4-BE49-F238E27FC236}">
                <a16:creationId xmlns:a16="http://schemas.microsoft.com/office/drawing/2014/main" id="{77E91678-5F09-4C24-8404-1D9D4C8E1192}"/>
              </a:ext>
            </a:extLst>
          </p:cNvPr>
          <p:cNvSpPr>
            <a:spLocks noGrp="1"/>
          </p:cNvSpPr>
          <p:nvPr>
            <p:ph type="sldNum" idx="12"/>
          </p:nvPr>
        </p:nvSpPr>
        <p:spPr/>
        <p:txBody>
          <a:bodyPr/>
          <a:lstStyle/>
          <a:p>
            <a:pPr marL="0" lvl="0" indent="0" algn="ctr" rtl="0">
              <a:spcBef>
                <a:spcPts val="0"/>
              </a:spcBef>
              <a:spcAft>
                <a:spcPts val="0"/>
              </a:spcAft>
              <a:buNone/>
            </a:pPr>
            <a:r>
              <a:rPr lang="es-ES"/>
              <a:t>PÁGINA </a:t>
            </a:r>
            <a:fld id="{00000000-1234-1234-1234-123412341234}" type="slidenum">
              <a:rPr lang="es-ES" smtClean="0"/>
              <a:t>51</a:t>
            </a:fld>
            <a:endParaRPr/>
          </a:p>
        </p:txBody>
      </p:sp>
    </p:spTree>
    <p:extLst>
      <p:ext uri="{BB962C8B-B14F-4D97-AF65-F5344CB8AC3E}">
        <p14:creationId xmlns:p14="http://schemas.microsoft.com/office/powerpoint/2010/main" val="3236481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6"/>
          <p:cNvSpPr txBox="1">
            <a:spLocks noGrp="1"/>
          </p:cNvSpPr>
          <p:nvPr>
            <p:ph type="title"/>
          </p:nvPr>
        </p:nvSpPr>
        <p:spPr>
          <a:xfrm>
            <a:off x="6657974" y="611078"/>
            <a:ext cx="4695825" cy="833663"/>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lnSpc>
                <a:spcPct val="100000"/>
              </a:lnSpc>
              <a:spcBef>
                <a:spcPts val="0"/>
              </a:spcBef>
              <a:spcAft>
                <a:spcPts val="0"/>
              </a:spcAft>
              <a:buClr>
                <a:schemeClr val="lt1"/>
              </a:buClr>
              <a:buSzPts val="4000"/>
              <a:buFont typeface="Calibri"/>
              <a:buNone/>
            </a:pPr>
            <a:r>
              <a:rPr lang="es-ES" dirty="0" err="1"/>
              <a:t>Bibliografia</a:t>
            </a:r>
            <a:endParaRPr dirty="0"/>
          </a:p>
        </p:txBody>
      </p:sp>
      <p:sp>
        <p:nvSpPr>
          <p:cNvPr id="309" name="Google Shape;309;p6"/>
          <p:cNvSpPr txBox="1">
            <a:spLocks noGrp="1"/>
          </p:cNvSpPr>
          <p:nvPr>
            <p:ph type="body" idx="1"/>
          </p:nvPr>
        </p:nvSpPr>
        <p:spPr>
          <a:xfrm>
            <a:off x="6657974" y="1825625"/>
            <a:ext cx="4695826"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2000"/>
              <a:buChar char="▪"/>
            </a:pPr>
            <a:r>
              <a:rPr lang="es-ES" dirty="0"/>
              <a:t>Pro Spring </a:t>
            </a:r>
            <a:r>
              <a:rPr lang="es-ES" dirty="0" err="1"/>
              <a:t>Boot</a:t>
            </a:r>
            <a:r>
              <a:rPr lang="es-ES" dirty="0"/>
              <a:t> 2. Felipe </a:t>
            </a:r>
            <a:r>
              <a:rPr lang="es-ES" dirty="0" err="1"/>
              <a:t>Gutierrez</a:t>
            </a:r>
            <a:r>
              <a:rPr lang="es-ES" dirty="0"/>
              <a:t>. </a:t>
            </a:r>
            <a:r>
              <a:rPr lang="es-ES" dirty="0" err="1"/>
              <a:t>Apress</a:t>
            </a:r>
            <a:endParaRPr dirty="0"/>
          </a:p>
          <a:p>
            <a:pPr marL="228600" lvl="0" indent="-228600" algn="just" rtl="0">
              <a:lnSpc>
                <a:spcPct val="90000"/>
              </a:lnSpc>
              <a:spcBef>
                <a:spcPts val="1000"/>
              </a:spcBef>
              <a:spcAft>
                <a:spcPts val="0"/>
              </a:spcAft>
              <a:buSzPts val="2000"/>
              <a:buChar char="▪"/>
            </a:pPr>
            <a:r>
              <a:rPr lang="es-ES" dirty="0"/>
              <a:t>Reactive </a:t>
            </a:r>
            <a:r>
              <a:rPr lang="es-ES" dirty="0" err="1"/>
              <a:t>Streams</a:t>
            </a:r>
            <a:r>
              <a:rPr lang="es-ES" dirty="0"/>
              <a:t> in Java. Adam L. Davis. </a:t>
            </a:r>
            <a:r>
              <a:rPr lang="es-ES" dirty="0" err="1"/>
              <a:t>Apress</a:t>
            </a:r>
            <a:r>
              <a:rPr lang="es-ES" dirty="0"/>
              <a:t> </a:t>
            </a:r>
            <a:endParaRPr dirty="0"/>
          </a:p>
          <a:p>
            <a:pPr marL="228600" lvl="0" indent="-228600" algn="just" rtl="0">
              <a:lnSpc>
                <a:spcPct val="90000"/>
              </a:lnSpc>
              <a:spcBef>
                <a:spcPts val="1000"/>
              </a:spcBef>
              <a:spcAft>
                <a:spcPts val="0"/>
              </a:spcAft>
              <a:buSzPts val="2000"/>
              <a:buChar char="▪"/>
            </a:pPr>
            <a:r>
              <a:rPr lang="es-ES" dirty="0"/>
              <a:t>Spring In </a:t>
            </a:r>
            <a:r>
              <a:rPr lang="es-ES" dirty="0" err="1"/>
              <a:t>Action</a:t>
            </a:r>
            <a:r>
              <a:rPr lang="es-ES" dirty="0"/>
              <a:t>. Craig </a:t>
            </a:r>
            <a:r>
              <a:rPr lang="es-ES" dirty="0" err="1"/>
              <a:t>Walls</a:t>
            </a:r>
            <a:r>
              <a:rPr lang="es-ES" dirty="0"/>
              <a:t>. Manning</a:t>
            </a:r>
          </a:p>
          <a:p>
            <a:pPr marL="228600" lvl="0" indent="-228600" algn="just" rtl="0">
              <a:lnSpc>
                <a:spcPct val="90000"/>
              </a:lnSpc>
              <a:spcBef>
                <a:spcPts val="1000"/>
              </a:spcBef>
              <a:spcAft>
                <a:spcPts val="0"/>
              </a:spcAft>
              <a:buSzPts val="2000"/>
              <a:buChar char="▪"/>
            </a:pPr>
            <a:r>
              <a:rPr lang="es-ES" dirty="0"/>
              <a:t>Modern Java In </a:t>
            </a:r>
            <a:r>
              <a:rPr lang="es-ES" dirty="0" err="1"/>
              <a:t>Action</a:t>
            </a:r>
            <a:r>
              <a:rPr lang="es-ES" dirty="0"/>
              <a:t>.  Raoul-Gabriel </a:t>
            </a:r>
            <a:r>
              <a:rPr lang="es-ES" dirty="0" err="1"/>
              <a:t>Urma</a:t>
            </a:r>
            <a:r>
              <a:rPr lang="es-ES" dirty="0"/>
              <a:t>, Mario Fusco, Alan </a:t>
            </a:r>
            <a:r>
              <a:rPr lang="es-ES" dirty="0" err="1"/>
              <a:t>Mycroft</a:t>
            </a:r>
            <a:r>
              <a:rPr lang="es-ES" dirty="0"/>
              <a:t>. Manning </a:t>
            </a:r>
            <a:endParaRPr dirty="0"/>
          </a:p>
        </p:txBody>
      </p:sp>
      <p:sp>
        <p:nvSpPr>
          <p:cNvPr id="315" name="Google Shape;315;p6"/>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52</a:t>
            </a:fld>
            <a:endParaRPr/>
          </a:p>
        </p:txBody>
      </p:sp>
      <p:pic>
        <p:nvPicPr>
          <p:cNvPr id="1026" name="Picture 2">
            <a:extLst>
              <a:ext uri="{FF2B5EF4-FFF2-40B4-BE49-F238E27FC236}">
                <a16:creationId xmlns:a16="http://schemas.microsoft.com/office/drawing/2014/main" id="{7F4FDFC3-B64F-4EB9-B610-FA238B2DD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05550" cy="65578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0" y="1"/>
            <a:ext cx="4305300" cy="6721472"/>
          </a:xfrm>
          <a:prstGeom prst="rect">
            <a:avLst/>
          </a:prstGeom>
          <a:gradFill>
            <a:gsLst>
              <a:gs pos="0">
                <a:srgbClr val="262626"/>
              </a:gs>
              <a:gs pos="1000">
                <a:srgbClr val="262626"/>
              </a:gs>
              <a:gs pos="100000">
                <a:srgbClr val="0B5968"/>
              </a:gs>
            </a:gsLst>
            <a:lin ang="12600000" scaled="0"/>
          </a:gradFill>
          <a:ln>
            <a:noFill/>
          </a:ln>
        </p:spPr>
        <p:txBody>
          <a:bodyPr spcFirstLastPara="1" wrap="square" lIns="396000" tIns="0" rIns="396000" bIns="0" anchor="ctr" anchorCtr="0">
            <a:noAutofit/>
          </a:bodyPr>
          <a:lstStyle/>
          <a:p>
            <a:pPr marL="0" lvl="0" indent="0" algn="ctr" rtl="0">
              <a:lnSpc>
                <a:spcPct val="70000"/>
              </a:lnSpc>
              <a:spcBef>
                <a:spcPts val="0"/>
              </a:spcBef>
              <a:spcAft>
                <a:spcPts val="0"/>
              </a:spcAft>
              <a:buClr>
                <a:schemeClr val="lt1"/>
              </a:buClr>
              <a:buSzPts val="5200"/>
              <a:buFont typeface="Calibri"/>
              <a:buNone/>
            </a:pPr>
            <a:r>
              <a:rPr lang="es-ES" dirty="0" err="1"/>
              <a:t>Roadmap</a:t>
            </a:r>
            <a:r>
              <a:rPr lang="es-ES" dirty="0"/>
              <a:t> Java</a:t>
            </a:r>
            <a:endParaRPr dirty="0"/>
          </a:p>
        </p:txBody>
      </p:sp>
      <p:sp>
        <p:nvSpPr>
          <p:cNvPr id="238" name="Google Shape;238;p7"/>
          <p:cNvSpPr txBox="1">
            <a:spLocks noGrp="1"/>
          </p:cNvSpPr>
          <p:nvPr>
            <p:ph type="body" idx="1"/>
          </p:nvPr>
        </p:nvSpPr>
        <p:spPr>
          <a:xfrm>
            <a:off x="4705350" y="365124"/>
            <a:ext cx="6648448" cy="5984875"/>
          </a:xfrm>
          <a:prstGeom prst="rect">
            <a:avLst/>
          </a:prstGeom>
          <a:noFill/>
          <a:ln>
            <a:noFill/>
          </a:ln>
        </p:spPr>
        <p:txBody>
          <a:bodyPr spcFirstLastPara="1" wrap="square" lIns="108000" tIns="108000" rIns="108000" bIns="108000" anchor="ctr" anchorCtr="0">
            <a:normAutofit/>
          </a:bodyPr>
          <a:lstStyle/>
          <a:p>
            <a:pPr marL="228600" lvl="0" indent="-228600" algn="l" rtl="0">
              <a:lnSpc>
                <a:spcPct val="90000"/>
              </a:lnSpc>
              <a:spcBef>
                <a:spcPts val="1000"/>
              </a:spcBef>
              <a:spcAft>
                <a:spcPts val="0"/>
              </a:spcAft>
              <a:buSzPts val="1800"/>
              <a:buChar char="▪"/>
            </a:pPr>
            <a:endParaRPr/>
          </a:p>
        </p:txBody>
      </p:sp>
      <p:sp>
        <p:nvSpPr>
          <p:cNvPr id="239" name="Google Shape;239;p7"/>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6</a:t>
            </a:fld>
            <a:endParaRPr/>
          </a:p>
        </p:txBody>
      </p:sp>
      <p:sp>
        <p:nvSpPr>
          <p:cNvPr id="244" name="Google Shape;244;p7"/>
          <p:cNvSpPr/>
          <p:nvPr/>
        </p:nvSpPr>
        <p:spPr>
          <a:xfrm rot="10800000">
            <a:off x="10006315" y="6271566"/>
            <a:ext cx="142847" cy="91567"/>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 name="Imagen 3">
            <a:extLst>
              <a:ext uri="{FF2B5EF4-FFF2-40B4-BE49-F238E27FC236}">
                <a16:creationId xmlns:a16="http://schemas.microsoft.com/office/drawing/2014/main" id="{17F7E841-54E6-4EAB-9312-445D25A431AE}"/>
              </a:ext>
            </a:extLst>
          </p:cNvPr>
          <p:cNvPicPr>
            <a:picLocks noChangeAspect="1"/>
          </p:cNvPicPr>
          <p:nvPr/>
        </p:nvPicPr>
        <p:blipFill>
          <a:blip r:embed="rId3"/>
          <a:stretch>
            <a:fillRect/>
          </a:stretch>
        </p:blipFill>
        <p:spPr>
          <a:xfrm>
            <a:off x="4705350" y="317909"/>
            <a:ext cx="7048498" cy="6079303"/>
          </a:xfrm>
          <a:prstGeom prst="rect">
            <a:avLst/>
          </a:prstGeom>
        </p:spPr>
      </p:pic>
    </p:spTree>
    <p:extLst>
      <p:ext uri="{BB962C8B-B14F-4D97-AF65-F5344CB8AC3E}">
        <p14:creationId xmlns:p14="http://schemas.microsoft.com/office/powerpoint/2010/main" val="91537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lnSpc>
                <a:spcPct val="100000"/>
              </a:lnSpc>
              <a:spcBef>
                <a:spcPts val="0"/>
              </a:spcBef>
              <a:spcAft>
                <a:spcPts val="0"/>
              </a:spcAft>
              <a:buClr>
                <a:schemeClr val="lt1"/>
              </a:buClr>
              <a:buSzPts val="4000"/>
              <a:buFont typeface="Calibri"/>
              <a:buNone/>
            </a:pPr>
            <a:r>
              <a:rPr lang="es-ES"/>
              <a:t>¿Que es la programación reactiva?</a:t>
            </a:r>
            <a:endParaRPr/>
          </a:p>
        </p:txBody>
      </p:sp>
      <p:sp>
        <p:nvSpPr>
          <p:cNvPr id="185" name="Google Shape;185;p4"/>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s-ES" dirty="0"/>
              <a:t>La programación reactiva es un paradigma de programación cuya principal característica es el uso de llamadas asíncronas no bloqueantes. Su concepción y evolución ha ido ligada a la publicación del Reactive </a:t>
            </a:r>
            <a:r>
              <a:rPr lang="es-ES" dirty="0" err="1"/>
              <a:t>Manifesto</a:t>
            </a:r>
            <a:r>
              <a:rPr lang="es-ES" dirty="0"/>
              <a:t>, que establecía las bases de los sistemas reactivos, los cuales son los siguientes:</a:t>
            </a:r>
            <a:endParaRPr dirty="0"/>
          </a:p>
          <a:p>
            <a:pPr marL="0" lvl="0" indent="0" algn="just" rtl="0">
              <a:lnSpc>
                <a:spcPct val="90000"/>
              </a:lnSpc>
              <a:spcBef>
                <a:spcPts val="0"/>
              </a:spcBef>
              <a:spcAft>
                <a:spcPts val="0"/>
              </a:spcAft>
              <a:buNone/>
            </a:pPr>
            <a:endParaRPr dirty="0"/>
          </a:p>
          <a:p>
            <a:pPr marL="228600" lvl="0" indent="-228600" algn="just" rtl="0">
              <a:lnSpc>
                <a:spcPct val="90000"/>
              </a:lnSpc>
              <a:spcBef>
                <a:spcPts val="0"/>
              </a:spcBef>
              <a:spcAft>
                <a:spcPts val="0"/>
              </a:spcAft>
              <a:buSzPts val="2000"/>
              <a:buChar char="●"/>
            </a:pPr>
            <a:r>
              <a:rPr lang="es-ES" dirty="0"/>
              <a:t>Responsivos: El sistema responde a tiempo en la medida de lo posible por lo que aseguran la calidad del servicio </a:t>
            </a:r>
            <a:endParaRPr dirty="0"/>
          </a:p>
          <a:p>
            <a:pPr marL="228600" lvl="0" indent="-228600" algn="just" rtl="0">
              <a:lnSpc>
                <a:spcPct val="90000"/>
              </a:lnSpc>
              <a:spcBef>
                <a:spcPts val="0"/>
              </a:spcBef>
              <a:spcAft>
                <a:spcPts val="0"/>
              </a:spcAft>
              <a:buSzPts val="2000"/>
              <a:buChar char="●"/>
            </a:pPr>
            <a:r>
              <a:rPr lang="es-ES" dirty="0"/>
              <a:t>Resilientes: Se mantienen responsivos incluso cuando se enfrentan a situaciones de error.</a:t>
            </a:r>
            <a:endParaRPr dirty="0"/>
          </a:p>
          <a:p>
            <a:pPr marL="228600" lvl="0" indent="-228600" algn="just" rtl="0">
              <a:lnSpc>
                <a:spcPct val="90000"/>
              </a:lnSpc>
              <a:spcBef>
                <a:spcPts val="0"/>
              </a:spcBef>
              <a:spcAft>
                <a:spcPts val="0"/>
              </a:spcAft>
              <a:buSzPts val="2000"/>
              <a:buChar char="●"/>
            </a:pPr>
            <a:r>
              <a:rPr lang="es-ES" dirty="0"/>
              <a:t>Elásticos: Se mantienen responsivos incluso ante aumentos en la carga de trabajo.</a:t>
            </a:r>
            <a:endParaRPr dirty="0"/>
          </a:p>
          <a:p>
            <a:pPr marL="228600" lvl="0" indent="-228600" algn="just" rtl="0">
              <a:lnSpc>
                <a:spcPct val="90000"/>
              </a:lnSpc>
              <a:spcBef>
                <a:spcPts val="0"/>
              </a:spcBef>
              <a:spcAft>
                <a:spcPts val="0"/>
              </a:spcAft>
              <a:buSzPts val="2000"/>
              <a:buChar char="●"/>
            </a:pPr>
            <a:r>
              <a:rPr lang="es-ES" dirty="0"/>
              <a:t>Orientados a mensajes: minimizan el acoplamiento entre componentes al establecer interacciones basadas en el intercambio de mensajes de manera asíncrona.</a:t>
            </a: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just" rtl="0">
              <a:lnSpc>
                <a:spcPct val="90000"/>
              </a:lnSpc>
              <a:spcBef>
                <a:spcPts val="0"/>
              </a:spcBef>
              <a:spcAft>
                <a:spcPts val="0"/>
              </a:spcAft>
              <a:buNone/>
            </a:pPr>
            <a:endParaRPr dirty="0"/>
          </a:p>
          <a:p>
            <a:pPr marL="228600" lvl="0" indent="0" algn="r" rtl="0">
              <a:lnSpc>
                <a:spcPct val="90000"/>
              </a:lnSpc>
              <a:spcBef>
                <a:spcPts val="0"/>
              </a:spcBef>
              <a:spcAft>
                <a:spcPts val="0"/>
              </a:spcAft>
              <a:buNone/>
            </a:pPr>
            <a:r>
              <a:rPr lang="es-ES" dirty="0"/>
              <a:t>https://www.reactivemanifesto.org/es</a:t>
            </a:r>
            <a:endParaRPr dirty="0"/>
          </a:p>
          <a:p>
            <a:pPr marL="228600" lvl="0" indent="0" algn="l" rtl="0">
              <a:lnSpc>
                <a:spcPct val="90000"/>
              </a:lnSpc>
              <a:spcBef>
                <a:spcPts val="1000"/>
              </a:spcBef>
              <a:spcAft>
                <a:spcPts val="0"/>
              </a:spcAft>
              <a:buNone/>
            </a:pPr>
            <a:endParaRPr dirty="0"/>
          </a:p>
        </p:txBody>
      </p:sp>
      <p:sp>
        <p:nvSpPr>
          <p:cNvPr id="186" name="Google Shape;186;p4"/>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1aa4fef89d_0_5"/>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spcBef>
                <a:spcPts val="0"/>
              </a:spcBef>
              <a:spcAft>
                <a:spcPts val="0"/>
              </a:spcAft>
              <a:buClr>
                <a:schemeClr val="lt1"/>
              </a:buClr>
              <a:buSzPts val="4000"/>
              <a:buFont typeface="Calibri"/>
              <a:buNone/>
            </a:pPr>
            <a:r>
              <a:rPr lang="es-ES"/>
              <a:t>¿Cómo funciona?</a:t>
            </a:r>
            <a:endParaRPr/>
          </a:p>
        </p:txBody>
      </p:sp>
      <p:sp>
        <p:nvSpPr>
          <p:cNvPr id="198" name="Google Shape;198;g11aa4fef89d_0_5"/>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100"/>
              <a:buFont typeface="Arial"/>
              <a:buNone/>
            </a:pPr>
            <a:r>
              <a:rPr lang="es-ES"/>
              <a:t>El funcionamiento se basa en la utilización de un pool de hilos que se realiza en todos los procesos. Las tareas a realizar son encoladas y se van asignando a algún hilo libre del pool. En el momento en que tienen que realizar una llamada, esta se realiza de forma asíncrona y el hilo se libera de nuevo al pool para poder ser reutilizado.</a:t>
            </a:r>
            <a:endParaRPr/>
          </a:p>
          <a:p>
            <a:pPr marL="0" lvl="0" indent="0" algn="just" rtl="0">
              <a:lnSpc>
                <a:spcPct val="90000"/>
              </a:lnSpc>
              <a:spcBef>
                <a:spcPts val="0"/>
              </a:spcBef>
              <a:spcAft>
                <a:spcPts val="0"/>
              </a:spcAft>
              <a:buNone/>
            </a:pPr>
            <a:endParaRPr/>
          </a:p>
          <a:p>
            <a:pPr marL="0" lvl="0" indent="0" algn="just" rtl="0">
              <a:lnSpc>
                <a:spcPct val="90000"/>
              </a:lnSpc>
              <a:spcBef>
                <a:spcPts val="0"/>
              </a:spcBef>
              <a:spcAft>
                <a:spcPts val="0"/>
              </a:spcAft>
              <a:buNone/>
            </a:pPr>
            <a:endParaRPr/>
          </a:p>
          <a:p>
            <a:pPr marL="0" lvl="0" indent="0" algn="just" rtl="0">
              <a:lnSpc>
                <a:spcPct val="90000"/>
              </a:lnSpc>
              <a:spcBef>
                <a:spcPts val="0"/>
              </a:spcBef>
              <a:spcAft>
                <a:spcPts val="0"/>
              </a:spcAft>
              <a:buNone/>
            </a:pPr>
            <a:endParaRPr/>
          </a:p>
          <a:p>
            <a:pPr marL="0" lvl="0" indent="0" algn="just" rtl="0">
              <a:lnSpc>
                <a:spcPct val="90000"/>
              </a:lnSpc>
              <a:spcBef>
                <a:spcPts val="0"/>
              </a:spcBef>
              <a:spcAft>
                <a:spcPts val="0"/>
              </a:spcAft>
              <a:buNone/>
            </a:pPr>
            <a:endParaRPr/>
          </a:p>
          <a:p>
            <a:pPr marL="0" lvl="0" indent="0" algn="r" rtl="0">
              <a:lnSpc>
                <a:spcPct val="90000"/>
              </a:lnSpc>
              <a:spcBef>
                <a:spcPts val="0"/>
              </a:spcBef>
              <a:spcAft>
                <a:spcPts val="0"/>
              </a:spcAft>
              <a:buNone/>
            </a:pPr>
            <a:r>
              <a:rPr lang="es-ES"/>
              <a:t>https://docs.oracle.com/javase/9/docs/api/java/util/concurrent/Flow.html</a:t>
            </a:r>
            <a:endParaRPr/>
          </a:p>
          <a:p>
            <a:pPr marL="228600" lvl="0" indent="0" algn="just" rtl="0">
              <a:lnSpc>
                <a:spcPct val="90000"/>
              </a:lnSpc>
              <a:spcBef>
                <a:spcPts val="0"/>
              </a:spcBef>
              <a:spcAft>
                <a:spcPts val="0"/>
              </a:spcAft>
              <a:buNone/>
            </a:pPr>
            <a:endParaRPr/>
          </a:p>
          <a:p>
            <a:pPr marL="228600" lvl="0" indent="0" algn="just" rtl="0">
              <a:lnSpc>
                <a:spcPct val="90000"/>
              </a:lnSpc>
              <a:spcBef>
                <a:spcPts val="0"/>
              </a:spcBef>
              <a:spcAft>
                <a:spcPts val="0"/>
              </a:spcAft>
              <a:buNone/>
            </a:pPr>
            <a:endParaRPr/>
          </a:p>
          <a:p>
            <a:pPr marL="228600" lvl="0" indent="0" algn="just" rtl="0">
              <a:lnSpc>
                <a:spcPct val="90000"/>
              </a:lnSpc>
              <a:spcBef>
                <a:spcPts val="0"/>
              </a:spcBef>
              <a:spcAft>
                <a:spcPts val="0"/>
              </a:spcAft>
              <a:buNone/>
            </a:pPr>
            <a:endParaRPr/>
          </a:p>
          <a:p>
            <a:pPr marL="228600" lvl="0" indent="0" algn="just" rtl="0">
              <a:lnSpc>
                <a:spcPct val="90000"/>
              </a:lnSpc>
              <a:spcBef>
                <a:spcPts val="0"/>
              </a:spcBef>
              <a:spcAft>
                <a:spcPts val="0"/>
              </a:spcAft>
              <a:buNone/>
            </a:pPr>
            <a:endParaRPr/>
          </a:p>
          <a:p>
            <a:pPr marL="228600" lvl="0" indent="0" algn="r" rtl="0">
              <a:lnSpc>
                <a:spcPct val="90000"/>
              </a:lnSpc>
              <a:spcBef>
                <a:spcPts val="0"/>
              </a:spcBef>
              <a:spcAft>
                <a:spcPts val="0"/>
              </a:spcAft>
              <a:buNone/>
            </a:pPr>
            <a:endParaRPr/>
          </a:p>
          <a:p>
            <a:pPr marL="228600" lvl="0" indent="0" algn="l" rtl="0">
              <a:lnSpc>
                <a:spcPct val="90000"/>
              </a:lnSpc>
              <a:spcBef>
                <a:spcPts val="1000"/>
              </a:spcBef>
              <a:spcAft>
                <a:spcPts val="0"/>
              </a:spcAft>
              <a:buNone/>
            </a:pPr>
            <a:endParaRPr/>
          </a:p>
        </p:txBody>
      </p:sp>
      <p:sp>
        <p:nvSpPr>
          <p:cNvPr id="199" name="Google Shape;199;g11aa4fef89d_0_5"/>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1aa4fef89d_0_24"/>
          <p:cNvSpPr txBox="1">
            <a:spLocks noGrp="1"/>
          </p:cNvSpPr>
          <p:nvPr>
            <p:ph type="title"/>
          </p:nvPr>
        </p:nvSpPr>
        <p:spPr>
          <a:xfrm>
            <a:off x="838200" y="611075"/>
            <a:ext cx="10515600" cy="834000"/>
          </a:xfrm>
          <a:prstGeom prst="rect">
            <a:avLst/>
          </a:prstGeom>
          <a:solidFill>
            <a:srgbClr val="0B5968"/>
          </a:solidFill>
          <a:ln>
            <a:noFill/>
          </a:ln>
        </p:spPr>
        <p:txBody>
          <a:bodyPr spcFirstLastPara="1" wrap="square" lIns="91425" tIns="108000" rIns="91425" bIns="108000" anchor="ctr" anchorCtr="0">
            <a:spAutoFit/>
          </a:bodyPr>
          <a:lstStyle/>
          <a:p>
            <a:pPr marL="0" lvl="0" indent="0" algn="l" rtl="0">
              <a:lnSpc>
                <a:spcPct val="100000"/>
              </a:lnSpc>
              <a:spcBef>
                <a:spcPts val="0"/>
              </a:spcBef>
              <a:spcAft>
                <a:spcPts val="0"/>
              </a:spcAft>
              <a:buClr>
                <a:schemeClr val="lt1"/>
              </a:buClr>
              <a:buSzPts val="4000"/>
              <a:buFont typeface="Calibri"/>
              <a:buNone/>
            </a:pPr>
            <a:r>
              <a:rPr lang="es-ES"/>
              <a:t>¿Qué cambia al programar?</a:t>
            </a:r>
            <a:endParaRPr/>
          </a:p>
        </p:txBody>
      </p:sp>
      <p:sp>
        <p:nvSpPr>
          <p:cNvPr id="211" name="Google Shape;211;g11aa4fef89d_0_24"/>
          <p:cNvSpPr txBox="1">
            <a:spLocks noGrp="1"/>
          </p:cNvSpPr>
          <p:nvPr>
            <p:ph type="body" idx="1"/>
          </p:nvPr>
        </p:nvSpPr>
        <p:spPr>
          <a:xfrm>
            <a:off x="838200" y="1825625"/>
            <a:ext cx="10515600" cy="43515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s-ES"/>
              <a:t>El principal cambio es que todo se basa en flujos (Reactive Streams). Dentro de los flujos se utilizan distintos operadores que reaccionan a los datos que le lleguen, transformándolos en nuevos flujos que podrán ser la entrada para otro operador distinto. Estos operadores no forman parte de la especificación de flujos reactivos (Reactive Streams), sin embargo actualmentes las librerías que la implementan los soportan.</a:t>
            </a:r>
            <a:endParaRPr/>
          </a:p>
          <a:p>
            <a:pPr marL="0" lvl="0" indent="0" algn="just" rtl="0">
              <a:lnSpc>
                <a:spcPct val="90000"/>
              </a:lnSpc>
              <a:spcBef>
                <a:spcPts val="0"/>
              </a:spcBef>
              <a:spcAft>
                <a:spcPts val="0"/>
              </a:spcAft>
              <a:buNone/>
            </a:pPr>
            <a:endParaRPr/>
          </a:p>
          <a:p>
            <a:pPr marL="0" lvl="0" indent="0" algn="just" rtl="0">
              <a:lnSpc>
                <a:spcPct val="90000"/>
              </a:lnSpc>
              <a:spcBef>
                <a:spcPts val="0"/>
              </a:spcBef>
              <a:spcAft>
                <a:spcPts val="0"/>
              </a:spcAft>
              <a:buNone/>
            </a:pPr>
            <a:r>
              <a:rPr lang="es-ES"/>
              <a:t>El uso de Reactive Streams es similar al del patrón Iterator, como se muestra a continuación:</a:t>
            </a:r>
            <a:endParaRPr/>
          </a:p>
          <a:p>
            <a:pPr marL="0" lvl="0" indent="0" algn="just" rtl="0">
              <a:lnSpc>
                <a:spcPct val="90000"/>
              </a:lnSpc>
              <a:spcBef>
                <a:spcPts val="0"/>
              </a:spcBef>
              <a:spcAft>
                <a:spcPts val="0"/>
              </a:spcAft>
              <a:buNone/>
            </a:pPr>
            <a:endParaRPr/>
          </a:p>
          <a:p>
            <a:pPr marL="228600" lvl="0" indent="0" algn="just" rtl="0">
              <a:lnSpc>
                <a:spcPct val="90000"/>
              </a:lnSpc>
              <a:spcBef>
                <a:spcPts val="0"/>
              </a:spcBef>
              <a:spcAft>
                <a:spcPts val="0"/>
              </a:spcAft>
              <a:buNone/>
            </a:pPr>
            <a:endParaRPr/>
          </a:p>
          <a:p>
            <a:pPr marL="228600" lvl="0" indent="0" algn="just" rtl="0">
              <a:lnSpc>
                <a:spcPct val="90000"/>
              </a:lnSpc>
              <a:spcBef>
                <a:spcPts val="0"/>
              </a:spcBef>
              <a:spcAft>
                <a:spcPts val="0"/>
              </a:spcAft>
              <a:buNone/>
            </a:pPr>
            <a:endParaRPr/>
          </a:p>
          <a:p>
            <a:pPr marL="228600" lvl="0" indent="0" algn="just" rtl="0">
              <a:lnSpc>
                <a:spcPct val="90000"/>
              </a:lnSpc>
              <a:spcBef>
                <a:spcPts val="0"/>
              </a:spcBef>
              <a:spcAft>
                <a:spcPts val="0"/>
              </a:spcAft>
              <a:buNone/>
            </a:pPr>
            <a:endParaRPr/>
          </a:p>
          <a:p>
            <a:pPr marL="228600" lvl="0" indent="0" algn="just" rtl="0">
              <a:lnSpc>
                <a:spcPct val="90000"/>
              </a:lnSpc>
              <a:spcBef>
                <a:spcPts val="0"/>
              </a:spcBef>
              <a:spcAft>
                <a:spcPts val="0"/>
              </a:spcAft>
              <a:buNone/>
            </a:pPr>
            <a:endParaRPr/>
          </a:p>
          <a:p>
            <a:pPr marL="228600" lvl="0" indent="0" algn="l" rtl="0">
              <a:lnSpc>
                <a:spcPct val="90000"/>
              </a:lnSpc>
              <a:spcBef>
                <a:spcPts val="1000"/>
              </a:spcBef>
              <a:spcAft>
                <a:spcPts val="0"/>
              </a:spcAft>
              <a:buNone/>
            </a:pPr>
            <a:endParaRPr/>
          </a:p>
          <a:p>
            <a:pPr marL="228600" lvl="0" indent="0" algn="r" rtl="0">
              <a:spcBef>
                <a:spcPts val="0"/>
              </a:spcBef>
              <a:spcAft>
                <a:spcPts val="0"/>
              </a:spcAft>
              <a:buClr>
                <a:schemeClr val="dk1"/>
              </a:buClr>
              <a:buSzPts val="1100"/>
              <a:buFont typeface="Arial"/>
              <a:buNone/>
            </a:pPr>
            <a:r>
              <a:rPr lang="es-ES"/>
              <a:t>http://www.reactive-streams.org</a:t>
            </a:r>
            <a:endParaRPr/>
          </a:p>
        </p:txBody>
      </p:sp>
      <p:sp>
        <p:nvSpPr>
          <p:cNvPr id="212" name="Google Shape;212;g11aa4fef89d_0_24"/>
          <p:cNvSpPr txBox="1">
            <a:spLocks noGrp="1"/>
          </p:cNvSpPr>
          <p:nvPr>
            <p:ph type="sldNum" idx="12"/>
          </p:nvPr>
        </p:nvSpPr>
        <p:spPr>
          <a:xfrm>
            <a:off x="11353800" y="6361475"/>
            <a:ext cx="838200" cy="360000"/>
          </a:xfrm>
          <a:prstGeom prst="rect">
            <a:avLst/>
          </a:prstGeom>
          <a:solidFill>
            <a:srgbClr val="262626"/>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PÁGINA </a:t>
            </a:r>
            <a:fld id="{00000000-1234-1234-1234-123412341234}" type="slidenum">
              <a:rPr lang="es-ES"/>
              <a:t>9</a:t>
            </a:fld>
            <a:endParaRPr/>
          </a:p>
        </p:txBody>
      </p:sp>
      <p:graphicFrame>
        <p:nvGraphicFramePr>
          <p:cNvPr id="218" name="Google Shape;218;g11aa4fef89d_0_24"/>
          <p:cNvGraphicFramePr/>
          <p:nvPr/>
        </p:nvGraphicFramePr>
        <p:xfrm>
          <a:off x="1943700" y="3908950"/>
          <a:ext cx="8020050" cy="1379476"/>
        </p:xfrm>
        <a:graphic>
          <a:graphicData uri="http://schemas.openxmlformats.org/drawingml/2006/table">
            <a:tbl>
              <a:tblPr>
                <a:solidFill>
                  <a:srgbClr val="FFFFFF"/>
                </a:solidFill>
                <a:tableStyleId>{37308A87-9064-4A05-9E92-A3B5C670F533}</a:tableStyleId>
              </a:tblPr>
              <a:tblGrid>
                <a:gridCol w="2238375">
                  <a:extLst>
                    <a:ext uri="{9D8B030D-6E8A-4147-A177-3AD203B41FA5}">
                      <a16:colId xmlns:a16="http://schemas.microsoft.com/office/drawing/2014/main" val="20000"/>
                    </a:ext>
                  </a:extLst>
                </a:gridCol>
                <a:gridCol w="2686050">
                  <a:extLst>
                    <a:ext uri="{9D8B030D-6E8A-4147-A177-3AD203B41FA5}">
                      <a16:colId xmlns:a16="http://schemas.microsoft.com/office/drawing/2014/main" val="20001"/>
                    </a:ext>
                  </a:extLst>
                </a:gridCol>
                <a:gridCol w="3095625">
                  <a:extLst>
                    <a:ext uri="{9D8B030D-6E8A-4147-A177-3AD203B41FA5}">
                      <a16:colId xmlns:a16="http://schemas.microsoft.com/office/drawing/2014/main" val="20002"/>
                    </a:ext>
                  </a:extLst>
                </a:gridCol>
              </a:tblGrid>
              <a:tr h="333375">
                <a:tc>
                  <a:txBody>
                    <a:bodyPr/>
                    <a:lstStyle/>
                    <a:p>
                      <a:pPr marL="0" lvl="0" indent="0" algn="ctr" rtl="0">
                        <a:lnSpc>
                          <a:spcPct val="115000"/>
                        </a:lnSpc>
                        <a:spcBef>
                          <a:spcPts val="0"/>
                        </a:spcBef>
                        <a:spcAft>
                          <a:spcPts val="0"/>
                        </a:spcAft>
                        <a:buNone/>
                      </a:pPr>
                      <a:r>
                        <a:rPr lang="es-ES" sz="1200" b="1">
                          <a:solidFill>
                            <a:srgbClr val="2A2F35"/>
                          </a:solidFill>
                          <a:highlight>
                            <a:srgbClr val="FFFFFF"/>
                          </a:highlight>
                        </a:rPr>
                        <a:t>Evento</a:t>
                      </a:r>
                      <a:endParaRPr sz="1200" b="1">
                        <a:solidFill>
                          <a:srgbClr val="2A2F35"/>
                        </a:solidFill>
                        <a:highlight>
                          <a:srgbClr val="FFFFFF"/>
                        </a:highlight>
                      </a:endParaRPr>
                    </a:p>
                  </a:txBody>
                  <a:tcPr marL="76200" marR="76200" marT="76200" marB="76200">
                    <a:lnL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ES" sz="1200" b="1">
                          <a:solidFill>
                            <a:srgbClr val="2A2F35"/>
                          </a:solidFill>
                          <a:highlight>
                            <a:srgbClr val="FFFFFF"/>
                          </a:highlight>
                        </a:rPr>
                        <a:t>Iterable </a:t>
                      </a:r>
                      <a:endParaRPr sz="1200" b="1">
                        <a:solidFill>
                          <a:srgbClr val="2A2F35"/>
                        </a:solidFill>
                        <a:highlight>
                          <a:srgbClr val="FFFFFF"/>
                        </a:highlight>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ES" sz="1200" b="1">
                          <a:solidFill>
                            <a:srgbClr val="2A2F35"/>
                          </a:solidFill>
                          <a:highlight>
                            <a:srgbClr val="FFFFFF"/>
                          </a:highlight>
                        </a:rPr>
                        <a:t>Reactive</a:t>
                      </a:r>
                      <a:endParaRPr sz="1200" b="1">
                        <a:solidFill>
                          <a:srgbClr val="2A2F35"/>
                        </a:solidFill>
                        <a:highlight>
                          <a:srgbClr val="FFFFFF"/>
                        </a:highlight>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3375">
                <a:tc>
                  <a:txBody>
                    <a:bodyPr/>
                    <a:lstStyle/>
                    <a:p>
                      <a:pPr marL="0" lvl="0" indent="0" algn="ctr" rtl="0">
                        <a:lnSpc>
                          <a:spcPct val="115000"/>
                        </a:lnSpc>
                        <a:spcBef>
                          <a:spcPts val="0"/>
                        </a:spcBef>
                        <a:spcAft>
                          <a:spcPts val="0"/>
                        </a:spcAft>
                        <a:buNone/>
                      </a:pPr>
                      <a:r>
                        <a:rPr lang="es-ES" sz="1200" b="1">
                          <a:solidFill>
                            <a:srgbClr val="2A2F35"/>
                          </a:solidFill>
                          <a:highlight>
                            <a:srgbClr val="FFFFFF"/>
                          </a:highlight>
                        </a:rPr>
                        <a:t>Obtener dato</a:t>
                      </a:r>
                      <a:endParaRPr sz="1200" b="1">
                        <a:solidFill>
                          <a:srgbClr val="2A2F35"/>
                        </a:solidFill>
                        <a:highlight>
                          <a:srgbClr val="FFFFFF"/>
                        </a:highlight>
                      </a:endParaRPr>
                    </a:p>
                  </a:txBody>
                  <a:tcPr marL="76200" marR="76200" marT="76200" marB="76200">
                    <a:lnL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ES" sz="1200">
                          <a:solidFill>
                            <a:srgbClr val="2A2F35"/>
                          </a:solidFill>
                          <a:highlight>
                            <a:srgbClr val="FFFFFF"/>
                          </a:highlight>
                        </a:rPr>
                        <a:t>next()</a:t>
                      </a:r>
                      <a:endParaRPr sz="1200">
                        <a:solidFill>
                          <a:srgbClr val="2A2F35"/>
                        </a:solidFill>
                        <a:highlight>
                          <a:srgbClr val="FFFFFF"/>
                        </a:highlight>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ES" sz="1200">
                          <a:solidFill>
                            <a:srgbClr val="2A2F35"/>
                          </a:solidFill>
                          <a:highlight>
                            <a:srgbClr val="FFFFFF"/>
                          </a:highlight>
                        </a:rPr>
                        <a:t>onNext(Object data)</a:t>
                      </a:r>
                      <a:endParaRPr sz="1200">
                        <a:solidFill>
                          <a:srgbClr val="2A2F35"/>
                        </a:solidFill>
                        <a:highlight>
                          <a:srgbClr val="FFFFFF"/>
                        </a:highlight>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3375">
                <a:tc>
                  <a:txBody>
                    <a:bodyPr/>
                    <a:lstStyle/>
                    <a:p>
                      <a:pPr marL="0" lvl="0" indent="0" algn="ctr" rtl="0">
                        <a:lnSpc>
                          <a:spcPct val="115000"/>
                        </a:lnSpc>
                        <a:spcBef>
                          <a:spcPts val="0"/>
                        </a:spcBef>
                        <a:spcAft>
                          <a:spcPts val="0"/>
                        </a:spcAft>
                        <a:buNone/>
                      </a:pPr>
                      <a:r>
                        <a:rPr lang="es-ES" sz="1200" b="1">
                          <a:solidFill>
                            <a:srgbClr val="2A2F35"/>
                          </a:solidFill>
                          <a:highlight>
                            <a:srgbClr val="FFFFFF"/>
                          </a:highlight>
                        </a:rPr>
                        <a:t>Error</a:t>
                      </a:r>
                      <a:endParaRPr sz="1200" b="1">
                        <a:solidFill>
                          <a:srgbClr val="2A2F35"/>
                        </a:solidFill>
                        <a:highlight>
                          <a:srgbClr val="FFFFFF"/>
                        </a:highlight>
                      </a:endParaRPr>
                    </a:p>
                  </a:txBody>
                  <a:tcPr marL="76200" marR="76200" marT="76200" marB="76200">
                    <a:lnL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ES" sz="1200">
                          <a:solidFill>
                            <a:srgbClr val="2A2F35"/>
                          </a:solidFill>
                          <a:highlight>
                            <a:srgbClr val="FFFFFF"/>
                          </a:highlight>
                        </a:rPr>
                        <a:t>throws Exception</a:t>
                      </a:r>
                      <a:endParaRPr sz="1200">
                        <a:solidFill>
                          <a:srgbClr val="2A2F35"/>
                        </a:solidFill>
                        <a:highlight>
                          <a:srgbClr val="FFFFFF"/>
                        </a:highlight>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ES" sz="1200">
                          <a:solidFill>
                            <a:srgbClr val="2A2F35"/>
                          </a:solidFill>
                          <a:highlight>
                            <a:srgbClr val="FFFFFF"/>
                          </a:highlight>
                        </a:rPr>
                        <a:t>onError(Exception)</a:t>
                      </a:r>
                      <a:endParaRPr sz="1200">
                        <a:solidFill>
                          <a:srgbClr val="2A2F35"/>
                        </a:solidFill>
                        <a:highlight>
                          <a:srgbClr val="FFFFFF"/>
                        </a:highlight>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3375">
                <a:tc>
                  <a:txBody>
                    <a:bodyPr/>
                    <a:lstStyle/>
                    <a:p>
                      <a:pPr marL="0" lvl="0" indent="0" algn="ctr" rtl="0">
                        <a:lnSpc>
                          <a:spcPct val="115000"/>
                        </a:lnSpc>
                        <a:spcBef>
                          <a:spcPts val="0"/>
                        </a:spcBef>
                        <a:spcAft>
                          <a:spcPts val="0"/>
                        </a:spcAft>
                        <a:buNone/>
                      </a:pPr>
                      <a:r>
                        <a:rPr lang="es-ES" sz="1200" b="1">
                          <a:solidFill>
                            <a:srgbClr val="2A2F35"/>
                          </a:solidFill>
                          <a:highlight>
                            <a:srgbClr val="FFFFFF"/>
                          </a:highlight>
                        </a:rPr>
                        <a:t>Fin</a:t>
                      </a:r>
                      <a:endParaRPr sz="1200" b="1">
                        <a:solidFill>
                          <a:srgbClr val="2A2F35"/>
                        </a:solidFill>
                        <a:highlight>
                          <a:srgbClr val="FFFFFF"/>
                        </a:highlight>
                      </a:endParaRPr>
                    </a:p>
                  </a:txBody>
                  <a:tcPr marL="76200" marR="76200" marT="76200" marB="76200">
                    <a:lnL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ES" sz="1200">
                          <a:solidFill>
                            <a:srgbClr val="2A2F35"/>
                          </a:solidFill>
                          <a:highlight>
                            <a:srgbClr val="FFFFFF"/>
                          </a:highlight>
                        </a:rPr>
                        <a:t>!hasNext()</a:t>
                      </a:r>
                      <a:endParaRPr sz="1200">
                        <a:solidFill>
                          <a:srgbClr val="2A2F35"/>
                        </a:solidFill>
                        <a:highlight>
                          <a:srgbClr val="FFFFFF"/>
                        </a:highlight>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ES" sz="1200">
                          <a:solidFill>
                            <a:srgbClr val="2A2F35"/>
                          </a:solidFill>
                          <a:highlight>
                            <a:srgbClr val="FFFFFF"/>
                          </a:highlight>
                        </a:rPr>
                        <a:t>onComplete()</a:t>
                      </a:r>
                      <a:endParaRPr sz="1200">
                        <a:solidFill>
                          <a:srgbClr val="2A2F35"/>
                        </a:solidFill>
                        <a:highlight>
                          <a:srgbClr val="FFFFFF"/>
                        </a:highlight>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Tema de Offic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la oficin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1671</Words>
  <Application>Microsoft Office PowerPoint</Application>
  <PresentationFormat>Panorámica</PresentationFormat>
  <Paragraphs>584</Paragraphs>
  <Slides>52</Slides>
  <Notes>49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52</vt:i4>
      </vt:variant>
    </vt:vector>
  </HeadingPairs>
  <TitlesOfParts>
    <vt:vector size="57" baseType="lpstr">
      <vt:lpstr>Arial</vt:lpstr>
      <vt:lpstr>Calibri</vt:lpstr>
      <vt:lpstr>Noto Sans Symbols</vt:lpstr>
      <vt:lpstr>Wingdings</vt:lpstr>
      <vt:lpstr>Tema de Office</vt:lpstr>
      <vt:lpstr>Programación Reactiva</vt:lpstr>
      <vt:lpstr>Temario</vt:lpstr>
      <vt:lpstr>Programación Orientada Objetos -&gt; Programación Funcional -&gt; Programación Reactiva</vt:lpstr>
      <vt:lpstr>Programación Orientada Objetos -&gt; Programación Funcional -&gt; Programación Reactiva</vt:lpstr>
      <vt:lpstr>Roadmap Java</vt:lpstr>
      <vt:lpstr>Roadmap Java</vt:lpstr>
      <vt:lpstr>¿Que es la programación reactiva?</vt:lpstr>
      <vt:lpstr>¿Cómo funciona?</vt:lpstr>
      <vt:lpstr>¿Qué cambia al programar?</vt:lpstr>
      <vt:lpstr>Patrón Publicador/ Suscriptor</vt:lpstr>
      <vt:lpstr>¿Cómo se hace en Spring?</vt:lpstr>
      <vt:lpstr>Mono</vt:lpstr>
      <vt:lpstr>Flux</vt:lpstr>
      <vt:lpstr>Operadores</vt:lpstr>
      <vt:lpstr>Creating / Just</vt:lpstr>
      <vt:lpstr>Creating / Range</vt:lpstr>
      <vt:lpstr>Creating / From</vt:lpstr>
      <vt:lpstr>Transforming / FlatMap</vt:lpstr>
      <vt:lpstr>Transforming / Map</vt:lpstr>
      <vt:lpstr>Filtering / Filter</vt:lpstr>
      <vt:lpstr>Filtering / Take</vt:lpstr>
      <vt:lpstr>Filtering / TakeLast</vt:lpstr>
      <vt:lpstr>Combining / Merge</vt:lpstr>
      <vt:lpstr>Combining / Zip</vt:lpstr>
      <vt:lpstr>Error Handling / Retry</vt:lpstr>
      <vt:lpstr>Conditional and Boolean / DefaultIfEmpty</vt:lpstr>
      <vt:lpstr>Demo</vt:lpstr>
      <vt:lpstr>Spring WebFlux</vt:lpstr>
      <vt:lpstr>Ejemplo</vt:lpstr>
      <vt:lpstr>Spring WebFlux</vt:lpstr>
      <vt:lpstr>Ejemplo</vt:lpstr>
      <vt:lpstr>Reactive Data</vt:lpstr>
      <vt:lpstr>R2DBC</vt:lpstr>
      <vt:lpstr>R2DBC</vt:lpstr>
      <vt:lpstr>R2DBC - Dependencias</vt:lpstr>
      <vt:lpstr>R2DBC - Configuración</vt:lpstr>
      <vt:lpstr>R2DBC - Modelo</vt:lpstr>
      <vt:lpstr>Reactive Swagger</vt:lpstr>
      <vt:lpstr>Reactive Swagger - Dependencias</vt:lpstr>
      <vt:lpstr>Reactive Swagger - Configuración</vt:lpstr>
      <vt:lpstr>Reactive Swagger - Dependencias</vt:lpstr>
      <vt:lpstr>Reactive Swagger - Configuración</vt:lpstr>
      <vt:lpstr>Demo</vt:lpstr>
      <vt:lpstr>WebClient</vt:lpstr>
      <vt:lpstr>WebClient - Dependencias</vt:lpstr>
      <vt:lpstr>WebClient - Configuración</vt:lpstr>
      <vt:lpstr>WebClient - Configuración</vt:lpstr>
      <vt:lpstr>FeignClient</vt:lpstr>
      <vt:lpstr>FeignClient - Dependencias</vt:lpstr>
      <vt:lpstr>FeignClient – Configuración</vt:lpstr>
      <vt:lpstr>Demo</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Reactiva</dc:title>
  <dc:creator>A. Juarez</dc:creator>
  <cp:lastModifiedBy>A. Juarez</cp:lastModifiedBy>
  <cp:revision>48</cp:revision>
  <dcterms:created xsi:type="dcterms:W3CDTF">2022-03-28T01:30:59Z</dcterms:created>
  <dcterms:modified xsi:type="dcterms:W3CDTF">2022-04-20T00:50:03Z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