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21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1C00B-94FC-4AA3-8429-5FCFC89732B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2A8BB-6B9C-4DC6-B12A-1F237AF6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77C8C-BA8D-4926-9E35-10A5FDB3D7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9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9AB4-009A-48B0-A527-00F209AC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3C783-6B4B-4D7E-89BD-6BE0ED25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310C-DC2E-4BE6-AF9A-845D53D1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17C12-34E5-4F35-B19B-49C505CD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BA6D-61AE-42FC-8FE2-F9577E6B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9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98BB-F86E-4876-A207-B36CF20F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6167F-6E18-48AB-A434-D79C7AA87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914A-E7B9-4F96-8D0D-77E9AA1C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ECF8-ACE6-4028-A61D-6EB053F2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595E-E064-4EB2-88F7-9F39A822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B983F-BF05-449F-B0CC-F97600268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C8EF3-1570-42C9-8AB8-B72A7893F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9250-7805-47D6-9492-D1CA1DA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BBC1-C227-463E-B96B-A3DD749F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2F4B-3DE8-44E0-9A46-052D2214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8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IH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92BA-9EC0-4697-ADDA-82707C5646C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A07-5AC7-4C0A-AFFF-8231BEE40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32B98D-9E33-420E-B278-AA916DC6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26"/>
            <a:ext cx="10515600" cy="109061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49A4F3-AFD5-4EE9-9303-C80DDDF7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8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072B-33CB-4FDF-90E3-F76CDC4B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26D5-AFD0-4B49-8FEC-423B5FC8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ECD5-DFE2-40B9-B95B-25A798BA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D6BA-D92E-44B6-AC02-97A82772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F46E-428B-4E41-8A73-CC232CFD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1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5FD-41FB-48C8-A0C9-D9A502C0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3117-B75B-477C-9945-8E9B2E6A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F6A6-6606-41E8-BDD1-44AD1A3C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E45A-8B99-4CAD-AD6A-AD4DC34E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F27C-3CED-4FA8-9BAB-69FEE420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A625-2616-4295-B339-96FC9DCF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4F34-F2E7-4F67-85B4-0ADFFBCF2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E1081-74FD-48DB-9968-062BD9A77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E7D2D-7B9A-498A-B011-F7EEF609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4C68-A77C-489D-B201-7188AEC1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9E4EB-AB42-460D-B29A-11F4853B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8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D3BC-574D-476B-B9DE-1B54F1D9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696-E395-4E22-B56C-AE9AF938E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A43A0-E4E9-4682-A2A2-7FDBC8980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2D9C6-BB7F-46D4-BF81-7AD461C5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A0A6B-A8AF-4973-8FE4-1E72F3AC4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E09A9-4703-4932-B054-221A4EC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E53EC-972C-4ABF-A904-5D9F96A5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CF34D-3B86-42CA-B05F-54BBBE08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2057-B228-45C4-8EF5-E3381BDF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BF756-4D14-4488-916D-6234A133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1FB36-D922-445D-9D70-54718365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D5FBB-64F5-422D-ABB1-7DDB0C6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A954C-8711-4318-827A-9DDBCA7C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51E2A-B655-49FE-A8CF-4F055D59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0D6E7-0B10-4C33-9AE0-867C919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5427-955F-41DB-8DB8-BA442131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8EFC-63E1-4968-B63F-38B4DE3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6B8FE-BE66-40C9-8555-3576029A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8957C-CB33-4508-A508-77F2195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C7D57-E9C7-439B-A4E5-E371094A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0DD54-87C8-45CA-AA12-3D96B224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B90C-F843-4360-ABF5-76E56A8E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F458-F3C3-4FBE-BB18-F4E70F167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59393-583A-456C-A185-83B3C2A2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B545-1343-4993-B499-83778997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0B7A-4805-42B2-8BE0-6ACA569F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C9C84-4D6F-4690-B6C1-35B915E1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9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23583-19B9-4A43-950C-3608EEEE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2CFD1-D950-4106-ABC6-1FEA31C3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D0EF-DA78-467D-AF25-71E221887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0599-7ABE-4FCC-A8FA-1E2E8CE5E38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4A16-335E-4BE6-92CC-C4EE5C703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10697-F3E3-41FD-B0C2-51C8CB77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309E-E27D-4E66-A2B3-E38895BA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1067-BA59-44B0-B81B-2925F168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3541"/>
            <a:ext cx="12192000" cy="109061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Automating HEAL Grant Characteristics using NLP and Machine Learning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Noreen Mayat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7CB21D-C8CA-43EA-995B-40D820A2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857250"/>
            <a:ext cx="11542259" cy="57435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b="1" dirty="0">
                <a:solidFill>
                  <a:schemeClr val="accent1"/>
                </a:solidFill>
              </a:rPr>
              <a:t>Goal:</a:t>
            </a:r>
          </a:p>
          <a:p>
            <a:r>
              <a:rPr lang="en-US" sz="3000" dirty="0"/>
              <a:t>Automate process for characterizing a study’s primary outcome, science types, and if it is/is not a milestone project.</a:t>
            </a:r>
          </a:p>
          <a:p>
            <a:r>
              <a:rPr lang="en-US" sz="3000" dirty="0">
                <a:solidFill>
                  <a:srgbClr val="242424"/>
                </a:solidFill>
              </a:rPr>
              <a:t>H</a:t>
            </a:r>
            <a:r>
              <a:rPr lang="en-US" sz="3000" b="0" i="0" dirty="0">
                <a:solidFill>
                  <a:srgbClr val="242424"/>
                </a:solidFill>
                <a:effectLst/>
              </a:rPr>
              <a:t>elps highlight research themes, connect investigators studying aligned targets and interventions, as well as determine promising areas for allocating research support.</a:t>
            </a:r>
            <a:endParaRPr lang="en-US" sz="3000" dirty="0"/>
          </a:p>
          <a:p>
            <a:pPr marL="0" indent="0">
              <a:buNone/>
            </a:pPr>
            <a:r>
              <a:rPr lang="en-US" sz="4500" b="1" dirty="0">
                <a:solidFill>
                  <a:schemeClr val="accent1"/>
                </a:solidFill>
              </a:rPr>
              <a:t>Methods:</a:t>
            </a:r>
          </a:p>
          <a:p>
            <a:r>
              <a:rPr lang="en-US" sz="3000" dirty="0"/>
              <a:t>1) NLP rule-based approach</a:t>
            </a:r>
          </a:p>
          <a:p>
            <a:r>
              <a:rPr lang="en-US" sz="3000" dirty="0"/>
              <a:t>2) Supervised machine learning approach</a:t>
            </a:r>
          </a:p>
          <a:p>
            <a:pPr marL="0" indent="0">
              <a:buNone/>
            </a:pPr>
            <a:r>
              <a:rPr lang="en-US" sz="4500" b="1" dirty="0">
                <a:solidFill>
                  <a:schemeClr val="accent1"/>
                </a:solidFill>
              </a:rPr>
              <a:t>Results:</a:t>
            </a:r>
          </a:p>
          <a:p>
            <a:r>
              <a:rPr lang="en-US" sz="3000" b="1" dirty="0"/>
              <a:t> </a:t>
            </a:r>
            <a:r>
              <a:rPr lang="en-US" sz="3000" dirty="0"/>
              <a:t>Combining both approaches is most effective.</a:t>
            </a:r>
          </a:p>
          <a:p>
            <a:r>
              <a:rPr lang="en-US" sz="3000" dirty="0"/>
              <a:t> Overall, machine learning models had higher accuracies.</a:t>
            </a:r>
            <a:endParaRPr lang="en-US" sz="3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910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c1f51d-4edb-4fe3-9a6e-d1f5e3331e4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919249896454798B8B17347579C12" ma:contentTypeVersion="9" ma:contentTypeDescription="Create a new document." ma:contentTypeScope="" ma:versionID="375f5cbf12697d8fd866064373f560ac">
  <xsd:schema xmlns:xsd="http://www.w3.org/2001/XMLSchema" xmlns:xs="http://www.w3.org/2001/XMLSchema" xmlns:p="http://schemas.microsoft.com/office/2006/metadata/properties" xmlns:ns2="b0c1f51d-4edb-4fe3-9a6e-d1f5e3331e48" xmlns:ns3="cdb88629-df72-4169-bc02-74eddf2d0ccd" targetNamespace="http://schemas.microsoft.com/office/2006/metadata/properties" ma:root="true" ma:fieldsID="0b09ba110c6eb92050c129760bd7aeeb" ns2:_="" ns3:_="">
    <xsd:import namespace="b0c1f51d-4edb-4fe3-9a6e-d1f5e3331e48"/>
    <xsd:import namespace="cdb88629-df72-4169-bc02-74eddf2d0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1f51d-4edb-4fe3-9a6e-d1f5e3331e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ce9f98e-9ad5-43de-b59a-72d7e946aa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88629-df72-4169-bc02-74eddf2d0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3D183C-7DC3-4358-80CB-B50DF3F498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FD332C-207B-409B-B008-003C2E049D6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db88629-df72-4169-bc02-74eddf2d0ccd"/>
    <ds:schemaRef ds:uri="b0c1f51d-4edb-4fe3-9a6e-d1f5e3331e4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FB3D55-A655-4A1C-831B-D84E490B4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c1f51d-4edb-4fe3-9a6e-d1f5e3331e48"/>
    <ds:schemaRef ds:uri="cdb88629-df72-4169-bc02-74eddf2d0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95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Automating HEAL Grant Characteristics using NLP and Machine Learning Noreen Mayat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Lumian, Danny (NIH/OD) [C]</dc:creator>
  <cp:lastModifiedBy>Mayat, Noreen (NIH/OD) [F]</cp:lastModifiedBy>
  <cp:revision>5</cp:revision>
  <dcterms:created xsi:type="dcterms:W3CDTF">2022-07-29T20:41:40Z</dcterms:created>
  <dcterms:modified xsi:type="dcterms:W3CDTF">2022-08-16T18:22:36Z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0x010100B34919249896454798B8B17347579C12</vt:lpwstr>
  </property>
  <property fmtid="{D5CDD505-2E9C-101B-9397-08002B2CF9AE}" pid="3" name="MediaServiceImageTags">
    <vt:lpwstr/>
  </property>
</Properties>
</file>