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ibre Franklin SemiBold"/>
      <p:regular r:id="rId20"/>
      <p:bold r:id="rId21"/>
      <p:italic r:id="rId22"/>
      <p:boldItalic r:id="rId23"/>
    </p:embeddedFont>
    <p:embeddedFont>
      <p:font typeface="Libre Franklin"/>
      <p:regular r:id="rId24"/>
      <p:bold r:id="rId25"/>
      <p:italic r:id="rId26"/>
      <p:boldItalic r:id="rId27"/>
    </p:embeddedFont>
    <p:embeddedFont>
      <p:font typeface="Libre Franklin Medium"/>
      <p:regular r:id="rId28"/>
      <p:bold r:id="rId29"/>
      <p:italic r:id="rId30"/>
      <p:boldItalic r:id="rId31"/>
    </p:embeddedFont>
    <p:embeddedFont>
      <p:font typeface="Dosis SemiBo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SemiBold-regular.fntdata"/><Relationship Id="rId22" Type="http://schemas.openxmlformats.org/officeDocument/2006/relationships/font" Target="fonts/LibreFranklinSemiBold-italic.fntdata"/><Relationship Id="rId21" Type="http://schemas.openxmlformats.org/officeDocument/2006/relationships/font" Target="fonts/LibreFranklinSemiBold-bold.fntdata"/><Relationship Id="rId24" Type="http://schemas.openxmlformats.org/officeDocument/2006/relationships/font" Target="fonts/LibreFranklin-regular.fntdata"/><Relationship Id="rId23" Type="http://schemas.openxmlformats.org/officeDocument/2006/relationships/font" Target="fonts/LibreFranklin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schemas.openxmlformats.org/officeDocument/2006/relationships/font" Target="fonts/LibreFranklinMedium-regular.fntdata"/><Relationship Id="rId27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Medium-boldItalic.fntdata"/><Relationship Id="rId30" Type="http://schemas.openxmlformats.org/officeDocument/2006/relationships/font" Target="fonts/LibreFranklinMedium-italic.fntdata"/><Relationship Id="rId11" Type="http://schemas.openxmlformats.org/officeDocument/2006/relationships/slide" Target="slides/slide6.xml"/><Relationship Id="rId33" Type="http://schemas.openxmlformats.org/officeDocument/2006/relationships/font" Target="fonts/DosisSemiBold-bold.fntdata"/><Relationship Id="rId10" Type="http://schemas.openxmlformats.org/officeDocument/2006/relationships/slide" Target="slides/slide5.xml"/><Relationship Id="rId32" Type="http://schemas.openxmlformats.org/officeDocument/2006/relationships/font" Target="fonts/Dosis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5ee9627c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5ee9627c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2f231be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2f231be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Classifier’s are fed 75% of the data as a </a:t>
            </a:r>
            <a:r>
              <a:rPr lang="en"/>
              <a:t>training</a:t>
            </a:r>
            <a:r>
              <a:rPr lang="en"/>
              <a:t> set with accompanied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on 25% of the </a:t>
            </a:r>
            <a:r>
              <a:rPr lang="en"/>
              <a:t>data</a:t>
            </a:r>
            <a:r>
              <a:rPr lang="en"/>
              <a:t> as a testing set which exists stripped of its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Learns what words relate to which labels and classifies the text that way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2f231beb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2f231be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2f231beb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2f231beb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2f231be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2f231be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2f231be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2f231be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https://github.com/nm3224/HEAL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2f231b8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2f231b8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2f231b8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2f231b8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5ee9627c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5ee9627c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f222a0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f222a0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2f231beb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2f231beb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cleaned text–no stop words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2f231be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2f231be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SVD- singular value decomposition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2f231beb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2f231beb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2f231b8a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2f231b8a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160825"/>
            <a:ext cx="1534152" cy="7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409600" y="4217350"/>
            <a:ext cx="2916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Rachel Dodell</a:t>
            </a:r>
            <a:endParaRPr sz="2400">
              <a:solidFill>
                <a:srgbClr val="FFFFFF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1250" y="0"/>
            <a:ext cx="9166500" cy="39453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1786075" y="4111525"/>
            <a:ext cx="0" cy="89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6805250" y="4111525"/>
            <a:ext cx="214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Noreen Mayat</a:t>
            </a:r>
            <a:endParaRPr sz="1800">
              <a:solidFill>
                <a:srgbClr val="666666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579925" y="4456700"/>
            <a:ext cx="3373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Barnard College, Columbia University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Science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2125" y="1041325"/>
            <a:ext cx="82605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AUTOMATING GRANT CHARACTERISTICS USING NLP &amp; MACHINE LEARNING</a:t>
            </a:r>
            <a:endParaRPr sz="4000">
              <a:solidFill>
                <a:schemeClr val="lt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82650" y="1989550"/>
            <a:ext cx="7444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Helping to End Addiction Long-Term Initiative (HEAL)</a:t>
            </a:r>
            <a:endParaRPr sz="18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Anthony Juehne</a:t>
            </a: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— Program Officer and Data Scientist | HEAL Data Ecosystem</a:t>
            </a:r>
            <a:endParaRPr sz="18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200" y="4125525"/>
            <a:ext cx="863900" cy="8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DATA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2"/>
          <p:cNvGrpSpPr/>
          <p:nvPr/>
        </p:nvGrpSpPr>
        <p:grpSpPr>
          <a:xfrm>
            <a:off x="1308041" y="2468493"/>
            <a:ext cx="6794680" cy="1809638"/>
            <a:chOff x="1515750" y="1898050"/>
            <a:chExt cx="6606398" cy="1671875"/>
          </a:xfrm>
        </p:grpSpPr>
        <p:pic>
          <p:nvPicPr>
            <p:cNvPr id="153" name="Google Shape;153;p22"/>
            <p:cNvPicPr preferRelativeResize="0"/>
            <p:nvPr/>
          </p:nvPicPr>
          <p:blipFill rotWithShape="1">
            <a:blip r:embed="rId4">
              <a:alphaModFix/>
            </a:blip>
            <a:srcRect b="37528" l="38722" r="41348" t="43642"/>
            <a:stretch/>
          </p:blipFill>
          <p:spPr>
            <a:xfrm>
              <a:off x="4976300" y="1898050"/>
              <a:ext cx="3145848" cy="16718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4" name="Google Shape;154;p22"/>
            <p:cNvPicPr preferRelativeResize="0"/>
            <p:nvPr/>
          </p:nvPicPr>
          <p:blipFill rotWithShape="1">
            <a:blip r:embed="rId4">
              <a:alphaModFix/>
            </a:blip>
            <a:srcRect b="37528" l="2376" r="75701" t="43642"/>
            <a:stretch/>
          </p:blipFill>
          <p:spPr>
            <a:xfrm>
              <a:off x="1515750" y="1898050"/>
              <a:ext cx="3460550" cy="16718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55" name="Google Shape;155;p22"/>
          <p:cNvSpPr txBox="1"/>
          <p:nvPr/>
        </p:nvSpPr>
        <p:spPr>
          <a:xfrm>
            <a:off x="3746975" y="1475200"/>
            <a:ext cx="13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2979900" y="1833850"/>
            <a:ext cx="1917900" cy="3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Fed to Classifier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5512275" y="1833850"/>
            <a:ext cx="1917900" cy="3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Designated Labels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DATA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4">
            <a:alphaModFix/>
          </a:blip>
          <a:srcRect b="5413" l="4005" r="8151" t="10524"/>
          <a:stretch/>
        </p:blipFill>
        <p:spPr>
          <a:xfrm>
            <a:off x="608818" y="1931025"/>
            <a:ext cx="3706382" cy="26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5">
            <a:alphaModFix/>
          </a:blip>
          <a:srcRect b="5815" l="4445" r="7184" t="9531"/>
          <a:stretch/>
        </p:blipFill>
        <p:spPr>
          <a:xfrm>
            <a:off x="4987625" y="1903250"/>
            <a:ext cx="3844675" cy="27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927000" y="1260563"/>
            <a:ext cx="33120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SMOTE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Outcome Data Distribution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5329275" y="1260563"/>
            <a:ext cx="33120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/>
              <a:t>SMOTE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Outcome Data Distribution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DATA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4"/>
          <p:cNvGrpSpPr/>
          <p:nvPr/>
        </p:nvGrpSpPr>
        <p:grpSpPr>
          <a:xfrm>
            <a:off x="1010745" y="1489475"/>
            <a:ext cx="3214688" cy="2882850"/>
            <a:chOff x="1215725" y="1340425"/>
            <a:chExt cx="4326050" cy="3560392"/>
          </a:xfrm>
        </p:grpSpPr>
        <p:pic>
          <p:nvPicPr>
            <p:cNvPr id="177" name="Google Shape;177;p24"/>
            <p:cNvPicPr preferRelativeResize="0"/>
            <p:nvPr/>
          </p:nvPicPr>
          <p:blipFill rotWithShape="1">
            <a:blip r:embed="rId4">
              <a:alphaModFix/>
            </a:blip>
            <a:srcRect b="4854" l="5268" r="7933" t="9682"/>
            <a:stretch/>
          </p:blipFill>
          <p:spPr>
            <a:xfrm>
              <a:off x="1215725" y="1731592"/>
              <a:ext cx="4291450" cy="316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4"/>
            <p:cNvSpPr txBox="1"/>
            <p:nvPr/>
          </p:nvSpPr>
          <p:spPr>
            <a:xfrm>
              <a:off x="1575475" y="1340425"/>
              <a:ext cx="3966300" cy="5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ibre Franklin"/>
                  <a:ea typeface="Libre Franklin"/>
                  <a:cs typeface="Libre Franklin"/>
                  <a:sym typeface="Libre Franklin"/>
                </a:rPr>
                <a:t>Milestone Distribution</a:t>
              </a:r>
              <a:endParaRPr sz="16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79" name="Google Shape;179;p24"/>
          <p:cNvGrpSpPr/>
          <p:nvPr/>
        </p:nvGrpSpPr>
        <p:grpSpPr>
          <a:xfrm>
            <a:off x="4821350" y="1489475"/>
            <a:ext cx="3543389" cy="3601600"/>
            <a:chOff x="3636815" y="1541425"/>
            <a:chExt cx="3310032" cy="3601600"/>
          </a:xfrm>
        </p:grpSpPr>
        <p:pic>
          <p:nvPicPr>
            <p:cNvPr id="180" name="Google Shape;180;p24"/>
            <p:cNvPicPr preferRelativeResize="0"/>
            <p:nvPr/>
          </p:nvPicPr>
          <p:blipFill rotWithShape="1">
            <a:blip r:embed="rId5">
              <a:alphaModFix/>
            </a:blip>
            <a:srcRect b="9313" l="3226" r="6651" t="11821"/>
            <a:stretch/>
          </p:blipFill>
          <p:spPr>
            <a:xfrm>
              <a:off x="3636815" y="1896675"/>
              <a:ext cx="3310032" cy="217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4"/>
            <p:cNvPicPr preferRelativeResize="0"/>
            <p:nvPr/>
          </p:nvPicPr>
          <p:blipFill rotWithShape="1">
            <a:blip r:embed="rId6">
              <a:alphaModFix/>
            </a:blip>
            <a:srcRect b="0" l="11260" r="0" t="71317"/>
            <a:stretch/>
          </p:blipFill>
          <p:spPr>
            <a:xfrm>
              <a:off x="4003349" y="4069025"/>
              <a:ext cx="2894909" cy="107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4"/>
            <p:cNvSpPr txBox="1"/>
            <p:nvPr/>
          </p:nvSpPr>
          <p:spPr>
            <a:xfrm>
              <a:off x="3928268" y="1541425"/>
              <a:ext cx="289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ibre Franklin"/>
                  <a:ea typeface="Libre Franklin"/>
                  <a:cs typeface="Libre Franklin"/>
                  <a:sym typeface="Libre Franklin"/>
                </a:rPr>
                <a:t>Science </a:t>
              </a:r>
              <a:r>
                <a:rPr lang="en" sz="1600">
                  <a:latin typeface="Libre Franklin"/>
                  <a:ea typeface="Libre Franklin"/>
                  <a:cs typeface="Libre Franklin"/>
                  <a:sym typeface="Libre Franklin"/>
                </a:rPr>
                <a:t>Distribution</a:t>
              </a:r>
              <a:endParaRPr sz="16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RESULTS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409400" y="1244050"/>
            <a:ext cx="35184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Primary Outcome: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Regex: 85%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Random Forest: 98%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Milestone: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Regex: 76%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Forest: 84%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4073900" y="1244050"/>
            <a:ext cx="47793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Science Type: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KNN Basic: 92%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KNN Health Services Research: 85%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KNN Implementation Research: 80%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LR Disease-Related Basic: 88%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LR Clinical: 73%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RF Translational: 84%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RF Systematic Meta-analyses: 96% 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SVM Core Services: 86%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SVM Epidemiological: 96%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CONCLU</a:t>
            </a: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SIONS &amp; NEXT STEPS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295100" y="1379125"/>
            <a:ext cx="82962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Expand OUD/Both datasets for primary outcome algorithm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Hyperparameter tuning for ML algorithms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NLP combined with ML approaches for final labeling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Work combined in Jupyter notebook as well as Github for future building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MOTIVATIONS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95100" y="1379125"/>
            <a:ext cx="82962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HEAL seeks to improve both pain management as well as prevention tactics for opioid use disorder.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Automating the classification of HEAL awards for portfolio analysis will significantly reduce the time burden of portfolio analysts within HEAL.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Automation will help highlight research themes, connect investigators studying aligned targets and interventions and determine promising areas for allocating </a:t>
            </a: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research</a:t>
            </a: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support.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PROJECT GOALS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95100" y="1233625"/>
            <a:ext cx="82962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Primary Outcome: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 if a study’s primary outcome is Pain, OUD or Both.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Multi-Class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Milestone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 if a study is/is not a milestone project.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Binary Classification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Science Type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 a study’s science type.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Multi-Class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Multi-Label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824" y="1266000"/>
            <a:ext cx="7158954" cy="37083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1163775" y="1288475"/>
            <a:ext cx="2805600" cy="10287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163775" y="1459025"/>
            <a:ext cx="2805600" cy="6771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Natural</a:t>
            </a:r>
            <a:r>
              <a:rPr lang="en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Language Processing</a:t>
            </a:r>
            <a:endParaRPr sz="16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046500" y="1288475"/>
            <a:ext cx="3183000" cy="10287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046500" y="1459025"/>
            <a:ext cx="3183000" cy="6771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Supervised</a:t>
            </a:r>
            <a:endParaRPr sz="16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Machine-Learning</a:t>
            </a:r>
            <a:endParaRPr sz="16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95100" y="1192451"/>
            <a:ext cx="8296200" cy="3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Pre-Processing: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Abstracts, specific aims,  public health relevance cleaned for stop words.</a:t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Filtration: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Only </a:t>
            </a: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preserved sentences with keywords.</a:t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Regular Expressions: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Iterates by row.</a:t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 for regexes related to each category in filtered columns.</a:t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found terms to individual lists (Pain vs. OUD).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Labeling: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Determine which list has most terms → assign label.</a:t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95100" y="1268651"/>
            <a:ext cx="8296200" cy="3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 Text: “although health social economic impacts </a:t>
            </a:r>
            <a:r>
              <a:rPr b="1"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opioid addiction</a:t>
            </a: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…”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oud_terms = [‘opioid addiction’]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pain_terms = []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both = []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Study Outcome → OUD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4538"/>
            <a:ext cx="8839201" cy="268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197425" y="1548250"/>
            <a:ext cx="22965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373575" y="1548250"/>
            <a:ext cx="24558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373575" y="3400500"/>
            <a:ext cx="24558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535800" y="3400500"/>
            <a:ext cx="24558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152400" y="3400500"/>
            <a:ext cx="23415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584400" y="1548250"/>
            <a:ext cx="23415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197425" y="1748350"/>
            <a:ext cx="22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Cleaned Data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390925" y="1548250"/>
            <a:ext cx="245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Term-Frequency Inverse-Document Frequency Vectorizer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606900" y="1640650"/>
            <a:ext cx="22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Truncated Singular Value Decomposition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74900" y="3508350"/>
            <a:ext cx="22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Synthetic Minority Oversampling Technique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453225" y="3616050"/>
            <a:ext cx="22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Classifier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615450" y="3616050"/>
            <a:ext cx="22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Predictions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13392" l="7044" r="82713" t="43379"/>
          <a:stretch/>
        </p:blipFill>
        <p:spPr>
          <a:xfrm>
            <a:off x="6556625" y="1307650"/>
            <a:ext cx="1487026" cy="35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95100" y="1995513"/>
            <a:ext cx="6033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Term Frequency-Inverse Document Frequency (TF-IDF) Matrix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Normalized count of each word / Number of docs it appears in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021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higher the TF-IDF score the more important or relevant the term is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75625" y="1716800"/>
            <a:ext cx="42645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Forest: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Averages predictions of various decision trees.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Each root decision tree corresponds to a feature (word) in the study text → trickles down to a label.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500" y="1365925"/>
            <a:ext cx="4536450" cy="36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