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2" r:id="rId4"/>
    <p:sldId id="257" r:id="rId5"/>
    <p:sldId id="268" r:id="rId6"/>
    <p:sldId id="269" r:id="rId7"/>
    <p:sldId id="270" r:id="rId8"/>
    <p:sldId id="258" r:id="rId9"/>
    <p:sldId id="260" r:id="rId10"/>
    <p:sldId id="275" r:id="rId11"/>
    <p:sldId id="276" r:id="rId12"/>
    <p:sldId id="280" r:id="rId13"/>
    <p:sldId id="277" r:id="rId14"/>
    <p:sldId id="278" r:id="rId15"/>
    <p:sldId id="281" r:id="rId16"/>
    <p:sldId id="279" r:id="rId17"/>
    <p:sldId id="264" r:id="rId18"/>
    <p:sldId id="261" r:id="rId19"/>
    <p:sldId id="267" r:id="rId20"/>
    <p:sldId id="262" r:id="rId21"/>
    <p:sldId id="263" r:id="rId22"/>
    <p:sldId id="272" r:id="rId23"/>
    <p:sldId id="266" r:id="rId24"/>
    <p:sldId id="265" r:id="rId25"/>
    <p:sldId id="273" r:id="rId26"/>
    <p:sldId id="274" r:id="rId27"/>
    <p:sldId id="271" r:id="rId28"/>
    <p:sldId id="259"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28A8B-031E-473A-BC58-6562D020BF4A}" v="19" dt="2021-10-13T18:51:20.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5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AF20F-11A8-406D-BAC3-7BA2B6C6F1E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3247567-8B73-4BF8-9D4B-A34ABC0A7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432A11C-59E7-4A6C-B5AD-418DD0C33BBF}"/>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5" name="Espaço Reservado para Rodapé 4">
            <a:extLst>
              <a:ext uri="{FF2B5EF4-FFF2-40B4-BE49-F238E27FC236}">
                <a16:creationId xmlns:a16="http://schemas.microsoft.com/office/drawing/2014/main" id="{0AAA93BD-304E-41B4-9DE5-D4846AE9AD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1CF30AB-B482-41E4-B86D-68305AF961D1}"/>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368327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78C4E3-859A-402E-B01E-088CEC6AACE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9763C47-6630-4843-A7F6-491649833ED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624E03D-6103-4317-AA43-9E055E2C4946}"/>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5" name="Espaço Reservado para Rodapé 4">
            <a:extLst>
              <a:ext uri="{FF2B5EF4-FFF2-40B4-BE49-F238E27FC236}">
                <a16:creationId xmlns:a16="http://schemas.microsoft.com/office/drawing/2014/main" id="{2396C0CF-ED30-4B51-889A-F2E10A780D2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41E7B9E-DFC7-4865-B392-C81971F4B47F}"/>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22920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834293-3383-4869-97FE-2ACB3A8130A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3C8615A-0863-4458-80D2-83A88781867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DAA510D-7081-4D5C-9A81-791318A18A6E}"/>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5" name="Espaço Reservado para Rodapé 4">
            <a:extLst>
              <a:ext uri="{FF2B5EF4-FFF2-40B4-BE49-F238E27FC236}">
                <a16:creationId xmlns:a16="http://schemas.microsoft.com/office/drawing/2014/main" id="{FDECA623-41EE-402D-A91A-64443C31514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13FFD2F-E3F9-41AD-BA4B-6321F321819F}"/>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24267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31926-2D9F-43BE-8C7B-DA7E294063C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B6462F7-0E4C-49F3-BF55-05F7D103AB2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179A1A3-8A54-4491-93DF-E749B2A56571}"/>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5" name="Espaço Reservado para Rodapé 4">
            <a:extLst>
              <a:ext uri="{FF2B5EF4-FFF2-40B4-BE49-F238E27FC236}">
                <a16:creationId xmlns:a16="http://schemas.microsoft.com/office/drawing/2014/main" id="{DB8BE1DF-ADC5-4171-BD53-9CED3199C0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92F5F7-B23D-4340-828A-35A070590B84}"/>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29209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C0EC6-4E2E-4A68-8BC3-AB602D2A00B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3DCBC8C-D9C2-46C0-A30E-D0A72C9E0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5346DB3-56B7-4A26-8913-FAD68A15B6D7}"/>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5" name="Espaço Reservado para Rodapé 4">
            <a:extLst>
              <a:ext uri="{FF2B5EF4-FFF2-40B4-BE49-F238E27FC236}">
                <a16:creationId xmlns:a16="http://schemas.microsoft.com/office/drawing/2014/main" id="{A19FC1FC-0E58-46AF-B47F-417F2717211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B2F56FD-45A5-47B8-92E6-4890556DDC8B}"/>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116925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38BBF-47DF-46A3-92B4-09CFF31FE8C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4BFA5AB-E591-4A12-985D-C6034A59AED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269E71A-B385-441F-9C32-A1580B67B71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624932F-CAC0-4D7F-853B-8D332ADF47EC}"/>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6" name="Espaço Reservado para Rodapé 5">
            <a:extLst>
              <a:ext uri="{FF2B5EF4-FFF2-40B4-BE49-F238E27FC236}">
                <a16:creationId xmlns:a16="http://schemas.microsoft.com/office/drawing/2014/main" id="{0EF09EA0-85F3-457F-8395-219A9A1DEFE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2BEA0AB-7C83-4294-B6C9-FC346391BE64}"/>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146922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C0FED-5C34-41B7-BB27-3063B345894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A74359D-4F4C-40EF-8CD5-1C0F2E451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EEC2134-E653-4B82-BFB7-2E9F4C93D2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0016C80-A764-4440-B09E-01D9DC13E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E06BEC3-D559-44FF-B31D-1A6A78E198A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FDCFCCA-648C-42F7-A62E-0D4D5C83329F}"/>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8" name="Espaço Reservado para Rodapé 7">
            <a:extLst>
              <a:ext uri="{FF2B5EF4-FFF2-40B4-BE49-F238E27FC236}">
                <a16:creationId xmlns:a16="http://schemas.microsoft.com/office/drawing/2014/main" id="{73CAA75E-FF32-4BC9-B3D0-791F5892D01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05AED24-A834-438C-BE31-DBD012D1A25A}"/>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39828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8730C-7282-4678-8EB4-1DAAD8638EF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54A5F7C-FD62-4947-8C20-0D147ED7D919}"/>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4" name="Espaço Reservado para Rodapé 3">
            <a:extLst>
              <a:ext uri="{FF2B5EF4-FFF2-40B4-BE49-F238E27FC236}">
                <a16:creationId xmlns:a16="http://schemas.microsoft.com/office/drawing/2014/main" id="{CCEA93F5-50EF-416E-9707-41F64ADF090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FE9B32A-C517-4165-86AE-3A9981024BA6}"/>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413582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FC30DCA-6DAC-46D1-844F-BC15D47F31C9}"/>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3" name="Espaço Reservado para Rodapé 2">
            <a:extLst>
              <a:ext uri="{FF2B5EF4-FFF2-40B4-BE49-F238E27FC236}">
                <a16:creationId xmlns:a16="http://schemas.microsoft.com/office/drawing/2014/main" id="{02230D33-B41D-424D-AB86-00BB6E398F6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BDE812B-0C42-4443-957C-554FE73A2CFE}"/>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165417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634-3B0B-4023-A31A-71F30310761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7781137-398A-41CA-BAF7-6D37939F0F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9185DCC-CA14-402B-94C0-A915ACD60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37BA55F-87ED-44B8-ADE4-8CAE0A3D890E}"/>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6" name="Espaço Reservado para Rodapé 5">
            <a:extLst>
              <a:ext uri="{FF2B5EF4-FFF2-40B4-BE49-F238E27FC236}">
                <a16:creationId xmlns:a16="http://schemas.microsoft.com/office/drawing/2014/main" id="{55251F8B-CA96-4E79-9FD6-284A0709CEC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4DC6DF7-BE32-4918-937C-CEBA7D93B8B3}"/>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357934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E9393-1831-47D8-B735-58D1889E760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6BB6632-7B92-42AA-A465-4DF8B2CDB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005E110-1B98-4A3F-AB34-8E743B171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1FBE8AF-DB89-4D8F-9EAA-EA771AC4CD0C}"/>
              </a:ext>
            </a:extLst>
          </p:cNvPr>
          <p:cNvSpPr>
            <a:spLocks noGrp="1"/>
          </p:cNvSpPr>
          <p:nvPr>
            <p:ph type="dt" sz="half" idx="10"/>
          </p:nvPr>
        </p:nvSpPr>
        <p:spPr/>
        <p:txBody>
          <a:bodyPr/>
          <a:lstStyle/>
          <a:p>
            <a:fld id="{FA11FE7C-F8EB-47B0-92E1-9BB4A17381E4}" type="datetimeFigureOut">
              <a:rPr lang="pt-BR" smtClean="0"/>
              <a:t>16/10/2021</a:t>
            </a:fld>
            <a:endParaRPr lang="pt-BR"/>
          </a:p>
        </p:txBody>
      </p:sp>
      <p:sp>
        <p:nvSpPr>
          <p:cNvPr id="6" name="Espaço Reservado para Rodapé 5">
            <a:extLst>
              <a:ext uri="{FF2B5EF4-FFF2-40B4-BE49-F238E27FC236}">
                <a16:creationId xmlns:a16="http://schemas.microsoft.com/office/drawing/2014/main" id="{7B7AA807-F660-4182-B458-CAA84C59C39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6385B3D-E435-409E-835C-C61806F85217}"/>
              </a:ext>
            </a:extLst>
          </p:cNvPr>
          <p:cNvSpPr>
            <a:spLocks noGrp="1"/>
          </p:cNvSpPr>
          <p:nvPr>
            <p:ph type="sldNum" sz="quarter" idx="12"/>
          </p:nvPr>
        </p:nvSpPr>
        <p:spPr/>
        <p:txBody>
          <a:bodyPr/>
          <a:lstStyle/>
          <a:p>
            <a:fld id="{F34AC048-BA81-4FFC-A0AF-9EB2311EF5DE}" type="slidenum">
              <a:rPr lang="pt-BR" smtClean="0"/>
              <a:t>‹nº›</a:t>
            </a:fld>
            <a:endParaRPr lang="pt-BR"/>
          </a:p>
        </p:txBody>
      </p:sp>
    </p:spTree>
    <p:extLst>
      <p:ext uri="{BB962C8B-B14F-4D97-AF65-F5344CB8AC3E}">
        <p14:creationId xmlns:p14="http://schemas.microsoft.com/office/powerpoint/2010/main" val="139543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133A9F1-A33C-49E9-91C9-7528165C1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94E4904-D479-42F9-8B28-A56F951E7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F481423-84EB-4B78-9032-2C9C5C9F1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1FE7C-F8EB-47B0-92E1-9BB4A17381E4}" type="datetimeFigureOut">
              <a:rPr lang="pt-BR" smtClean="0"/>
              <a:t>16/10/2021</a:t>
            </a:fld>
            <a:endParaRPr lang="pt-BR"/>
          </a:p>
        </p:txBody>
      </p:sp>
      <p:sp>
        <p:nvSpPr>
          <p:cNvPr id="5" name="Espaço Reservado para Rodapé 4">
            <a:extLst>
              <a:ext uri="{FF2B5EF4-FFF2-40B4-BE49-F238E27FC236}">
                <a16:creationId xmlns:a16="http://schemas.microsoft.com/office/drawing/2014/main" id="{08245ECB-95EE-4E19-844E-84C265474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C66F6CC-903B-463C-BAD3-0236AF407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AC048-BA81-4FFC-A0AF-9EB2311EF5DE}" type="slidenum">
              <a:rPr lang="pt-BR" smtClean="0"/>
              <a:t>‹nº›</a:t>
            </a:fld>
            <a:endParaRPr lang="pt-BR"/>
          </a:p>
        </p:txBody>
      </p:sp>
    </p:spTree>
    <p:extLst>
      <p:ext uri="{BB962C8B-B14F-4D97-AF65-F5344CB8AC3E}">
        <p14:creationId xmlns:p14="http://schemas.microsoft.com/office/powerpoint/2010/main" val="156751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1FBC7-349E-445E-9EA3-514611F9528C}"/>
              </a:ext>
            </a:extLst>
          </p:cNvPr>
          <p:cNvSpPr>
            <a:spLocks noGrp="1"/>
          </p:cNvSpPr>
          <p:nvPr>
            <p:ph type="ctrTitle"/>
          </p:nvPr>
        </p:nvSpPr>
        <p:spPr/>
        <p:txBody>
          <a:bodyPr/>
          <a:lstStyle/>
          <a:p>
            <a:r>
              <a:rPr lang="pt-BR" dirty="0"/>
              <a:t>COR E FOTOGRAFIA</a:t>
            </a:r>
          </a:p>
        </p:txBody>
      </p:sp>
      <p:sp>
        <p:nvSpPr>
          <p:cNvPr id="3" name="Subtítulo 2">
            <a:extLst>
              <a:ext uri="{FF2B5EF4-FFF2-40B4-BE49-F238E27FC236}">
                <a16:creationId xmlns:a16="http://schemas.microsoft.com/office/drawing/2014/main" id="{9B042121-9935-4ACE-817E-B7AFC978481A}"/>
              </a:ext>
            </a:extLst>
          </p:cNvPr>
          <p:cNvSpPr>
            <a:spLocks noGrp="1"/>
          </p:cNvSpPr>
          <p:nvPr>
            <p:ph type="subTitle" idx="1"/>
          </p:nvPr>
        </p:nvSpPr>
        <p:spPr/>
        <p:txBody>
          <a:bodyPr/>
          <a:lstStyle/>
          <a:p>
            <a:r>
              <a:rPr lang="pt-BR" dirty="0"/>
              <a:t>IMPACT-LAB</a:t>
            </a:r>
          </a:p>
          <a:p>
            <a:r>
              <a:rPr lang="pt-BR" dirty="0"/>
              <a:t>Prof. Dr. José Luiz de Souza Pio</a:t>
            </a:r>
          </a:p>
        </p:txBody>
      </p:sp>
    </p:spTree>
    <p:extLst>
      <p:ext uri="{BB962C8B-B14F-4D97-AF65-F5344CB8AC3E}">
        <p14:creationId xmlns:p14="http://schemas.microsoft.com/office/powerpoint/2010/main" val="128976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2EEDC72-7B67-47D5-A082-A95C321E207B}"/>
              </a:ext>
            </a:extLst>
          </p:cNvPr>
          <p:cNvPicPr>
            <a:picLocks noChangeAspect="1"/>
          </p:cNvPicPr>
          <p:nvPr/>
        </p:nvPicPr>
        <p:blipFill>
          <a:blip r:embed="rId2"/>
          <a:stretch>
            <a:fillRect/>
          </a:stretch>
        </p:blipFill>
        <p:spPr>
          <a:xfrm>
            <a:off x="440267" y="0"/>
            <a:ext cx="11311466" cy="6858000"/>
          </a:xfrm>
          <a:prstGeom prst="rect">
            <a:avLst/>
          </a:prstGeom>
        </p:spPr>
      </p:pic>
    </p:spTree>
    <p:extLst>
      <p:ext uri="{BB962C8B-B14F-4D97-AF65-F5344CB8AC3E}">
        <p14:creationId xmlns:p14="http://schemas.microsoft.com/office/powerpoint/2010/main" val="141725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288D7F2-7A76-4F2D-8823-0785739D5374}"/>
              </a:ext>
            </a:extLst>
          </p:cNvPr>
          <p:cNvPicPr>
            <a:picLocks noChangeAspect="1"/>
          </p:cNvPicPr>
          <p:nvPr/>
        </p:nvPicPr>
        <p:blipFill>
          <a:blip r:embed="rId2"/>
          <a:stretch>
            <a:fillRect/>
          </a:stretch>
        </p:blipFill>
        <p:spPr>
          <a:xfrm>
            <a:off x="96848" y="0"/>
            <a:ext cx="4479887" cy="6786694"/>
          </a:xfrm>
          <a:prstGeom prst="rect">
            <a:avLst/>
          </a:prstGeom>
        </p:spPr>
      </p:pic>
      <p:pic>
        <p:nvPicPr>
          <p:cNvPr id="5" name="Imagem 4">
            <a:extLst>
              <a:ext uri="{FF2B5EF4-FFF2-40B4-BE49-F238E27FC236}">
                <a16:creationId xmlns:a16="http://schemas.microsoft.com/office/drawing/2014/main" id="{705A2540-0421-4B7C-B886-716EC182D915}"/>
              </a:ext>
            </a:extLst>
          </p:cNvPr>
          <p:cNvPicPr>
            <a:picLocks noChangeAspect="1"/>
          </p:cNvPicPr>
          <p:nvPr/>
        </p:nvPicPr>
        <p:blipFill>
          <a:blip r:embed="rId3"/>
          <a:stretch>
            <a:fillRect/>
          </a:stretch>
        </p:blipFill>
        <p:spPr>
          <a:xfrm>
            <a:off x="4576734" y="71306"/>
            <a:ext cx="7573647" cy="2821184"/>
          </a:xfrm>
          <a:prstGeom prst="rect">
            <a:avLst/>
          </a:prstGeom>
        </p:spPr>
      </p:pic>
      <p:sp>
        <p:nvSpPr>
          <p:cNvPr id="7" name="CaixaDeTexto 6">
            <a:extLst>
              <a:ext uri="{FF2B5EF4-FFF2-40B4-BE49-F238E27FC236}">
                <a16:creationId xmlns:a16="http://schemas.microsoft.com/office/drawing/2014/main" id="{1CBFC32E-FACA-40E7-AB8D-FCDC8C5F8970}"/>
              </a:ext>
            </a:extLst>
          </p:cNvPr>
          <p:cNvSpPr txBox="1"/>
          <p:nvPr/>
        </p:nvSpPr>
        <p:spPr>
          <a:xfrm>
            <a:off x="5314779" y="3244171"/>
            <a:ext cx="6698255" cy="646331"/>
          </a:xfrm>
          <a:prstGeom prst="rect">
            <a:avLst/>
          </a:prstGeom>
          <a:noFill/>
        </p:spPr>
        <p:txBody>
          <a:bodyPr wrap="square">
            <a:spAutoFit/>
          </a:bodyPr>
          <a:lstStyle/>
          <a:p>
            <a:r>
              <a:rPr lang="pt-BR" dirty="0"/>
              <a:t>A temperatura de cor é medida usando-se a escala absoluta em Kelvin (0ºC = 273 K).</a:t>
            </a:r>
          </a:p>
        </p:txBody>
      </p:sp>
    </p:spTree>
    <p:extLst>
      <p:ext uri="{BB962C8B-B14F-4D97-AF65-F5344CB8AC3E}">
        <p14:creationId xmlns:p14="http://schemas.microsoft.com/office/powerpoint/2010/main" val="191732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35E563-1E03-40E3-A3BE-F455ED91D700}"/>
              </a:ext>
            </a:extLst>
          </p:cNvPr>
          <p:cNvSpPr>
            <a:spLocks noGrp="1"/>
          </p:cNvSpPr>
          <p:nvPr>
            <p:ph type="title"/>
          </p:nvPr>
        </p:nvSpPr>
        <p:spPr/>
        <p:txBody>
          <a:bodyPr/>
          <a:lstStyle/>
          <a:p>
            <a:r>
              <a:rPr lang="pt-BR" dirty="0"/>
              <a:t>Temperatura de Cor Correlata</a:t>
            </a:r>
          </a:p>
        </p:txBody>
      </p:sp>
      <p:sp>
        <p:nvSpPr>
          <p:cNvPr id="5" name="Espaço Reservado para Conteúdo 4">
            <a:extLst>
              <a:ext uri="{FF2B5EF4-FFF2-40B4-BE49-F238E27FC236}">
                <a16:creationId xmlns:a16="http://schemas.microsoft.com/office/drawing/2014/main" id="{BE160DCA-CCAD-434B-A5CB-FEA1132DC81C}"/>
              </a:ext>
            </a:extLst>
          </p:cNvPr>
          <p:cNvSpPr>
            <a:spLocks noGrp="1"/>
          </p:cNvSpPr>
          <p:nvPr>
            <p:ph idx="1"/>
          </p:nvPr>
        </p:nvSpPr>
        <p:spPr/>
        <p:txBody>
          <a:bodyPr>
            <a:normAutofit/>
          </a:bodyPr>
          <a:lstStyle/>
          <a:p>
            <a:r>
              <a:rPr lang="pt-BR" dirty="0"/>
              <a:t>O conceito de temperatura de cor está baseado na cor de um material aquecido até a incandescência. </a:t>
            </a:r>
          </a:p>
          <a:p>
            <a:r>
              <a:rPr lang="pt-BR" dirty="0"/>
              <a:t>Fontes não incandescentes, que geram luz por outros meios, não podem ser estritamente designados com uma temperatura de cor. Neste caso, o termo temperatura de cor correlata é usado. </a:t>
            </a:r>
          </a:p>
          <a:p>
            <a:r>
              <a:rPr lang="pt-BR" dirty="0"/>
              <a:t>A temperatura de cor correlata é a temperatura do corpo negro quando ele tem a mesma ou quase a mesma aparência de cor, para um observador humano, que uma fonte de luz não incandescente. As temperaturas de cor típica e correlata são mostradas na Figura 1.12. A Figura 1.13 ilustra as cores de fontes de luz misturadas.</a:t>
            </a:r>
          </a:p>
          <a:p>
            <a:endParaRPr lang="pt-BR" dirty="0"/>
          </a:p>
        </p:txBody>
      </p:sp>
    </p:spTree>
    <p:extLst>
      <p:ext uri="{BB962C8B-B14F-4D97-AF65-F5344CB8AC3E}">
        <p14:creationId xmlns:p14="http://schemas.microsoft.com/office/powerpoint/2010/main" val="112041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6F62765-840A-49FC-BD4D-E5F9E78F5DFB}"/>
              </a:ext>
            </a:extLst>
          </p:cNvPr>
          <p:cNvPicPr>
            <a:picLocks noChangeAspect="1"/>
          </p:cNvPicPr>
          <p:nvPr/>
        </p:nvPicPr>
        <p:blipFill>
          <a:blip r:embed="rId2"/>
          <a:stretch>
            <a:fillRect/>
          </a:stretch>
        </p:blipFill>
        <p:spPr>
          <a:xfrm>
            <a:off x="1688841" y="140514"/>
            <a:ext cx="8696130" cy="6667588"/>
          </a:xfrm>
          <a:prstGeom prst="rect">
            <a:avLst/>
          </a:prstGeom>
        </p:spPr>
      </p:pic>
    </p:spTree>
    <p:extLst>
      <p:ext uri="{BB962C8B-B14F-4D97-AF65-F5344CB8AC3E}">
        <p14:creationId xmlns:p14="http://schemas.microsoft.com/office/powerpoint/2010/main" val="279694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C33C85A-13BB-451C-906D-7C8908A4E79D}"/>
              </a:ext>
            </a:extLst>
          </p:cNvPr>
          <p:cNvPicPr>
            <a:picLocks noChangeAspect="1"/>
          </p:cNvPicPr>
          <p:nvPr/>
        </p:nvPicPr>
        <p:blipFill>
          <a:blip r:embed="rId2"/>
          <a:stretch>
            <a:fillRect/>
          </a:stretch>
        </p:blipFill>
        <p:spPr>
          <a:xfrm>
            <a:off x="300136" y="115390"/>
            <a:ext cx="5194737" cy="6811775"/>
          </a:xfrm>
          <a:prstGeom prst="rect">
            <a:avLst/>
          </a:prstGeom>
        </p:spPr>
      </p:pic>
    </p:spTree>
    <p:extLst>
      <p:ext uri="{BB962C8B-B14F-4D97-AF65-F5344CB8AC3E}">
        <p14:creationId xmlns:p14="http://schemas.microsoft.com/office/powerpoint/2010/main" val="179057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6F4D667-84B3-4CB7-9331-6DB20C70CCC2}"/>
              </a:ext>
            </a:extLst>
          </p:cNvPr>
          <p:cNvPicPr>
            <a:picLocks noChangeAspect="1"/>
          </p:cNvPicPr>
          <p:nvPr/>
        </p:nvPicPr>
        <p:blipFill>
          <a:blip r:embed="rId2"/>
          <a:stretch>
            <a:fillRect/>
          </a:stretch>
        </p:blipFill>
        <p:spPr>
          <a:xfrm>
            <a:off x="0" y="0"/>
            <a:ext cx="6870011" cy="6858000"/>
          </a:xfrm>
          <a:prstGeom prst="rect">
            <a:avLst/>
          </a:prstGeom>
        </p:spPr>
      </p:pic>
      <p:sp>
        <p:nvSpPr>
          <p:cNvPr id="5" name="CaixaDeTexto 4">
            <a:extLst>
              <a:ext uri="{FF2B5EF4-FFF2-40B4-BE49-F238E27FC236}">
                <a16:creationId xmlns:a16="http://schemas.microsoft.com/office/drawing/2014/main" id="{9CB22284-FC2C-4748-9096-ED7A42C5E1C5}"/>
              </a:ext>
            </a:extLst>
          </p:cNvPr>
          <p:cNvSpPr txBox="1"/>
          <p:nvPr/>
        </p:nvSpPr>
        <p:spPr>
          <a:xfrm>
            <a:off x="7043956" y="5781923"/>
            <a:ext cx="4893578" cy="646331"/>
          </a:xfrm>
          <a:prstGeom prst="rect">
            <a:avLst/>
          </a:prstGeom>
          <a:noFill/>
        </p:spPr>
        <p:txBody>
          <a:bodyPr wrap="square">
            <a:spAutoFit/>
          </a:bodyPr>
          <a:lstStyle/>
          <a:p>
            <a:r>
              <a:rPr lang="pt-BR" dirty="0"/>
              <a:t>Fotografia tirada ao entardecer. As fontes de luz misturadas produzem uma variedade de cores.</a:t>
            </a:r>
          </a:p>
        </p:txBody>
      </p:sp>
    </p:spTree>
    <p:extLst>
      <p:ext uri="{BB962C8B-B14F-4D97-AF65-F5344CB8AC3E}">
        <p14:creationId xmlns:p14="http://schemas.microsoft.com/office/powerpoint/2010/main" val="121974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D1FDE1A-8108-4E36-8AB4-2F5CEE1AA22B}"/>
              </a:ext>
            </a:extLst>
          </p:cNvPr>
          <p:cNvPicPr>
            <a:picLocks noChangeAspect="1"/>
          </p:cNvPicPr>
          <p:nvPr/>
        </p:nvPicPr>
        <p:blipFill>
          <a:blip r:embed="rId2"/>
          <a:stretch>
            <a:fillRect/>
          </a:stretch>
        </p:blipFill>
        <p:spPr>
          <a:xfrm>
            <a:off x="294561" y="159597"/>
            <a:ext cx="6871485" cy="1811818"/>
          </a:xfrm>
          <a:prstGeom prst="rect">
            <a:avLst/>
          </a:prstGeom>
        </p:spPr>
      </p:pic>
      <p:pic>
        <p:nvPicPr>
          <p:cNvPr id="5" name="Imagem 4">
            <a:extLst>
              <a:ext uri="{FF2B5EF4-FFF2-40B4-BE49-F238E27FC236}">
                <a16:creationId xmlns:a16="http://schemas.microsoft.com/office/drawing/2014/main" id="{AAB2D113-EBC6-4FF2-84D1-6C5A0AE6366A}"/>
              </a:ext>
            </a:extLst>
          </p:cNvPr>
          <p:cNvPicPr>
            <a:picLocks noChangeAspect="1"/>
          </p:cNvPicPr>
          <p:nvPr/>
        </p:nvPicPr>
        <p:blipFill>
          <a:blip r:embed="rId3"/>
          <a:stretch>
            <a:fillRect/>
          </a:stretch>
        </p:blipFill>
        <p:spPr>
          <a:xfrm>
            <a:off x="7504949" y="594050"/>
            <a:ext cx="4392490" cy="5669899"/>
          </a:xfrm>
          <a:prstGeom prst="rect">
            <a:avLst/>
          </a:prstGeom>
        </p:spPr>
      </p:pic>
      <p:pic>
        <p:nvPicPr>
          <p:cNvPr id="7" name="Imagem 6">
            <a:extLst>
              <a:ext uri="{FF2B5EF4-FFF2-40B4-BE49-F238E27FC236}">
                <a16:creationId xmlns:a16="http://schemas.microsoft.com/office/drawing/2014/main" id="{0A76A0CD-FC37-47B0-852D-3D81292EDF15}"/>
              </a:ext>
            </a:extLst>
          </p:cNvPr>
          <p:cNvPicPr>
            <a:picLocks noChangeAspect="1"/>
          </p:cNvPicPr>
          <p:nvPr/>
        </p:nvPicPr>
        <p:blipFill>
          <a:blip r:embed="rId4"/>
          <a:stretch>
            <a:fillRect/>
          </a:stretch>
        </p:blipFill>
        <p:spPr>
          <a:xfrm>
            <a:off x="86151" y="2539971"/>
            <a:ext cx="3909260" cy="3231654"/>
          </a:xfrm>
          <a:prstGeom prst="rect">
            <a:avLst/>
          </a:prstGeom>
        </p:spPr>
      </p:pic>
      <p:pic>
        <p:nvPicPr>
          <p:cNvPr id="9" name="Imagem 8">
            <a:extLst>
              <a:ext uri="{FF2B5EF4-FFF2-40B4-BE49-F238E27FC236}">
                <a16:creationId xmlns:a16="http://schemas.microsoft.com/office/drawing/2014/main" id="{AD0A3F78-AD88-49E7-8722-B5D8758509F7}"/>
              </a:ext>
            </a:extLst>
          </p:cNvPr>
          <p:cNvPicPr>
            <a:picLocks noChangeAspect="1"/>
          </p:cNvPicPr>
          <p:nvPr/>
        </p:nvPicPr>
        <p:blipFill>
          <a:blip r:embed="rId5"/>
          <a:stretch>
            <a:fillRect/>
          </a:stretch>
        </p:blipFill>
        <p:spPr>
          <a:xfrm>
            <a:off x="4320331" y="2313059"/>
            <a:ext cx="2859698" cy="3803937"/>
          </a:xfrm>
          <a:prstGeom prst="rect">
            <a:avLst/>
          </a:prstGeom>
        </p:spPr>
      </p:pic>
    </p:spTree>
    <p:extLst>
      <p:ext uri="{BB962C8B-B14F-4D97-AF65-F5344CB8AC3E}">
        <p14:creationId xmlns:p14="http://schemas.microsoft.com/office/powerpoint/2010/main" val="400850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2B998A31-959C-47F9-9308-E19669606241}"/>
              </a:ext>
            </a:extLst>
          </p:cNvPr>
          <p:cNvPicPr>
            <a:picLocks noChangeAspect="1"/>
          </p:cNvPicPr>
          <p:nvPr/>
        </p:nvPicPr>
        <p:blipFill>
          <a:blip r:embed="rId2"/>
          <a:stretch>
            <a:fillRect/>
          </a:stretch>
        </p:blipFill>
        <p:spPr>
          <a:xfrm>
            <a:off x="1697372" y="1216403"/>
            <a:ext cx="8568264" cy="5447207"/>
          </a:xfrm>
          <a:prstGeom prst="rect">
            <a:avLst/>
          </a:prstGeom>
        </p:spPr>
      </p:pic>
      <p:sp>
        <p:nvSpPr>
          <p:cNvPr id="4" name="CaixaDeTexto 3">
            <a:extLst>
              <a:ext uri="{FF2B5EF4-FFF2-40B4-BE49-F238E27FC236}">
                <a16:creationId xmlns:a16="http://schemas.microsoft.com/office/drawing/2014/main" id="{63B89BB2-8D36-4525-9826-5AD572C025B5}"/>
              </a:ext>
            </a:extLst>
          </p:cNvPr>
          <p:cNvSpPr txBox="1"/>
          <p:nvPr/>
        </p:nvSpPr>
        <p:spPr>
          <a:xfrm>
            <a:off x="387291" y="452735"/>
            <a:ext cx="11417417" cy="646331"/>
          </a:xfrm>
          <a:prstGeom prst="rect">
            <a:avLst/>
          </a:prstGeom>
          <a:noFill/>
        </p:spPr>
        <p:txBody>
          <a:bodyPr wrap="square">
            <a:spAutoFit/>
          </a:bodyPr>
          <a:lstStyle/>
          <a:p>
            <a:r>
              <a:rPr lang="pt-BR" dirty="0"/>
              <a:t>As câmeras digitais oferecem ajustes para compensar diferentes tipos de iluminação, tais como tungstênio, fluorescente e luz do dia</a:t>
            </a:r>
          </a:p>
        </p:txBody>
      </p:sp>
    </p:spTree>
    <p:extLst>
      <p:ext uri="{BB962C8B-B14F-4D97-AF65-F5344CB8AC3E}">
        <p14:creationId xmlns:p14="http://schemas.microsoft.com/office/powerpoint/2010/main" val="175761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BBC22BCB-8EDB-4751-A2AD-9DA3612677DC}"/>
              </a:ext>
            </a:extLst>
          </p:cNvPr>
          <p:cNvPicPr>
            <a:picLocks noChangeAspect="1"/>
          </p:cNvPicPr>
          <p:nvPr/>
        </p:nvPicPr>
        <p:blipFill>
          <a:blip r:embed="rId2"/>
          <a:stretch>
            <a:fillRect/>
          </a:stretch>
        </p:blipFill>
        <p:spPr>
          <a:xfrm>
            <a:off x="2062066" y="454941"/>
            <a:ext cx="8444204" cy="5948117"/>
          </a:xfrm>
          <a:prstGeom prst="rect">
            <a:avLst/>
          </a:prstGeom>
        </p:spPr>
      </p:pic>
    </p:spTree>
    <p:extLst>
      <p:ext uri="{BB962C8B-B14F-4D97-AF65-F5344CB8AC3E}">
        <p14:creationId xmlns:p14="http://schemas.microsoft.com/office/powerpoint/2010/main" val="1935432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51C7382A-E7E3-4833-AF75-115568FE4CED}"/>
              </a:ext>
            </a:extLst>
          </p:cNvPr>
          <p:cNvPicPr>
            <a:picLocks noChangeAspect="1"/>
          </p:cNvPicPr>
          <p:nvPr/>
        </p:nvPicPr>
        <p:blipFill>
          <a:blip r:embed="rId2"/>
          <a:stretch>
            <a:fillRect/>
          </a:stretch>
        </p:blipFill>
        <p:spPr>
          <a:xfrm>
            <a:off x="2836506" y="88640"/>
            <a:ext cx="6680719" cy="6680719"/>
          </a:xfrm>
          <a:prstGeom prst="rect">
            <a:avLst/>
          </a:prstGeom>
        </p:spPr>
      </p:pic>
    </p:spTree>
    <p:extLst>
      <p:ext uri="{BB962C8B-B14F-4D97-AF65-F5344CB8AC3E}">
        <p14:creationId xmlns:p14="http://schemas.microsoft.com/office/powerpoint/2010/main" val="162641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7D8D3-106A-4DE3-AF79-EF6DC5389F0E}"/>
              </a:ext>
            </a:extLst>
          </p:cNvPr>
          <p:cNvSpPr>
            <a:spLocks noGrp="1"/>
          </p:cNvSpPr>
          <p:nvPr>
            <p:ph type="title"/>
          </p:nvPr>
        </p:nvSpPr>
        <p:spPr/>
        <p:txBody>
          <a:bodyPr/>
          <a:lstStyle/>
          <a:p>
            <a:r>
              <a:rPr lang="pt-BR" dirty="0"/>
              <a:t>O que é a Cor?</a:t>
            </a:r>
          </a:p>
        </p:txBody>
      </p:sp>
      <p:sp>
        <p:nvSpPr>
          <p:cNvPr id="3" name="Espaço Reservado para Conteúdo 2">
            <a:extLst>
              <a:ext uri="{FF2B5EF4-FFF2-40B4-BE49-F238E27FC236}">
                <a16:creationId xmlns:a16="http://schemas.microsoft.com/office/drawing/2014/main" id="{56C0D43F-CEA3-4C48-9F96-4CE65274FAA0}"/>
              </a:ext>
            </a:extLst>
          </p:cNvPr>
          <p:cNvSpPr>
            <a:spLocks noGrp="1"/>
          </p:cNvSpPr>
          <p:nvPr>
            <p:ph idx="1"/>
          </p:nvPr>
        </p:nvSpPr>
        <p:spPr/>
        <p:txBody>
          <a:bodyPr/>
          <a:lstStyle/>
          <a:p>
            <a:r>
              <a:rPr lang="pt-BR" dirty="0"/>
              <a:t>A cor é uma percepção visual provocada pela ação de um feixe de fótons sobre células especializadas da retina, que transmitem, através de informação </a:t>
            </a:r>
            <a:r>
              <a:rPr lang="pt-BR" dirty="0" err="1"/>
              <a:t>pré</a:t>
            </a:r>
            <a:r>
              <a:rPr lang="pt-BR" dirty="0"/>
              <a:t>-processada ao nervo óptico, impressões para o sistema nervoso. A cor de um objeto é determinada pela frequência da onda que </a:t>
            </a:r>
            <a:r>
              <a:rPr lang="pt-BR"/>
              <a:t>ele refletem.</a:t>
            </a:r>
            <a:endParaRPr lang="pt-BR" dirty="0"/>
          </a:p>
        </p:txBody>
      </p:sp>
      <p:pic>
        <p:nvPicPr>
          <p:cNvPr id="4" name="Imagem 3">
            <a:extLst>
              <a:ext uri="{FF2B5EF4-FFF2-40B4-BE49-F238E27FC236}">
                <a16:creationId xmlns:a16="http://schemas.microsoft.com/office/drawing/2014/main" id="{77E27224-3C85-4DDD-9120-E685911E5FEE}"/>
              </a:ext>
            </a:extLst>
          </p:cNvPr>
          <p:cNvPicPr>
            <a:picLocks noChangeAspect="1"/>
          </p:cNvPicPr>
          <p:nvPr/>
        </p:nvPicPr>
        <p:blipFill>
          <a:blip r:embed="rId2"/>
          <a:stretch>
            <a:fillRect/>
          </a:stretch>
        </p:blipFill>
        <p:spPr>
          <a:xfrm>
            <a:off x="6767119" y="3577446"/>
            <a:ext cx="4292864" cy="2856706"/>
          </a:xfrm>
          <a:prstGeom prst="rect">
            <a:avLst/>
          </a:prstGeom>
        </p:spPr>
      </p:pic>
    </p:spTree>
    <p:extLst>
      <p:ext uri="{BB962C8B-B14F-4D97-AF65-F5344CB8AC3E}">
        <p14:creationId xmlns:p14="http://schemas.microsoft.com/office/powerpoint/2010/main" val="1064127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Imagem 1" descr="Pessoas no palco iluminado tocando instrumentos e cantando&#10;&#10;Descrição gerada automaticamente com confiança média">
            <a:extLst>
              <a:ext uri="{FF2B5EF4-FFF2-40B4-BE49-F238E27FC236}">
                <a16:creationId xmlns:a16="http://schemas.microsoft.com/office/drawing/2014/main" id="{3ADC3AEC-3EF9-4FA6-BE87-47D4F20CA3A1}"/>
              </a:ext>
            </a:extLst>
          </p:cNvPr>
          <p:cNvPicPr>
            <a:picLocks noChangeAspect="1"/>
          </p:cNvPicPr>
          <p:nvPr/>
        </p:nvPicPr>
        <p:blipFill rotWithShape="1">
          <a:blip r:embed="rId2"/>
          <a:srcRect t="5146" b="13051"/>
          <a:stretch/>
        </p:blipFill>
        <p:spPr>
          <a:xfrm>
            <a:off x="20" y="1282"/>
            <a:ext cx="12191980" cy="6856718"/>
          </a:xfrm>
          <a:prstGeom prst="rect">
            <a:avLst/>
          </a:prstGeom>
        </p:spPr>
      </p:pic>
    </p:spTree>
    <p:extLst>
      <p:ext uri="{BB962C8B-B14F-4D97-AF65-F5344CB8AC3E}">
        <p14:creationId xmlns:p14="http://schemas.microsoft.com/office/powerpoint/2010/main" val="2254348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Imagem 1">
            <a:extLst>
              <a:ext uri="{FF2B5EF4-FFF2-40B4-BE49-F238E27FC236}">
                <a16:creationId xmlns:a16="http://schemas.microsoft.com/office/drawing/2014/main" id="{38FD6177-FA46-4C30-A326-56417354316F}"/>
              </a:ext>
            </a:extLst>
          </p:cNvPr>
          <p:cNvPicPr>
            <a:picLocks noChangeAspect="1"/>
          </p:cNvPicPr>
          <p:nvPr/>
        </p:nvPicPr>
        <p:blipFill rotWithShape="1">
          <a:blip r:embed="rId2"/>
          <a:srcRect t="9144" b="9053"/>
          <a:stretch/>
        </p:blipFill>
        <p:spPr>
          <a:xfrm>
            <a:off x="20" y="1282"/>
            <a:ext cx="12191980" cy="6856718"/>
          </a:xfrm>
          <a:prstGeom prst="rect">
            <a:avLst/>
          </a:prstGeom>
        </p:spPr>
      </p:pic>
    </p:spTree>
    <p:extLst>
      <p:ext uri="{BB962C8B-B14F-4D97-AF65-F5344CB8AC3E}">
        <p14:creationId xmlns:p14="http://schemas.microsoft.com/office/powerpoint/2010/main" val="415976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C8A61-6A8E-4BDC-B5D5-215A15875133}"/>
              </a:ext>
            </a:extLst>
          </p:cNvPr>
          <p:cNvSpPr>
            <a:spLocks noGrp="1"/>
          </p:cNvSpPr>
          <p:nvPr>
            <p:ph type="title"/>
          </p:nvPr>
        </p:nvSpPr>
        <p:spPr/>
        <p:txBody>
          <a:bodyPr/>
          <a:lstStyle/>
          <a:p>
            <a:r>
              <a:rPr lang="pt-BR" dirty="0"/>
              <a:t>Balanço de Branco</a:t>
            </a:r>
          </a:p>
        </p:txBody>
      </p:sp>
      <p:sp>
        <p:nvSpPr>
          <p:cNvPr id="3" name="Espaço Reservado para Conteúdo 2">
            <a:extLst>
              <a:ext uri="{FF2B5EF4-FFF2-40B4-BE49-F238E27FC236}">
                <a16:creationId xmlns:a16="http://schemas.microsoft.com/office/drawing/2014/main" id="{2F19E8A6-0CF0-4768-AA30-D75BB9A78245}"/>
              </a:ext>
            </a:extLst>
          </p:cNvPr>
          <p:cNvSpPr>
            <a:spLocks noGrp="1"/>
          </p:cNvSpPr>
          <p:nvPr>
            <p:ph idx="1"/>
          </p:nvPr>
        </p:nvSpPr>
        <p:spPr/>
        <p:txBody>
          <a:bodyPr/>
          <a:lstStyle/>
          <a:p>
            <a:r>
              <a:rPr lang="pt-BR" dirty="0"/>
              <a:t> É uma forma de alterar as cores que a câmera “enxerga” ao fotografar e, portanto, os tons de uma fotografia.</a:t>
            </a:r>
          </a:p>
          <a:p>
            <a:r>
              <a:rPr lang="pt-BR" dirty="0"/>
              <a:t>A câmera precisa de ajustes em seu balanço de branco para ser capaz de captar as cores reais do ambiente, quando este está iluminado por uma fonte que não emita luz branca.</a:t>
            </a:r>
          </a:p>
          <a:p>
            <a:r>
              <a:rPr lang="pt-BR" dirty="0"/>
              <a:t> O balanço de branco serve para deixar uma fotografia com cores mais quentes ou mais frias.</a:t>
            </a:r>
          </a:p>
        </p:txBody>
      </p:sp>
    </p:spTree>
    <p:extLst>
      <p:ext uri="{BB962C8B-B14F-4D97-AF65-F5344CB8AC3E}">
        <p14:creationId xmlns:p14="http://schemas.microsoft.com/office/powerpoint/2010/main" val="86944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O Balanço de Branco e Temperatura de Cor na Fotografia – Um Guia completo">
            <a:extLst>
              <a:ext uri="{FF2B5EF4-FFF2-40B4-BE49-F238E27FC236}">
                <a16:creationId xmlns:a16="http://schemas.microsoft.com/office/drawing/2014/main" id="{B5FEF4AB-7253-4486-B55A-C794D12E96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02" b="224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609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646BF-857A-4CE1-8767-5882865D87FF}"/>
              </a:ext>
            </a:extLst>
          </p:cNvPr>
          <p:cNvSpPr>
            <a:spLocks noGrp="1"/>
          </p:cNvSpPr>
          <p:nvPr>
            <p:ph type="title"/>
          </p:nvPr>
        </p:nvSpPr>
        <p:spPr/>
        <p:txBody>
          <a:bodyPr/>
          <a:lstStyle/>
          <a:p>
            <a:r>
              <a:rPr lang="pt-BR" dirty="0"/>
              <a:t>Balanço de Branco</a:t>
            </a:r>
          </a:p>
        </p:txBody>
      </p:sp>
      <p:sp>
        <p:nvSpPr>
          <p:cNvPr id="3" name="Espaço Reservado para Conteúdo 2">
            <a:extLst>
              <a:ext uri="{FF2B5EF4-FFF2-40B4-BE49-F238E27FC236}">
                <a16:creationId xmlns:a16="http://schemas.microsoft.com/office/drawing/2014/main" id="{89F8BA93-6EF1-442E-88A8-AC13D960920D}"/>
              </a:ext>
            </a:extLst>
          </p:cNvPr>
          <p:cNvSpPr>
            <a:spLocks noGrp="1"/>
          </p:cNvSpPr>
          <p:nvPr>
            <p:ph idx="1"/>
          </p:nvPr>
        </p:nvSpPr>
        <p:spPr/>
        <p:txBody>
          <a:bodyPr>
            <a:normAutofit fontScale="92500" lnSpcReduction="10000"/>
          </a:bodyPr>
          <a:lstStyle/>
          <a:p>
            <a:r>
              <a:rPr lang="pt-BR" dirty="0"/>
              <a:t>Tungstênio – Este modo é usado para a luz mais quentes. Se você observar no ambiente que há uma lâmpada comum, pode usar este modo.</a:t>
            </a:r>
          </a:p>
          <a:p>
            <a:r>
              <a:rPr lang="pt-BR" dirty="0"/>
              <a:t>Fluorescente – Este modo é usado para obter fotos mais brilhantes e quentes compensando o azul da luz fluorescente.</a:t>
            </a:r>
          </a:p>
          <a:p>
            <a:r>
              <a:rPr lang="pt-BR" dirty="0"/>
              <a:t>Luz do Dia – Modo usado para fotografias em locais abertos e ensolarados. Pode ser que algumas câmeras não possuam este modo.</a:t>
            </a:r>
          </a:p>
          <a:p>
            <a:r>
              <a:rPr lang="pt-BR" dirty="0"/>
              <a:t>Nublado – Para dias cinzentos com temperaturas de cores mais frias.</a:t>
            </a:r>
          </a:p>
          <a:p>
            <a:r>
              <a:rPr lang="pt-BR" dirty="0"/>
              <a:t>Flash – Use este modo se pretende usar flash em sua fotografia. O branco será ajustado para configurações da luz do flash.</a:t>
            </a:r>
          </a:p>
          <a:p>
            <a:r>
              <a:rPr lang="pt-BR" dirty="0"/>
              <a:t>Sombra – Em áreas de sombras, a temperatura de cor é mais fria. Experimente este modo em suas fotos.</a:t>
            </a:r>
          </a:p>
        </p:txBody>
      </p:sp>
    </p:spTree>
    <p:extLst>
      <p:ext uri="{BB962C8B-B14F-4D97-AF65-F5344CB8AC3E}">
        <p14:creationId xmlns:p14="http://schemas.microsoft.com/office/powerpoint/2010/main" val="199162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BBB9C26D-E406-4F23-BA2F-0F3FDFBB65CF}"/>
              </a:ext>
            </a:extLst>
          </p:cNvPr>
          <p:cNvPicPr>
            <a:picLocks noChangeAspect="1"/>
          </p:cNvPicPr>
          <p:nvPr/>
        </p:nvPicPr>
        <p:blipFill>
          <a:blip r:embed="rId2"/>
          <a:stretch>
            <a:fillRect/>
          </a:stretch>
        </p:blipFill>
        <p:spPr>
          <a:xfrm>
            <a:off x="361849" y="293186"/>
            <a:ext cx="5581749" cy="6271628"/>
          </a:xfrm>
          <a:prstGeom prst="rect">
            <a:avLst/>
          </a:prstGeom>
        </p:spPr>
      </p:pic>
      <p:sp>
        <p:nvSpPr>
          <p:cNvPr id="4" name="CaixaDeTexto 3">
            <a:extLst>
              <a:ext uri="{FF2B5EF4-FFF2-40B4-BE49-F238E27FC236}">
                <a16:creationId xmlns:a16="http://schemas.microsoft.com/office/drawing/2014/main" id="{BE7FA874-CE65-4E0C-ADE2-B5644E24B2A5}"/>
              </a:ext>
            </a:extLst>
          </p:cNvPr>
          <p:cNvSpPr txBox="1"/>
          <p:nvPr/>
        </p:nvSpPr>
        <p:spPr>
          <a:xfrm>
            <a:off x="6799121" y="1855551"/>
            <a:ext cx="4467293" cy="2585323"/>
          </a:xfrm>
          <a:prstGeom prst="rect">
            <a:avLst/>
          </a:prstGeom>
          <a:noFill/>
        </p:spPr>
        <p:txBody>
          <a:bodyPr wrap="square">
            <a:spAutoFit/>
          </a:bodyPr>
          <a:lstStyle/>
          <a:p>
            <a:r>
              <a:rPr lang="pt-BR" dirty="0"/>
              <a:t>É baseado no conceito de temperatura de cor que as câmeras calculam e determinam o balanço de branco automaticamente para uma cena. As câmeras digitais tentam balancear as cores para que a fotografia não saia nem avermelhada nem azulada, compensando a iluminação da cena para que ela fique como se estivesse iluminada por uma luz branca neutra.</a:t>
            </a:r>
          </a:p>
        </p:txBody>
      </p:sp>
    </p:spTree>
    <p:extLst>
      <p:ext uri="{BB962C8B-B14F-4D97-AF65-F5344CB8AC3E}">
        <p14:creationId xmlns:p14="http://schemas.microsoft.com/office/powerpoint/2010/main" val="4105227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C4D6965-96CE-4839-AF6E-02D296851531}"/>
              </a:ext>
            </a:extLst>
          </p:cNvPr>
          <p:cNvPicPr>
            <a:picLocks noChangeAspect="1"/>
          </p:cNvPicPr>
          <p:nvPr/>
        </p:nvPicPr>
        <p:blipFill>
          <a:blip r:embed="rId2"/>
          <a:stretch>
            <a:fillRect/>
          </a:stretch>
        </p:blipFill>
        <p:spPr>
          <a:xfrm>
            <a:off x="722630" y="838070"/>
            <a:ext cx="6066567" cy="5181859"/>
          </a:xfrm>
          <a:prstGeom prst="rect">
            <a:avLst/>
          </a:prstGeom>
        </p:spPr>
      </p:pic>
      <p:sp>
        <p:nvSpPr>
          <p:cNvPr id="4" name="CaixaDeTexto 3">
            <a:extLst>
              <a:ext uri="{FF2B5EF4-FFF2-40B4-BE49-F238E27FC236}">
                <a16:creationId xmlns:a16="http://schemas.microsoft.com/office/drawing/2014/main" id="{22AEAC96-714E-47AD-AB24-1AE8B8C3F8D8}"/>
              </a:ext>
            </a:extLst>
          </p:cNvPr>
          <p:cNvSpPr txBox="1"/>
          <p:nvPr/>
        </p:nvSpPr>
        <p:spPr>
          <a:xfrm>
            <a:off x="7295227" y="1448604"/>
            <a:ext cx="4174143" cy="3139321"/>
          </a:xfrm>
          <a:prstGeom prst="rect">
            <a:avLst/>
          </a:prstGeom>
          <a:noFill/>
        </p:spPr>
        <p:txBody>
          <a:bodyPr wrap="square">
            <a:spAutoFit/>
          </a:bodyPr>
          <a:lstStyle/>
          <a:p>
            <a:r>
              <a:rPr lang="pt-BR" dirty="0"/>
              <a:t>É importante compreender que o fato de um objeto estar emitindo luz com uma temperatura de cor da ordem de 7.500 kelvin, por exemplo, ele não necessariamente estará a uma temperatura de 7.500K. Vejam o exemplo de lâmpadas fluorescentes, que não passam de 100oC (373K), mas podem emitir luz EQUIVALENTE à luz que um corpo negro emitiria se aquecido a uma temperatura em torno de 8.000K.</a:t>
            </a:r>
          </a:p>
        </p:txBody>
      </p:sp>
      <p:sp>
        <p:nvSpPr>
          <p:cNvPr id="6" name="CaixaDeTexto 5">
            <a:extLst>
              <a:ext uri="{FF2B5EF4-FFF2-40B4-BE49-F238E27FC236}">
                <a16:creationId xmlns:a16="http://schemas.microsoft.com/office/drawing/2014/main" id="{E3469907-E39D-4CF2-97B2-2C79C0DDDE02}"/>
              </a:ext>
            </a:extLst>
          </p:cNvPr>
          <p:cNvSpPr txBox="1"/>
          <p:nvPr/>
        </p:nvSpPr>
        <p:spPr>
          <a:xfrm>
            <a:off x="135401" y="6128986"/>
            <a:ext cx="11584020" cy="646331"/>
          </a:xfrm>
          <a:prstGeom prst="rect">
            <a:avLst/>
          </a:prstGeom>
          <a:noFill/>
        </p:spPr>
        <p:txBody>
          <a:bodyPr wrap="square">
            <a:spAutoFit/>
          </a:bodyPr>
          <a:lstStyle/>
          <a:p>
            <a:r>
              <a:rPr lang="pt-BR" dirty="0"/>
              <a:t>Lâmpada fluorescente tem temperatura máxima aproximada de 100°C (373K), apesar de emitir luz com uma temperatura de cor da ordem de 7.500 kelvin.</a:t>
            </a:r>
          </a:p>
        </p:txBody>
      </p:sp>
    </p:spTree>
    <p:extLst>
      <p:ext uri="{BB962C8B-B14F-4D97-AF65-F5344CB8AC3E}">
        <p14:creationId xmlns:p14="http://schemas.microsoft.com/office/powerpoint/2010/main" val="3745367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81E6BFCC-E05D-4CA5-94EB-DBB8BF3BCB89}"/>
              </a:ext>
            </a:extLst>
          </p:cNvPr>
          <p:cNvPicPr>
            <a:picLocks noChangeAspect="1"/>
          </p:cNvPicPr>
          <p:nvPr/>
        </p:nvPicPr>
        <p:blipFill>
          <a:blip r:embed="rId2"/>
          <a:stretch>
            <a:fillRect/>
          </a:stretch>
        </p:blipFill>
        <p:spPr>
          <a:xfrm>
            <a:off x="419878" y="297186"/>
            <a:ext cx="11485984" cy="6007038"/>
          </a:xfrm>
          <a:prstGeom prst="rect">
            <a:avLst/>
          </a:prstGeom>
        </p:spPr>
      </p:pic>
    </p:spTree>
    <p:extLst>
      <p:ext uri="{BB962C8B-B14F-4D97-AF65-F5344CB8AC3E}">
        <p14:creationId xmlns:p14="http://schemas.microsoft.com/office/powerpoint/2010/main" val="2300241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C366E-A216-4B82-BCBB-A23CCB71B0E5}"/>
              </a:ext>
            </a:extLst>
          </p:cNvPr>
          <p:cNvSpPr>
            <a:spLocks noGrp="1"/>
          </p:cNvSpPr>
          <p:nvPr>
            <p:ph type="title"/>
          </p:nvPr>
        </p:nvSpPr>
        <p:spPr/>
        <p:txBody>
          <a:bodyPr/>
          <a:lstStyle/>
          <a:p>
            <a:r>
              <a:rPr lang="pt-BR" dirty="0"/>
              <a:t>Sistema de Cor</a:t>
            </a:r>
          </a:p>
        </p:txBody>
      </p:sp>
      <p:sp>
        <p:nvSpPr>
          <p:cNvPr id="3" name="Espaço Reservado para Conteúdo 2">
            <a:extLst>
              <a:ext uri="{FF2B5EF4-FFF2-40B4-BE49-F238E27FC236}">
                <a16:creationId xmlns:a16="http://schemas.microsoft.com/office/drawing/2014/main" id="{5B132391-61DB-46E2-B5E0-E7F8B570C370}"/>
              </a:ext>
            </a:extLst>
          </p:cNvPr>
          <p:cNvSpPr>
            <a:spLocks noGrp="1"/>
          </p:cNvSpPr>
          <p:nvPr>
            <p:ph idx="1"/>
          </p:nvPr>
        </p:nvSpPr>
        <p:spPr/>
        <p:txBody>
          <a:bodyPr>
            <a:normAutofit lnSpcReduction="10000"/>
          </a:bodyPr>
          <a:lstStyle/>
          <a:p>
            <a:r>
              <a:rPr lang="pt-BR" dirty="0"/>
              <a:t>Sistema aditivo – são as cores primárias (vermelho, verde e azul) somadas para produzir cores secundárias de luz. Quando são misturadas as cores primárias do sistema aditivo, obtêm-se:</a:t>
            </a:r>
          </a:p>
          <a:p>
            <a:pPr lvl="1"/>
            <a:r>
              <a:rPr lang="pt-BR" dirty="0"/>
              <a:t>Vermelho + verde = amarelo.</a:t>
            </a:r>
          </a:p>
          <a:p>
            <a:pPr lvl="1"/>
            <a:r>
              <a:rPr lang="pt-BR" dirty="0"/>
              <a:t>Vermelho + azul = magenta.</a:t>
            </a:r>
          </a:p>
          <a:p>
            <a:pPr lvl="1"/>
            <a:r>
              <a:rPr lang="pt-BR" dirty="0"/>
              <a:t>Verde + azul = ciano.</a:t>
            </a:r>
          </a:p>
          <a:p>
            <a:r>
              <a:rPr lang="pt-BR" dirty="0"/>
              <a:t>Sistema subtrativo. – nesse, as partículas denominadas pigmentos subtraem uma cor primária da luz e transmite ou reflete as outras.</a:t>
            </a:r>
          </a:p>
          <a:p>
            <a:pPr lvl="1"/>
            <a:r>
              <a:rPr lang="pt-BR" dirty="0"/>
              <a:t>Ciano + amarelo = verde.</a:t>
            </a:r>
          </a:p>
          <a:p>
            <a:pPr lvl="1"/>
            <a:r>
              <a:rPr lang="pt-BR" dirty="0"/>
              <a:t>Ciano + magenta = azul.</a:t>
            </a:r>
          </a:p>
          <a:p>
            <a:pPr lvl="1"/>
            <a:r>
              <a:rPr lang="pt-BR" dirty="0"/>
              <a:t>Amarelo + magenta = vermelho.</a:t>
            </a:r>
          </a:p>
        </p:txBody>
      </p:sp>
    </p:spTree>
    <p:extLst>
      <p:ext uri="{BB962C8B-B14F-4D97-AF65-F5344CB8AC3E}">
        <p14:creationId xmlns:p14="http://schemas.microsoft.com/office/powerpoint/2010/main" val="144333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D262D-F78D-48DC-9EA1-C87641EF8DEF}"/>
              </a:ext>
            </a:extLst>
          </p:cNvPr>
          <p:cNvSpPr>
            <a:spLocks noGrp="1"/>
          </p:cNvSpPr>
          <p:nvPr>
            <p:ph type="title"/>
          </p:nvPr>
        </p:nvSpPr>
        <p:spPr/>
        <p:txBody>
          <a:bodyPr/>
          <a:lstStyle/>
          <a:p>
            <a:r>
              <a:rPr lang="pt-BR" dirty="0"/>
              <a:t>Fotografia Colorida</a:t>
            </a:r>
          </a:p>
        </p:txBody>
      </p:sp>
      <p:sp>
        <p:nvSpPr>
          <p:cNvPr id="3" name="Espaço Reservado para Conteúdo 2">
            <a:extLst>
              <a:ext uri="{FF2B5EF4-FFF2-40B4-BE49-F238E27FC236}">
                <a16:creationId xmlns:a16="http://schemas.microsoft.com/office/drawing/2014/main" id="{DEE95AC4-5020-48B5-A123-4CDC4FCBDE6A}"/>
              </a:ext>
            </a:extLst>
          </p:cNvPr>
          <p:cNvSpPr>
            <a:spLocks noGrp="1"/>
          </p:cNvSpPr>
          <p:nvPr>
            <p:ph idx="1"/>
          </p:nvPr>
        </p:nvSpPr>
        <p:spPr/>
        <p:txBody>
          <a:bodyPr/>
          <a:lstStyle/>
          <a:p>
            <a:r>
              <a:rPr lang="pt-BR" dirty="0"/>
              <a:t>O método de Maxwell consistia em fotografar um elemento colorido três vezes, mantendo a máquina imóvel, utilizando cada filtro de cor fundamental – vermelho, verde e azul. </a:t>
            </a:r>
          </a:p>
          <a:p>
            <a:r>
              <a:rPr lang="pt-BR" dirty="0"/>
              <a:t>Através desse processo, conseguiam-se três negativos monocromáticos – em preto e branco – distintos, porém cada um com diferentes gradações de cinza.</a:t>
            </a:r>
          </a:p>
        </p:txBody>
      </p:sp>
    </p:spTree>
    <p:extLst>
      <p:ext uri="{BB962C8B-B14F-4D97-AF65-F5344CB8AC3E}">
        <p14:creationId xmlns:p14="http://schemas.microsoft.com/office/powerpoint/2010/main" val="58285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C7B6C-B78B-483A-A273-81F374267736}"/>
              </a:ext>
            </a:extLst>
          </p:cNvPr>
          <p:cNvSpPr>
            <a:spLocks noGrp="1"/>
          </p:cNvSpPr>
          <p:nvPr>
            <p:ph type="title"/>
          </p:nvPr>
        </p:nvSpPr>
        <p:spPr/>
        <p:txBody>
          <a:bodyPr/>
          <a:lstStyle/>
          <a:p>
            <a:r>
              <a:rPr lang="pt-BR" dirty="0"/>
              <a:t>Propriedades da Cor</a:t>
            </a:r>
          </a:p>
        </p:txBody>
      </p:sp>
      <p:sp>
        <p:nvSpPr>
          <p:cNvPr id="3" name="Espaço Reservado para Conteúdo 2">
            <a:extLst>
              <a:ext uri="{FF2B5EF4-FFF2-40B4-BE49-F238E27FC236}">
                <a16:creationId xmlns:a16="http://schemas.microsoft.com/office/drawing/2014/main" id="{E2F76D03-E663-43A2-A2CE-2216AF5125B8}"/>
              </a:ext>
            </a:extLst>
          </p:cNvPr>
          <p:cNvSpPr>
            <a:spLocks noGrp="1"/>
          </p:cNvSpPr>
          <p:nvPr>
            <p:ph idx="1"/>
          </p:nvPr>
        </p:nvSpPr>
        <p:spPr/>
        <p:txBody>
          <a:bodyPr/>
          <a:lstStyle/>
          <a:p>
            <a:r>
              <a:rPr lang="pt-BR" dirty="0"/>
              <a:t>Matiz – esse é o primeiro atributo da cor. Matiz é uma das propriedades que permite distinguir e classificar uma cor de outra.</a:t>
            </a:r>
          </a:p>
          <a:p>
            <a:r>
              <a:rPr lang="pt-BR" dirty="0"/>
              <a:t>Saturação – é definida pela quantidade de cinza contido na cor, se refere à pureza da cor. Quanto mais pura ela for, mais saturada ela é.</a:t>
            </a:r>
          </a:p>
          <a:p>
            <a:r>
              <a:rPr lang="pt-BR" dirty="0"/>
              <a:t>Brilho – diz respeito à claridade da cor, ou a ausência dela.</a:t>
            </a:r>
          </a:p>
        </p:txBody>
      </p:sp>
    </p:spTree>
    <p:extLst>
      <p:ext uri="{BB962C8B-B14F-4D97-AF65-F5344CB8AC3E}">
        <p14:creationId xmlns:p14="http://schemas.microsoft.com/office/powerpoint/2010/main" val="215771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C61A8-DC60-4CC7-B6BB-C1541691423A}"/>
              </a:ext>
            </a:extLst>
          </p:cNvPr>
          <p:cNvSpPr>
            <a:spLocks noGrp="1"/>
          </p:cNvSpPr>
          <p:nvPr>
            <p:ph type="title"/>
          </p:nvPr>
        </p:nvSpPr>
        <p:spPr/>
        <p:txBody>
          <a:bodyPr/>
          <a:lstStyle/>
          <a:p>
            <a:r>
              <a:rPr lang="pt-BR" dirty="0"/>
              <a:t>Matiz</a:t>
            </a:r>
          </a:p>
        </p:txBody>
      </p:sp>
      <p:sp>
        <p:nvSpPr>
          <p:cNvPr id="3" name="Espaço Reservado para Conteúdo 2">
            <a:extLst>
              <a:ext uri="{FF2B5EF4-FFF2-40B4-BE49-F238E27FC236}">
                <a16:creationId xmlns:a16="http://schemas.microsoft.com/office/drawing/2014/main" id="{ED46BDF6-D948-4D40-977B-FC247EE9F83B}"/>
              </a:ext>
            </a:extLst>
          </p:cNvPr>
          <p:cNvSpPr>
            <a:spLocks noGrp="1"/>
          </p:cNvSpPr>
          <p:nvPr>
            <p:ph idx="1"/>
          </p:nvPr>
        </p:nvSpPr>
        <p:spPr>
          <a:xfrm>
            <a:off x="838200" y="1825625"/>
            <a:ext cx="5554211" cy="4351338"/>
          </a:xfrm>
        </p:spPr>
        <p:txBody>
          <a:bodyPr>
            <a:normAutofit fontScale="92500" lnSpcReduction="20000"/>
          </a:bodyPr>
          <a:lstStyle/>
          <a:p>
            <a:r>
              <a:rPr lang="pt-BR" dirty="0"/>
              <a:t>O matiz é o puro estado da cor, sem ter consigo nada de branco ou preto. Está associada a longitude de uma onda dominante, com a mistura de ondas luminosas. Se define, portanto, como um atributo de cor que permite que o ser humano não somente enxergue, mas também possa distinguir o azul do vermelho, e que também se refere ao percurso que faz um tom percorrer em um ou outro lado de um círculo cromado. Assim sendo, o verde azulado e o verde azulado fazem parte de matrizes diferentes da própria cor verde.</a:t>
            </a:r>
          </a:p>
        </p:txBody>
      </p:sp>
      <p:pic>
        <p:nvPicPr>
          <p:cNvPr id="4" name="Imagem 3">
            <a:extLst>
              <a:ext uri="{FF2B5EF4-FFF2-40B4-BE49-F238E27FC236}">
                <a16:creationId xmlns:a16="http://schemas.microsoft.com/office/drawing/2014/main" id="{76CBFCAA-FD38-4E1E-996E-9988C2832834}"/>
              </a:ext>
            </a:extLst>
          </p:cNvPr>
          <p:cNvPicPr>
            <a:picLocks noChangeAspect="1"/>
          </p:cNvPicPr>
          <p:nvPr/>
        </p:nvPicPr>
        <p:blipFill>
          <a:blip r:embed="rId2"/>
          <a:stretch>
            <a:fillRect/>
          </a:stretch>
        </p:blipFill>
        <p:spPr>
          <a:xfrm>
            <a:off x="7378959" y="538000"/>
            <a:ext cx="3974841" cy="4188733"/>
          </a:xfrm>
          <a:prstGeom prst="rect">
            <a:avLst/>
          </a:prstGeom>
        </p:spPr>
      </p:pic>
    </p:spTree>
    <p:extLst>
      <p:ext uri="{BB962C8B-B14F-4D97-AF65-F5344CB8AC3E}">
        <p14:creationId xmlns:p14="http://schemas.microsoft.com/office/powerpoint/2010/main" val="128768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C7FDB-CB27-4DCA-82C4-65B4D12181B6}"/>
              </a:ext>
            </a:extLst>
          </p:cNvPr>
          <p:cNvSpPr>
            <a:spLocks noGrp="1"/>
          </p:cNvSpPr>
          <p:nvPr>
            <p:ph type="title"/>
          </p:nvPr>
        </p:nvSpPr>
        <p:spPr/>
        <p:txBody>
          <a:bodyPr/>
          <a:lstStyle/>
          <a:p>
            <a:r>
              <a:rPr lang="pt-BR" dirty="0"/>
              <a:t>Saturação</a:t>
            </a:r>
          </a:p>
        </p:txBody>
      </p:sp>
      <p:sp>
        <p:nvSpPr>
          <p:cNvPr id="3" name="Espaço Reservado para Conteúdo 2">
            <a:extLst>
              <a:ext uri="{FF2B5EF4-FFF2-40B4-BE49-F238E27FC236}">
                <a16:creationId xmlns:a16="http://schemas.microsoft.com/office/drawing/2014/main" id="{4756D7B7-1430-4721-B4CC-83392EE4170F}"/>
              </a:ext>
            </a:extLst>
          </p:cNvPr>
          <p:cNvSpPr>
            <a:spLocks noGrp="1"/>
          </p:cNvSpPr>
          <p:nvPr>
            <p:ph idx="1"/>
          </p:nvPr>
        </p:nvSpPr>
        <p:spPr>
          <a:xfrm>
            <a:off x="427139" y="1300650"/>
            <a:ext cx="6770615" cy="4351338"/>
          </a:xfrm>
        </p:spPr>
        <p:txBody>
          <a:bodyPr>
            <a:normAutofit fontScale="92500" lnSpcReduction="10000"/>
          </a:bodyPr>
          <a:lstStyle/>
          <a:p>
            <a:r>
              <a:rPr lang="pt-BR" dirty="0"/>
              <a:t>A saturação também é chamada de Croma, esse conceito tem representação quanto a pureza e intensidade de uma cor em particular, ou seja, indica a palidez ou vivacidade da mesma cor e pode também se relacionar com a largura da luz que se está visualizando.</a:t>
            </a:r>
          </a:p>
          <a:p>
            <a:r>
              <a:rPr lang="pt-BR" dirty="0"/>
              <a:t>As cores puras do espectro demonstram que elas estão completamente saturadas, uma cor intensa é aquela que é muito viva, ou seja, quanto mais se satura uma determinada cor, maior será a impressão de que o objeto está se movimentando.</a:t>
            </a:r>
          </a:p>
        </p:txBody>
      </p:sp>
      <p:pic>
        <p:nvPicPr>
          <p:cNvPr id="4" name="Imagem 3">
            <a:extLst>
              <a:ext uri="{FF2B5EF4-FFF2-40B4-BE49-F238E27FC236}">
                <a16:creationId xmlns:a16="http://schemas.microsoft.com/office/drawing/2014/main" id="{35DD5196-6401-41BE-BDFD-BD1F131CD9ED}"/>
              </a:ext>
            </a:extLst>
          </p:cNvPr>
          <p:cNvPicPr>
            <a:picLocks noChangeAspect="1"/>
          </p:cNvPicPr>
          <p:nvPr/>
        </p:nvPicPr>
        <p:blipFill>
          <a:blip r:embed="rId2"/>
          <a:stretch>
            <a:fillRect/>
          </a:stretch>
        </p:blipFill>
        <p:spPr>
          <a:xfrm>
            <a:off x="7687353" y="805659"/>
            <a:ext cx="4077508" cy="4433934"/>
          </a:xfrm>
          <a:prstGeom prst="rect">
            <a:avLst/>
          </a:prstGeom>
        </p:spPr>
      </p:pic>
      <p:pic>
        <p:nvPicPr>
          <p:cNvPr id="5" name="Imagem 4">
            <a:extLst>
              <a:ext uri="{FF2B5EF4-FFF2-40B4-BE49-F238E27FC236}">
                <a16:creationId xmlns:a16="http://schemas.microsoft.com/office/drawing/2014/main" id="{CAAD26D4-BC6E-4F8E-A6A8-511A3BE38697}"/>
              </a:ext>
            </a:extLst>
          </p:cNvPr>
          <p:cNvPicPr>
            <a:picLocks noChangeAspect="1"/>
          </p:cNvPicPr>
          <p:nvPr/>
        </p:nvPicPr>
        <p:blipFill>
          <a:blip r:embed="rId3"/>
          <a:stretch>
            <a:fillRect/>
          </a:stretch>
        </p:blipFill>
        <p:spPr>
          <a:xfrm>
            <a:off x="2744249" y="5455131"/>
            <a:ext cx="7166514" cy="1194419"/>
          </a:xfrm>
          <a:prstGeom prst="rect">
            <a:avLst/>
          </a:prstGeom>
        </p:spPr>
      </p:pic>
    </p:spTree>
    <p:extLst>
      <p:ext uri="{BB962C8B-B14F-4D97-AF65-F5344CB8AC3E}">
        <p14:creationId xmlns:p14="http://schemas.microsoft.com/office/powerpoint/2010/main" val="410583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E906B-EDD5-4B79-8C0D-9ACB411F51AB}"/>
              </a:ext>
            </a:extLst>
          </p:cNvPr>
          <p:cNvSpPr>
            <a:spLocks noGrp="1"/>
          </p:cNvSpPr>
          <p:nvPr>
            <p:ph type="title"/>
          </p:nvPr>
        </p:nvSpPr>
        <p:spPr/>
        <p:txBody>
          <a:bodyPr/>
          <a:lstStyle/>
          <a:p>
            <a:r>
              <a:rPr lang="pt-BR" dirty="0"/>
              <a:t>Brilho</a:t>
            </a:r>
          </a:p>
        </p:txBody>
      </p:sp>
      <p:sp>
        <p:nvSpPr>
          <p:cNvPr id="3" name="Espaço Reservado para Conteúdo 2">
            <a:extLst>
              <a:ext uri="{FF2B5EF4-FFF2-40B4-BE49-F238E27FC236}">
                <a16:creationId xmlns:a16="http://schemas.microsoft.com/office/drawing/2014/main" id="{3685D591-C687-4824-9D59-33600021B576}"/>
              </a:ext>
            </a:extLst>
          </p:cNvPr>
          <p:cNvSpPr>
            <a:spLocks noGrp="1"/>
          </p:cNvSpPr>
          <p:nvPr>
            <p:ph idx="1"/>
          </p:nvPr>
        </p:nvSpPr>
        <p:spPr/>
        <p:txBody>
          <a:bodyPr>
            <a:normAutofit fontScale="85000" lnSpcReduction="20000"/>
          </a:bodyPr>
          <a:lstStyle/>
          <a:p>
            <a:r>
              <a:rPr lang="pt-BR" dirty="0"/>
              <a:t>Essa definição é bastante utilizada para descrever e definir quão escuro, claro ou brilhante pode ser uma cor na fotografia. De acordo com a quantidade de luz refletida.</a:t>
            </a:r>
          </a:p>
          <a:p>
            <a:r>
              <a:rPr lang="pt-BR" dirty="0"/>
              <a:t>O brilho é definido pela quantidade da obscuridade que tem uma cor, isso quer dizer que porções de uma mesma cor, pode ter diferentes valores (ou também conhecido como contraste de valor). E isso tem relação com porções diferentes no espaço, o que significa?</a:t>
            </a:r>
          </a:p>
          <a:p>
            <a:r>
              <a:rPr lang="pt-BR" dirty="0"/>
              <a:t>Que uma mudança gradual no valor de uma cor, pode gerar na fotografia a definição de contornos, e da continuidade de objetos em determinado espaço.</a:t>
            </a:r>
          </a:p>
          <a:p>
            <a:r>
              <a:rPr lang="pt-BR" dirty="0"/>
              <a:t>Quanto mais fontes de luz escuras se adicionar, serão obtidos valores baixos de intensidade. Ou seja, menos intensa serão as cores nas fotos e na definição dos objetos fotografados.</a:t>
            </a:r>
          </a:p>
          <a:p>
            <a:r>
              <a:rPr lang="pt-BR" dirty="0"/>
              <a:t>E quanto mais tonalidade branca houver para definição de cores e objetos em uma fotografia, mais se intensifica a sua claridade.</a:t>
            </a:r>
          </a:p>
        </p:txBody>
      </p:sp>
    </p:spTree>
    <p:extLst>
      <p:ext uri="{BB962C8B-B14F-4D97-AF65-F5344CB8AC3E}">
        <p14:creationId xmlns:p14="http://schemas.microsoft.com/office/powerpoint/2010/main" val="145590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74511-C09A-4311-A8A0-3E474B977F20}"/>
              </a:ext>
            </a:extLst>
          </p:cNvPr>
          <p:cNvSpPr>
            <a:spLocks noGrp="1"/>
          </p:cNvSpPr>
          <p:nvPr>
            <p:ph type="title"/>
          </p:nvPr>
        </p:nvSpPr>
        <p:spPr/>
        <p:txBody>
          <a:bodyPr/>
          <a:lstStyle/>
          <a:p>
            <a:r>
              <a:rPr lang="pt-BR" dirty="0"/>
              <a:t>Temperatura da Cor</a:t>
            </a:r>
          </a:p>
        </p:txBody>
      </p:sp>
      <p:sp>
        <p:nvSpPr>
          <p:cNvPr id="3" name="Espaço Reservado para Conteúdo 2">
            <a:extLst>
              <a:ext uri="{FF2B5EF4-FFF2-40B4-BE49-F238E27FC236}">
                <a16:creationId xmlns:a16="http://schemas.microsoft.com/office/drawing/2014/main" id="{F5787326-AB8F-40DD-9247-6BCBA63810AC}"/>
              </a:ext>
            </a:extLst>
          </p:cNvPr>
          <p:cNvSpPr>
            <a:spLocks noGrp="1"/>
          </p:cNvSpPr>
          <p:nvPr>
            <p:ph idx="1"/>
          </p:nvPr>
        </p:nvSpPr>
        <p:spPr/>
        <p:txBody>
          <a:bodyPr/>
          <a:lstStyle/>
          <a:p>
            <a:r>
              <a:rPr lang="pt-BR" dirty="0"/>
              <a:t>Quentes – onde o amarelo e vermelho predominam. Na fotografia são normalmente usadas para fotos com qualidade que precisam refletir emoções fortes.</a:t>
            </a:r>
          </a:p>
          <a:p>
            <a:r>
              <a:rPr lang="pt-BR" dirty="0"/>
              <a:t>Frias – possuem como tons dominantes o verde e azul. Em fotos causam sensação de calma e tranquilidade.</a:t>
            </a:r>
          </a:p>
        </p:txBody>
      </p:sp>
      <p:pic>
        <p:nvPicPr>
          <p:cNvPr id="4" name="Imagem 3">
            <a:extLst>
              <a:ext uri="{FF2B5EF4-FFF2-40B4-BE49-F238E27FC236}">
                <a16:creationId xmlns:a16="http://schemas.microsoft.com/office/drawing/2014/main" id="{7CC5110C-47CF-4052-AB26-4549E961E0AC}"/>
              </a:ext>
            </a:extLst>
          </p:cNvPr>
          <p:cNvPicPr>
            <a:picLocks noChangeAspect="1"/>
          </p:cNvPicPr>
          <p:nvPr/>
        </p:nvPicPr>
        <p:blipFill>
          <a:blip r:embed="rId2"/>
          <a:stretch>
            <a:fillRect/>
          </a:stretch>
        </p:blipFill>
        <p:spPr>
          <a:xfrm>
            <a:off x="1882410" y="4264090"/>
            <a:ext cx="8132332" cy="1511657"/>
          </a:xfrm>
          <a:prstGeom prst="rect">
            <a:avLst/>
          </a:prstGeom>
        </p:spPr>
      </p:pic>
      <p:sp>
        <p:nvSpPr>
          <p:cNvPr id="6" name="CaixaDeTexto 5">
            <a:extLst>
              <a:ext uri="{FF2B5EF4-FFF2-40B4-BE49-F238E27FC236}">
                <a16:creationId xmlns:a16="http://schemas.microsoft.com/office/drawing/2014/main" id="{8B16A9EA-4E44-434E-8DED-2BDF3E565EB4}"/>
              </a:ext>
            </a:extLst>
          </p:cNvPr>
          <p:cNvSpPr txBox="1"/>
          <p:nvPr/>
        </p:nvSpPr>
        <p:spPr>
          <a:xfrm>
            <a:off x="2259207" y="5823573"/>
            <a:ext cx="7378738" cy="369332"/>
          </a:xfrm>
          <a:prstGeom prst="rect">
            <a:avLst/>
          </a:prstGeom>
          <a:noFill/>
        </p:spPr>
        <p:txBody>
          <a:bodyPr wrap="square">
            <a:spAutoFit/>
          </a:bodyPr>
          <a:lstStyle/>
          <a:p>
            <a:r>
              <a:rPr lang="pt-BR" b="0" i="1" dirty="0">
                <a:solidFill>
                  <a:srgbClr val="1A1A1A"/>
                </a:solidFill>
                <a:effectLst/>
                <a:latin typeface="Merriweather" panose="00000500000000000000" pitchFamily="2" charset="0"/>
              </a:rPr>
              <a:t>Temperatura de cor variando de azul (mais quente) a preto (mais frio).</a:t>
            </a:r>
            <a:endParaRPr lang="pt-BR" dirty="0"/>
          </a:p>
        </p:txBody>
      </p:sp>
    </p:spTree>
    <p:extLst>
      <p:ext uri="{BB962C8B-B14F-4D97-AF65-F5344CB8AC3E}">
        <p14:creationId xmlns:p14="http://schemas.microsoft.com/office/powerpoint/2010/main" val="368527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FCFFF36F-F9E3-4BFE-AEE6-CBBEFF1DB04D}"/>
              </a:ext>
            </a:extLst>
          </p:cNvPr>
          <p:cNvPicPr>
            <a:picLocks noChangeAspect="1"/>
          </p:cNvPicPr>
          <p:nvPr/>
        </p:nvPicPr>
        <p:blipFill>
          <a:blip r:embed="rId2"/>
          <a:stretch>
            <a:fillRect/>
          </a:stretch>
        </p:blipFill>
        <p:spPr>
          <a:xfrm>
            <a:off x="3788792" y="0"/>
            <a:ext cx="4614416" cy="6858000"/>
          </a:xfrm>
          <a:prstGeom prst="rect">
            <a:avLst/>
          </a:prstGeom>
        </p:spPr>
      </p:pic>
    </p:spTree>
    <p:extLst>
      <p:ext uri="{BB962C8B-B14F-4D97-AF65-F5344CB8AC3E}">
        <p14:creationId xmlns:p14="http://schemas.microsoft.com/office/powerpoint/2010/main" val="343297530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1275</Words>
  <Application>Microsoft Office PowerPoint</Application>
  <PresentationFormat>Widescreen</PresentationFormat>
  <Paragraphs>57</Paragraphs>
  <Slides>28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28</vt:i4>
      </vt:variant>
    </vt:vector>
  </HeadingPairs>
  <TitlesOfParts>
    <vt:vector size="33" baseType="lpstr">
      <vt:lpstr>Arial</vt:lpstr>
      <vt:lpstr>Calibri</vt:lpstr>
      <vt:lpstr>Calibri Light</vt:lpstr>
      <vt:lpstr>Merriweather</vt:lpstr>
      <vt:lpstr>Tema do Office</vt:lpstr>
      <vt:lpstr>COR E FOTOGRAFIA</vt:lpstr>
      <vt:lpstr>O que é a Cor?</vt:lpstr>
      <vt:lpstr>Fotografia Colorida</vt:lpstr>
      <vt:lpstr>Propriedades da Cor</vt:lpstr>
      <vt:lpstr>Matiz</vt:lpstr>
      <vt:lpstr>Saturação</vt:lpstr>
      <vt:lpstr>Brilho</vt:lpstr>
      <vt:lpstr>Temperatura da Cor</vt:lpstr>
      <vt:lpstr>Apresentação do PowerPoint</vt:lpstr>
      <vt:lpstr>Apresentação do PowerPoint</vt:lpstr>
      <vt:lpstr>Apresentação do PowerPoint</vt:lpstr>
      <vt:lpstr>Temperatura de Cor Correlata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Balanço de Branco</vt:lpstr>
      <vt:lpstr>Apresentação do PowerPoint</vt:lpstr>
      <vt:lpstr>Balanço de Branco</vt:lpstr>
      <vt:lpstr>Apresentação do PowerPoint</vt:lpstr>
      <vt:lpstr>Apresentação do PowerPoint</vt:lpstr>
      <vt:lpstr>Apresentação do PowerPoint</vt:lpstr>
      <vt:lpstr>Sistema de Cor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 E FOTOGRAFIA</dc:title>
  <dc:creator>José Luiz de Souza Pio</dc:creator>
  <cp:lastModifiedBy>José Luiz de Souza Pio</cp:lastModifiedBy>
  <cp:revision>2</cp:revision>
  <dcterms:created xsi:type="dcterms:W3CDTF">2021-10-12T20:59:06Z</dcterms:created>
  <dcterms:modified xsi:type="dcterms:W3CDTF">2021-10-17T02:54:32Z</dcterms:modified>
</cp:coreProperties>
</file>