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9" r:id="rId3"/>
    <p:sldId id="257" r:id="rId4"/>
    <p:sldId id="295" r:id="rId5"/>
    <p:sldId id="296" r:id="rId6"/>
    <p:sldId id="297" r:id="rId7"/>
    <p:sldId id="298" r:id="rId8"/>
    <p:sldId id="299" r:id="rId9"/>
    <p:sldId id="262" r:id="rId10"/>
    <p:sldId id="300" r:id="rId11"/>
    <p:sldId id="264" r:id="rId12"/>
    <p:sldId id="301" r:id="rId13"/>
    <p:sldId id="288" r:id="rId14"/>
  </p:sldIdLst>
  <p:sldSz cx="9144000" cy="5143500" type="screen16x9"/>
  <p:notesSz cx="6858000" cy="9144000"/>
  <p:embeddedFontLst>
    <p:embeddedFont>
      <p:font typeface="Quicksand" panose="020B0604020202020204" charset="0"/>
      <p:regular r:id="rId16"/>
      <p:bold r:id="rId17"/>
    </p:embeddedFont>
    <p:embeddedFont>
      <p:font typeface="Segoe UI Emoji" panose="020B0502040204020203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974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433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92539d4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92539d4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075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02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81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10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812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36625" y="2363505"/>
            <a:ext cx="775555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ENTERPRISE CHALLENGE BAYER</a:t>
            </a:r>
            <a:endParaRPr sz="36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8023B81-760D-7D4E-B678-B434C866B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900" y="4081229"/>
            <a:ext cx="810726" cy="81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utismo Tech - 3ª Edição">
            <a:extLst>
              <a:ext uri="{FF2B5EF4-FFF2-40B4-BE49-F238E27FC236}">
                <a16:creationId xmlns:a16="http://schemas.microsoft.com/office/drawing/2014/main" id="{EAE98C9E-70A1-71B2-FD34-3C3D6C555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58" y="4196770"/>
            <a:ext cx="1988126" cy="57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5;p15">
            <a:extLst>
              <a:ext uri="{FF2B5EF4-FFF2-40B4-BE49-F238E27FC236}">
                <a16:creationId xmlns:a16="http://schemas.microsoft.com/office/drawing/2014/main" id="{DF198E83-6EC4-A571-4A05-19096055B705}"/>
              </a:ext>
            </a:extLst>
          </p:cNvPr>
          <p:cNvSpPr txBox="1">
            <a:spLocks/>
          </p:cNvSpPr>
          <p:nvPr/>
        </p:nvSpPr>
        <p:spPr>
          <a:xfrm>
            <a:off x="1281576" y="2943405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1"/>
              </a:buClr>
              <a:buSzPts val="1800"/>
            </a:pPr>
            <a:r>
              <a:rPr lang="pt-BR" sz="1800" dirty="0">
                <a:solidFill>
                  <a:schemeClr val="lt1"/>
                </a:solidFill>
                <a:latin typeface="Quicksand"/>
                <a:sym typeface="Quicksand"/>
              </a:rPr>
              <a:t>Grupo B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Insights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95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Insights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Insight1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 dirty="0"/>
              <a:t>Quantidade de contagios por região</a:t>
            </a:r>
            <a:endParaRPr sz="10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Importante para controlar o aumento/diminuição dos casos das doenças no Brasil.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dirty="0"/>
              <a:t>Com isso, podemos ter controle se as ações desenvolvidas pelos programas de prevenção e controle das doenças esta sendo eficaz nas regiões.</a:t>
            </a:r>
            <a:endParaRPr sz="1400"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Insight2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00" b="1" dirty="0"/>
              <a:t>Quantidade total de casos por doença</a:t>
            </a:r>
            <a:endParaRPr sz="100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Importante para verificar o cenario nacional. Podendo até, dependendo do tamanho da base de dados, comparar com os dados dos anos anteriores.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Insight3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 b="1" dirty="0"/>
              <a:t>Quantidade de casos por mês e tipo de doença</a:t>
            </a:r>
            <a:endParaRPr sz="1050" b="1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/>
              <a:t>Bom para fazer um comparativo com casos das doenças nos meses anteriores, e assim monitorar os meses com maior índice de contagio.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/>
              <a:t>Com isso, as ações de prevenção poderão ser reforçadas nesses meses.</a:t>
            </a:r>
            <a:endParaRPr sz="1600"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Possivel Front-end</a:t>
            </a: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2024B53-F019-9068-B888-68B85E9F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82" y="1007822"/>
            <a:ext cx="7270891" cy="31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8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– Grupo B</a:t>
            </a:r>
            <a:endParaRPr dirty="0"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DF57A2-468E-94C5-C8A4-284E8BABDC6F}"/>
              </a:ext>
            </a:extLst>
          </p:cNvPr>
          <p:cNvSpPr txBox="1"/>
          <p:nvPr/>
        </p:nvSpPr>
        <p:spPr>
          <a:xfrm>
            <a:off x="1074757" y="894649"/>
            <a:ext cx="1185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🧔🏻</a:t>
            </a:r>
            <a:endParaRPr lang="pt-BR" sz="5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F8DCE2-51A8-B53D-7C11-DB45BB775B4F}"/>
              </a:ext>
            </a:extLst>
          </p:cNvPr>
          <p:cNvSpPr txBox="1"/>
          <p:nvPr/>
        </p:nvSpPr>
        <p:spPr>
          <a:xfrm>
            <a:off x="2800801" y="894649"/>
            <a:ext cx="1185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🧑🏾</a:t>
            </a:r>
            <a:endParaRPr lang="pt-BR" sz="80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1ED64F1-7ECA-C002-94DF-B9069022D133}"/>
              </a:ext>
            </a:extLst>
          </p:cNvPr>
          <p:cNvSpPr txBox="1"/>
          <p:nvPr/>
        </p:nvSpPr>
        <p:spPr>
          <a:xfrm>
            <a:off x="4359731" y="894649"/>
            <a:ext cx="12509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👩🏻</a:t>
            </a:r>
            <a:endParaRPr lang="pt-BR" sz="8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6657347-EF94-79F5-7880-22DA83833746}"/>
              </a:ext>
            </a:extLst>
          </p:cNvPr>
          <p:cNvSpPr txBox="1"/>
          <p:nvPr/>
        </p:nvSpPr>
        <p:spPr>
          <a:xfrm>
            <a:off x="6052677" y="951399"/>
            <a:ext cx="1185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🧔🏻</a:t>
            </a:r>
            <a:endParaRPr lang="pt-BR" sz="80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2F1B457-BECE-8385-9226-19D6DB60C6F3}"/>
              </a:ext>
            </a:extLst>
          </p:cNvPr>
          <p:cNvSpPr txBox="1"/>
          <p:nvPr/>
        </p:nvSpPr>
        <p:spPr>
          <a:xfrm>
            <a:off x="7611607" y="951399"/>
            <a:ext cx="1185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👨🏻</a:t>
            </a:r>
            <a:endParaRPr lang="pt-BR" sz="8000" dirty="0"/>
          </a:p>
        </p:txBody>
      </p:sp>
      <p:sp>
        <p:nvSpPr>
          <p:cNvPr id="26" name="Google Shape;336;p34">
            <a:extLst>
              <a:ext uri="{FF2B5EF4-FFF2-40B4-BE49-F238E27FC236}">
                <a16:creationId xmlns:a16="http://schemas.microsoft.com/office/drawing/2014/main" id="{6B103A5D-4DB5-2FCF-FBB0-ADA6A28A056D}"/>
              </a:ext>
            </a:extLst>
          </p:cNvPr>
          <p:cNvSpPr txBox="1">
            <a:spLocks/>
          </p:cNvSpPr>
          <p:nvPr/>
        </p:nvSpPr>
        <p:spPr>
          <a:xfrm>
            <a:off x="2945961" y="2973351"/>
            <a:ext cx="407848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pt-BR" sz="3600" b="1" dirty="0">
                <a:solidFill>
                  <a:srgbClr val="F3F3F3"/>
                </a:solidFill>
              </a:rPr>
              <a:t>ANY QUESTIONS?</a:t>
            </a:r>
          </a:p>
        </p:txBody>
      </p:sp>
      <p:sp>
        <p:nvSpPr>
          <p:cNvPr id="27" name="Google Shape;335;p34">
            <a:extLst>
              <a:ext uri="{FF2B5EF4-FFF2-40B4-BE49-F238E27FC236}">
                <a16:creationId xmlns:a16="http://schemas.microsoft.com/office/drawing/2014/main" id="{778EB2EE-E573-E116-826A-7124ACDA4A52}"/>
              </a:ext>
            </a:extLst>
          </p:cNvPr>
          <p:cNvSpPr txBox="1">
            <a:spLocks/>
          </p:cNvSpPr>
          <p:nvPr/>
        </p:nvSpPr>
        <p:spPr>
          <a:xfrm>
            <a:off x="3240409" y="3877005"/>
            <a:ext cx="3489594" cy="42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pt-BR" sz="2200" b="1" dirty="0">
                <a:solidFill>
                  <a:schemeClr val="bg1"/>
                </a:solidFill>
              </a:rPr>
              <a:t>Thank you for watching!</a:t>
            </a:r>
          </a:p>
        </p:txBody>
      </p:sp>
      <p:sp>
        <p:nvSpPr>
          <p:cNvPr id="21" name="Google Shape;542;p44">
            <a:extLst>
              <a:ext uri="{FF2B5EF4-FFF2-40B4-BE49-F238E27FC236}">
                <a16:creationId xmlns:a16="http://schemas.microsoft.com/office/drawing/2014/main" id="{6D59B747-8623-5CD0-DF8A-A979B9BB68C6}"/>
              </a:ext>
            </a:extLst>
          </p:cNvPr>
          <p:cNvSpPr txBox="1"/>
          <p:nvPr/>
        </p:nvSpPr>
        <p:spPr>
          <a:xfrm>
            <a:off x="1074757" y="2259512"/>
            <a:ext cx="14892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200" b="1" dirty="0">
                <a:solidFill>
                  <a:schemeClr val="accent5"/>
                </a:solidFill>
                <a:latin typeface="Quicksand"/>
                <a:sym typeface="Quicksand"/>
              </a:rPr>
              <a:t>Amauri Junior</a:t>
            </a:r>
            <a:br>
              <a:rPr lang="pt-BR" sz="12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RM92277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" name="Google Shape;542;p44">
            <a:extLst>
              <a:ext uri="{FF2B5EF4-FFF2-40B4-BE49-F238E27FC236}">
                <a16:creationId xmlns:a16="http://schemas.microsoft.com/office/drawing/2014/main" id="{D9012CDD-D2B0-AC22-5505-3E3AACE36C08}"/>
              </a:ext>
            </a:extLst>
          </p:cNvPr>
          <p:cNvSpPr txBox="1"/>
          <p:nvPr/>
        </p:nvSpPr>
        <p:spPr>
          <a:xfrm>
            <a:off x="2785889" y="2259512"/>
            <a:ext cx="14892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200" b="1" dirty="0">
                <a:solidFill>
                  <a:schemeClr val="accent5"/>
                </a:solidFill>
                <a:latin typeface="Quicksand"/>
                <a:sym typeface="Quicksand"/>
              </a:rPr>
              <a:t>Maicon Vieira</a:t>
            </a:r>
            <a:br>
              <a:rPr lang="pt-BR" sz="12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RM92148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" name="Google Shape;542;p44">
            <a:extLst>
              <a:ext uri="{FF2B5EF4-FFF2-40B4-BE49-F238E27FC236}">
                <a16:creationId xmlns:a16="http://schemas.microsoft.com/office/drawing/2014/main" id="{1DDD2AA5-B138-9BF2-E949-E28CE0507E84}"/>
              </a:ext>
            </a:extLst>
          </p:cNvPr>
          <p:cNvSpPr txBox="1"/>
          <p:nvPr/>
        </p:nvSpPr>
        <p:spPr>
          <a:xfrm>
            <a:off x="4392900" y="2274838"/>
            <a:ext cx="14892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200" b="1" dirty="0">
                <a:solidFill>
                  <a:schemeClr val="accent5"/>
                </a:solidFill>
                <a:latin typeface="Quicksand"/>
                <a:sym typeface="Quicksand"/>
              </a:rPr>
              <a:t>Victoria Leticia</a:t>
            </a:r>
            <a:br>
              <a:rPr lang="pt-BR" sz="12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RM92598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" name="Google Shape;542;p44">
            <a:extLst>
              <a:ext uri="{FF2B5EF4-FFF2-40B4-BE49-F238E27FC236}">
                <a16:creationId xmlns:a16="http://schemas.microsoft.com/office/drawing/2014/main" id="{5336BD8D-85B5-EF26-8423-A3F062BA8F16}"/>
              </a:ext>
            </a:extLst>
          </p:cNvPr>
          <p:cNvSpPr txBox="1"/>
          <p:nvPr/>
        </p:nvSpPr>
        <p:spPr>
          <a:xfrm>
            <a:off x="6102262" y="2283717"/>
            <a:ext cx="14892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200" b="1" dirty="0">
                <a:solidFill>
                  <a:schemeClr val="accent5"/>
                </a:solidFill>
                <a:latin typeface="Quicksand"/>
                <a:sym typeface="Quicksand"/>
              </a:rPr>
              <a:t>Vinicius Lima</a:t>
            </a:r>
            <a:br>
              <a:rPr lang="pt-BR" sz="12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RM92468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" name="Google Shape;542;p44">
            <a:extLst>
              <a:ext uri="{FF2B5EF4-FFF2-40B4-BE49-F238E27FC236}">
                <a16:creationId xmlns:a16="http://schemas.microsoft.com/office/drawing/2014/main" id="{030AC021-2624-7621-FECD-BBF482B14425}"/>
              </a:ext>
            </a:extLst>
          </p:cNvPr>
          <p:cNvSpPr txBox="1"/>
          <p:nvPr/>
        </p:nvSpPr>
        <p:spPr>
          <a:xfrm>
            <a:off x="7582657" y="2283717"/>
            <a:ext cx="14892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200" b="1" dirty="0">
                <a:solidFill>
                  <a:schemeClr val="accent5"/>
                </a:solidFill>
                <a:latin typeface="Quicksand"/>
                <a:sym typeface="Quicksand"/>
              </a:rPr>
              <a:t>Renato Priolo</a:t>
            </a:r>
            <a:br>
              <a:rPr lang="pt-BR" sz="12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800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RM92213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542;p44">
            <a:extLst>
              <a:ext uri="{FF2B5EF4-FFF2-40B4-BE49-F238E27FC236}">
                <a16:creationId xmlns:a16="http://schemas.microsoft.com/office/drawing/2014/main" id="{F7FE4D29-E19C-F989-BCE9-1FD1994CAFD8}"/>
              </a:ext>
            </a:extLst>
          </p:cNvPr>
          <p:cNvSpPr txBox="1"/>
          <p:nvPr/>
        </p:nvSpPr>
        <p:spPr>
          <a:xfrm>
            <a:off x="2623074" y="4421351"/>
            <a:ext cx="4724263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200" b="1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Link do projeto no GitHub: https://github.com/AJunior98/EnterpriseChallenge_Bayer</a:t>
            </a:r>
            <a:endParaRPr sz="800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MODELAGEM DE DADOS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Lógico do sistema de monitoramento – MER em pdf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Modelo logico relacional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Ao lado, podemos observar que a modelagem é bem simples, com isso as tabelas podem ser adotadas em qualquer tipo de banco de dados.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AE132D-B212-B532-4D7C-C0884971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660" y="1301028"/>
            <a:ext cx="3700207" cy="25414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CRIAÇÃO DO MODELO FISICO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Implementação do banco de dados ORACLE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254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MODELO FISICO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Temos o documento gerado a partir da modelagem de dados feita anteriormente.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Elaboramos uma base de dados fictícia para conseguirmos trabalhar posteriormente com os dados.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FA6033-A6FD-9ABA-1807-346C77D8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89" y="1086993"/>
            <a:ext cx="4042918" cy="345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0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Diagrama de classes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544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7632032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Diagrama de classes – Sistema de monitoramento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347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Para cada entidade, haverá um objeto responsável por fazer acesso a dados relacionado a sua entidade (Padrão projeto DAO). Por exemplo: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Doença: DoencaDao.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Pessoa: PessoaDao.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Cada DAO será definido por uma interface.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ü"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 acesso aos dados será feito a partir de uma classe para determinadas tecnologias.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injeção de dependência foi pensada por meio do padrão de projeto Factory.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B39308-8886-5CF9-2CD1-5ABA4EEE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648" y="950155"/>
            <a:ext cx="3681859" cy="38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1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Persistência de dados</a:t>
            </a:r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576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131152" y="1990502"/>
            <a:ext cx="686044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VAMOS PARA O CODIGO!</a:t>
            </a:r>
            <a:endParaRPr sz="4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375</Words>
  <Application>Microsoft Office PowerPoint</Application>
  <PresentationFormat>Apresentação na tela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Segoe UI Emoji</vt:lpstr>
      <vt:lpstr>Quicksand</vt:lpstr>
      <vt:lpstr>Arial</vt:lpstr>
      <vt:lpstr>Wingdings</vt:lpstr>
      <vt:lpstr>Eleanor template</vt:lpstr>
      <vt:lpstr>ENTERPRISE CHALLENGE BAYER</vt:lpstr>
      <vt:lpstr>MODELAGEM DE DADOS</vt:lpstr>
      <vt:lpstr>Modelo logico relacional</vt:lpstr>
      <vt:lpstr>CRIAÇÃO DO MODELO FISICO</vt:lpstr>
      <vt:lpstr>MODELO FISICO</vt:lpstr>
      <vt:lpstr>Diagrama de classes</vt:lpstr>
      <vt:lpstr>Diagrama de classes – Sistema de monitoramento</vt:lpstr>
      <vt:lpstr>Persistência de dados</vt:lpstr>
      <vt:lpstr>VAMOS PARA O CODIGO!</vt:lpstr>
      <vt:lpstr>Insights</vt:lpstr>
      <vt:lpstr>Principais Insights</vt:lpstr>
      <vt:lpstr>Possivel Front-end</vt:lpstr>
      <vt:lpstr>Team – Grupo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CHALLENGE BAYER</dc:title>
  <dc:creator>PiterWork</dc:creator>
  <cp:lastModifiedBy>Amauri</cp:lastModifiedBy>
  <cp:revision>8</cp:revision>
  <dcterms:modified xsi:type="dcterms:W3CDTF">2022-06-09T23:19:26Z</dcterms:modified>
</cp:coreProperties>
</file>