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6" r:id="rId6"/>
    <p:sldId id="260" r:id="rId7"/>
    <p:sldId id="263" r:id="rId8"/>
    <p:sldId id="261" r:id="rId9"/>
    <p:sldId id="264" r:id="rId10"/>
  </p:sldIdLst>
  <p:sldSz cx="18288000" cy="10287000"/>
  <p:notesSz cx="6858000" cy="9144000"/>
  <p:embeddedFontLst>
    <p:embeddedFont>
      <p:font typeface="Helvetica World Bold" panose="020B0604020202020204" charset="-128"/>
      <p:regular r:id="rId11"/>
    </p:embeddedFont>
    <p:embeddedFont>
      <p:font typeface="Bodoni MT" panose="02070603080606020203" pitchFamily="18" charset="0"/>
      <p:regular r:id="rId12"/>
      <p:bold r:id="rId13"/>
      <p:italic r:id="rId14"/>
      <p:boldItalic r:id="rId15"/>
    </p:embeddedFont>
    <p:embeddedFont>
      <p:font typeface="Canva Sans" panose="020B0604020202020204" charset="0"/>
      <p:regular r:id="rId16"/>
    </p:embeddedFont>
    <p:embeddedFont>
      <p:font typeface="Canva Sans Bold" panose="020B0604020202020204" charset="0"/>
      <p:regular r:id="rId17"/>
    </p:embeddedFont>
    <p:embeddedFont>
      <p:font typeface="Consolas" panose="020B0609020204030204" pitchFamily="49"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5BDD9-5AC4-A065-8AE8-FE6D63D27A5F}" v="223" dt="2025-01-19T10:49:50.039"/>
    <p1510:client id="{33B2A1DF-CDCC-2459-3A12-7EB067E4E46B}" v="766" dt="2025-01-19T09:54:16.725"/>
    <p1510:client id="{33F7F3E6-B2B6-4C1F-9E57-142BD002B9DF}" v="1416" dt="2025-01-19T09:28:59.365"/>
    <p1510:client id="{471BE143-8C4C-B5A5-83E6-331D14E99243}" v="98" dt="2025-01-19T10:38:41.729"/>
    <p1510:client id="{ACAC0312-55D1-C66B-7AC4-5C186A83737C}" v="1709" dt="2025-01-19T10:37:14.317"/>
    <p1510:client id="{C2942E9D-ECF5-2C5C-55F9-FE76A7D19038}" v="322" dt="2025-01-19T10:34:23.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17.svg"/><Relationship Id="rId12" Type="http://schemas.openxmlformats.org/officeDocument/2006/relationships/image" Target="../media/image22.svg"/><Relationship Id="rId2" Type="http://schemas.openxmlformats.org/officeDocument/2006/relationships/image" Target="../media/image1.png"/><Relationship Id="rId16"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svg"/><Relationship Id="rId15" Type="http://schemas.openxmlformats.org/officeDocument/2006/relationships/image" Target="../media/image2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8" name="Freeform 8"/>
          <p:cNvSpPr/>
          <p:nvPr/>
        </p:nvSpPr>
        <p:spPr>
          <a:xfrm>
            <a:off x="13448695" y="159982"/>
            <a:ext cx="2318476" cy="2415068"/>
          </a:xfrm>
          <a:custGeom>
            <a:avLst/>
            <a:gdLst/>
            <a:ahLst/>
            <a:cxnLst/>
            <a:rect l="l" t="t" r="r" b="b"/>
            <a:pathLst>
              <a:path w="3252194" h="3252194">
                <a:moveTo>
                  <a:pt x="0" y="0"/>
                </a:moveTo>
                <a:lnTo>
                  <a:pt x="3252194" y="0"/>
                </a:lnTo>
                <a:lnTo>
                  <a:pt x="3252194" y="3252194"/>
                </a:lnTo>
                <a:lnTo>
                  <a:pt x="0" y="32521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588566" y="4844605"/>
            <a:ext cx="18279105" cy="3230761"/>
          </a:xfrm>
          <a:prstGeom prst="rect">
            <a:avLst/>
          </a:prstGeom>
        </p:spPr>
        <p:txBody>
          <a:bodyPr lIns="50800" tIns="50800" rIns="50800" bIns="50800" rtlCol="0" anchor="ctr"/>
          <a:lstStyle/>
          <a:p>
            <a:pPr algn="ctr">
              <a:lnSpc>
                <a:spcPts val="3462"/>
              </a:lnSpc>
            </a:pPr>
            <a:endParaRPr/>
          </a:p>
        </p:txBody>
      </p:sp>
      <p:sp>
        <p:nvSpPr>
          <p:cNvPr id="12" name="TextBox 12"/>
          <p:cNvSpPr txBox="1"/>
          <p:nvPr/>
        </p:nvSpPr>
        <p:spPr>
          <a:xfrm>
            <a:off x="949935" y="2779091"/>
            <a:ext cx="12134170" cy="1082861"/>
          </a:xfrm>
          <a:prstGeom prst="rect">
            <a:avLst/>
          </a:prstGeom>
        </p:spPr>
        <p:txBody>
          <a:bodyPr wrap="square" lIns="0" tIns="0" rIns="0" bIns="0" rtlCol="0" anchor="t">
            <a:spAutoFit/>
          </a:bodyPr>
          <a:lstStyle/>
          <a:p>
            <a:pPr algn="ctr">
              <a:lnSpc>
                <a:spcPts val="9448"/>
              </a:lnSpc>
            </a:pPr>
            <a:r>
              <a:rPr lang="en-US" sz="5400" b="1" spc="-440">
                <a:solidFill>
                  <a:srgbClr val="DAFFFB"/>
                </a:solidFill>
                <a:latin typeface="Canva Sans Bold"/>
                <a:ea typeface="+mn-lt"/>
                <a:cs typeface="+mn-lt"/>
              </a:rPr>
              <a:t>CSI  </a:t>
            </a:r>
            <a:r>
              <a:rPr lang="en-US" sz="5400" b="1" spc="-440" err="1">
                <a:solidFill>
                  <a:srgbClr val="DAFFFB"/>
                </a:solidFill>
                <a:latin typeface="Canva Sans Bold"/>
                <a:ea typeface="+mn-lt"/>
                <a:cs typeface="+mn-lt"/>
              </a:rPr>
              <a:t>RenAIssance</a:t>
            </a:r>
            <a:r>
              <a:rPr lang="en-US" sz="5400" b="1" spc="-440">
                <a:solidFill>
                  <a:srgbClr val="DAFFFB"/>
                </a:solidFill>
                <a:latin typeface="Canva Sans Bold"/>
                <a:ea typeface="+mn-lt"/>
                <a:cs typeface="+mn-lt"/>
              </a:rPr>
              <a:t> Hackathon</a:t>
            </a:r>
            <a:endParaRPr lang="en-US" sz="5400" b="1" spc="-440">
              <a:solidFill>
                <a:srgbClr val="DAFFFB"/>
              </a:solidFill>
              <a:latin typeface="Canva Sans Bold"/>
              <a:ea typeface="Helvetica World Bold"/>
              <a:cs typeface="Helvetica World Bold"/>
            </a:endParaRPr>
          </a:p>
        </p:txBody>
      </p:sp>
      <p:sp>
        <p:nvSpPr>
          <p:cNvPr id="13" name="TextBox 13"/>
          <p:cNvSpPr txBox="1"/>
          <p:nvPr/>
        </p:nvSpPr>
        <p:spPr>
          <a:xfrm>
            <a:off x="114835" y="6808847"/>
            <a:ext cx="6897678" cy="2254592"/>
          </a:xfrm>
          <a:prstGeom prst="rect">
            <a:avLst/>
          </a:prstGeom>
        </p:spPr>
        <p:txBody>
          <a:bodyPr wrap="square" lIns="0" tIns="0" rIns="0" bIns="0" rtlCol="0" anchor="t">
            <a:spAutoFit/>
          </a:bodyPr>
          <a:lstStyle/>
          <a:p>
            <a:pPr>
              <a:lnSpc>
                <a:spcPct val="90000"/>
              </a:lnSpc>
              <a:spcBef>
                <a:spcPts val="1000"/>
              </a:spcBef>
            </a:pPr>
            <a:r>
              <a:rPr lang="en-IN" sz="3600">
                <a:solidFill>
                  <a:schemeClr val="bg1"/>
                </a:solidFill>
                <a:latin typeface="Bodoni MT"/>
              </a:rPr>
              <a:t>Shubhan Agrawal</a:t>
            </a:r>
            <a:endParaRPr lang="en-US" sz="3600">
              <a:solidFill>
                <a:schemeClr val="bg1"/>
              </a:solidFill>
              <a:ea typeface="Calibri"/>
              <a:cs typeface="Calibri"/>
            </a:endParaRPr>
          </a:p>
          <a:p>
            <a:pPr>
              <a:lnSpc>
                <a:spcPct val="90000"/>
              </a:lnSpc>
              <a:spcBef>
                <a:spcPts val="1000"/>
              </a:spcBef>
            </a:pPr>
            <a:r>
              <a:rPr lang="en-IN" sz="3600">
                <a:solidFill>
                  <a:schemeClr val="bg1"/>
                </a:solidFill>
                <a:latin typeface="Bodoni MT"/>
              </a:rPr>
              <a:t>Hrishikesh Kali</a:t>
            </a:r>
            <a:br>
              <a:rPr lang="en-IN" sz="3600">
                <a:latin typeface="Bodoni MT"/>
              </a:rPr>
            </a:br>
            <a:r>
              <a:rPr lang="en-IN" sz="3600">
                <a:solidFill>
                  <a:schemeClr val="bg1"/>
                </a:solidFill>
                <a:latin typeface="Bodoni MT"/>
              </a:rPr>
              <a:t>Harshil Pahuja</a:t>
            </a:r>
          </a:p>
          <a:p>
            <a:pPr>
              <a:lnSpc>
                <a:spcPct val="90000"/>
              </a:lnSpc>
              <a:spcBef>
                <a:spcPts val="1000"/>
              </a:spcBef>
            </a:pPr>
            <a:r>
              <a:rPr lang="en-IN" sz="3600">
                <a:solidFill>
                  <a:schemeClr val="bg1"/>
                </a:solidFill>
                <a:latin typeface="Bodoni MT"/>
                <a:ea typeface="Calibri"/>
                <a:cs typeface="Calibri"/>
              </a:rPr>
              <a:t>Anshul </a:t>
            </a:r>
            <a:r>
              <a:rPr lang="en-IN" sz="3600" err="1">
                <a:solidFill>
                  <a:schemeClr val="bg1"/>
                </a:solidFill>
                <a:latin typeface="Bodoni MT"/>
                <a:ea typeface="Calibri"/>
                <a:cs typeface="Calibri"/>
              </a:rPr>
              <a:t>Kumaria</a:t>
            </a:r>
            <a:endParaRPr lang="en-US" sz="3600" err="1">
              <a:solidFill>
                <a:schemeClr val="bg1"/>
              </a:solidFill>
              <a:latin typeface="Calibri"/>
              <a:ea typeface="Calibri"/>
              <a:cs typeface="Calibri"/>
            </a:endParaRPr>
          </a:p>
        </p:txBody>
      </p:sp>
      <p:sp>
        <p:nvSpPr>
          <p:cNvPr id="15" name="Freeform 15"/>
          <p:cNvSpPr/>
          <p:nvPr/>
        </p:nvSpPr>
        <p:spPr>
          <a:xfrm>
            <a:off x="13800817" y="7746"/>
            <a:ext cx="4321491" cy="10262863"/>
          </a:xfrm>
          <a:custGeom>
            <a:avLst/>
            <a:gdLst/>
            <a:ahLst/>
            <a:cxnLst/>
            <a:rect l="l" t="t" r="r" b="b"/>
            <a:pathLst>
              <a:path w="5464491" h="11325370">
                <a:moveTo>
                  <a:pt x="0" y="0"/>
                </a:moveTo>
                <a:lnTo>
                  <a:pt x="5464491" y="0"/>
                </a:lnTo>
                <a:lnTo>
                  <a:pt x="5464491" y="11325370"/>
                </a:lnTo>
                <a:lnTo>
                  <a:pt x="0" y="11325370"/>
                </a:lnTo>
                <a:lnTo>
                  <a:pt x="0" y="0"/>
                </a:lnTo>
                <a:close/>
              </a:path>
            </a:pathLst>
          </a:custGeom>
          <a:blipFill>
            <a:blip r:embed="rId4"/>
            <a:stretch>
              <a:fillRect/>
            </a:stretch>
          </a:blipFill>
        </p:spPr>
      </p:sp>
      <p:pic>
        <p:nvPicPr>
          <p:cNvPr id="1026" name="Picture 2" descr="A close up of a text&#10;&#10;AI-generated content may be incorrect.">
            <a:extLst>
              <a:ext uri="{FF2B5EF4-FFF2-40B4-BE49-F238E27FC236}">
                <a16:creationId xmlns:a16="http://schemas.microsoft.com/office/drawing/2014/main" id="{ADBAFA48-B372-29FA-8544-1988CCC8D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525" y="991025"/>
            <a:ext cx="12145984" cy="1789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571393" y="3357653"/>
            <a:ext cx="10576623" cy="3398366"/>
          </a:xfrm>
          <a:prstGeom prst="rect">
            <a:avLst/>
          </a:prstGeom>
        </p:spPr>
        <p:txBody>
          <a:bodyPr wrap="square" lIns="0" tIns="0" rIns="0" bIns="0" rtlCol="0" anchor="t">
            <a:spAutoFit/>
          </a:bodyPr>
          <a:lstStyle/>
          <a:p>
            <a:pPr algn="l">
              <a:lnSpc>
                <a:spcPts val="5347"/>
              </a:lnSpc>
            </a:pPr>
            <a:r>
              <a:rPr lang="en-US" sz="5812" b="1" spc="-203">
                <a:solidFill>
                  <a:srgbClr val="DAFFFB"/>
                </a:solidFill>
                <a:latin typeface="Helvetica World Bold"/>
                <a:ea typeface="Helvetica World Bold"/>
                <a:cs typeface="Helvetica World Bold"/>
                <a:sym typeface="Helvetica World Bold"/>
              </a:rPr>
              <a:t>Track– Creative Applications of Gen-A.I.</a:t>
            </a:r>
          </a:p>
          <a:p>
            <a:pPr algn="l">
              <a:lnSpc>
                <a:spcPts val="5347"/>
              </a:lnSpc>
            </a:pPr>
            <a:endParaRPr lang="en-US" sz="5812" b="1" i="1" spc="-203">
              <a:solidFill>
                <a:srgbClr val="DAFFFB"/>
              </a:solidFill>
              <a:effectLst/>
              <a:latin typeface="Helvetica World Bold"/>
              <a:ea typeface="Helvetica World Bold"/>
              <a:cs typeface="Helvetica World Bold"/>
              <a:sym typeface="Helvetica World Bold"/>
            </a:endParaRPr>
          </a:p>
          <a:p>
            <a:pPr algn="l">
              <a:lnSpc>
                <a:spcPts val="5347"/>
              </a:lnSpc>
            </a:pPr>
            <a:r>
              <a:rPr lang="en-US" sz="5812" b="1" i="1" spc="-203">
                <a:solidFill>
                  <a:srgbClr val="DAFFFB"/>
                </a:solidFill>
                <a:latin typeface="Helvetica World Bold"/>
                <a:ea typeface="Helvetica World Bold"/>
                <a:cs typeface="Helvetica World Bold"/>
                <a:sym typeface="Helvetica World Bold"/>
              </a:rPr>
              <a:t>Automated Newspaper Summarizer – The A.I. Times</a:t>
            </a:r>
            <a:r>
              <a:rPr lang="en-US" sz="1800" b="1" i="1">
                <a:solidFill>
                  <a:srgbClr val="000000"/>
                </a:solidFill>
                <a:effectLst/>
                <a:latin typeface="Batang" panose="02030600000101010101" pitchFamily="18" charset="-127"/>
              </a:rPr>
              <a:t> </a:t>
            </a:r>
            <a:endParaRPr lang="en-US" sz="5812" b="1" spc="-203">
              <a:solidFill>
                <a:srgbClr val="DAFFFB"/>
              </a:solidFill>
              <a:latin typeface="Helvetica World Bold"/>
              <a:ea typeface="Helvetica World Bold"/>
              <a:cs typeface="Helvetica World Bold"/>
              <a:sym typeface="Helvetica World Bold"/>
            </a:endParaRPr>
          </a:p>
        </p:txBody>
      </p:sp>
      <p:sp>
        <p:nvSpPr>
          <p:cNvPr id="7" name="Freeform 7"/>
          <p:cNvSpPr/>
          <p:nvPr/>
        </p:nvSpPr>
        <p:spPr>
          <a:xfrm>
            <a:off x="1784743" y="-576046"/>
            <a:ext cx="1628280" cy="1628280"/>
          </a:xfrm>
          <a:custGeom>
            <a:avLst/>
            <a:gdLst/>
            <a:ahLst/>
            <a:cxnLst/>
            <a:rect l="l" t="t" r="r" b="b"/>
            <a:pathLst>
              <a:path w="1628280" h="1628280">
                <a:moveTo>
                  <a:pt x="0" y="0"/>
                </a:moveTo>
                <a:lnTo>
                  <a:pt x="1628279" y="0"/>
                </a:lnTo>
                <a:lnTo>
                  <a:pt x="1628279" y="1628280"/>
                </a:lnTo>
                <a:lnTo>
                  <a:pt x="0" y="16282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flipH="1">
            <a:off x="11139242" y="1144183"/>
            <a:ext cx="7342305" cy="8739056"/>
          </a:xfrm>
          <a:custGeom>
            <a:avLst/>
            <a:gdLst/>
            <a:ahLst/>
            <a:cxnLst/>
            <a:rect l="l" t="t" r="r" b="b"/>
            <a:pathLst>
              <a:path w="7755612" h="9472503">
                <a:moveTo>
                  <a:pt x="7755611" y="0"/>
                </a:moveTo>
                <a:lnTo>
                  <a:pt x="0" y="0"/>
                </a:lnTo>
                <a:lnTo>
                  <a:pt x="0" y="9472503"/>
                </a:lnTo>
                <a:lnTo>
                  <a:pt x="7755611" y="9472503"/>
                </a:lnTo>
                <a:lnTo>
                  <a:pt x="7755611" y="0"/>
                </a:lnTo>
                <a:close/>
              </a:path>
            </a:pathLst>
          </a:custGeom>
          <a:blipFill>
            <a:blip r:embed="rId6"/>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5" name="Group 5"/>
          <p:cNvGrpSpPr/>
          <p:nvPr/>
        </p:nvGrpSpPr>
        <p:grpSpPr>
          <a:xfrm>
            <a:off x="1300595" y="1790700"/>
            <a:ext cx="10505302" cy="7394287"/>
            <a:chOff x="-8274" y="-47625"/>
            <a:chExt cx="3426644" cy="1783157"/>
          </a:xfrm>
        </p:grpSpPr>
        <p:sp>
          <p:nvSpPr>
            <p:cNvPr id="6" name="Freeform 6"/>
            <p:cNvSpPr/>
            <p:nvPr/>
          </p:nvSpPr>
          <p:spPr>
            <a:xfrm>
              <a:off x="-8274" y="-4211"/>
              <a:ext cx="3418370" cy="1735532"/>
            </a:xfrm>
            <a:custGeom>
              <a:avLst/>
              <a:gdLst/>
              <a:ahLst/>
              <a:cxnLst/>
              <a:rect l="l" t="t" r="r" b="b"/>
              <a:pathLst>
                <a:path w="3418370" h="1735532">
                  <a:moveTo>
                    <a:pt x="36840" y="0"/>
                  </a:moveTo>
                  <a:lnTo>
                    <a:pt x="3381529" y="0"/>
                  </a:lnTo>
                  <a:cubicBezTo>
                    <a:pt x="3391300" y="0"/>
                    <a:pt x="3400670" y="3881"/>
                    <a:pt x="3407579" y="10790"/>
                  </a:cubicBezTo>
                  <a:cubicBezTo>
                    <a:pt x="3414488" y="17699"/>
                    <a:pt x="3418370" y="27070"/>
                    <a:pt x="3418370" y="36840"/>
                  </a:cubicBezTo>
                  <a:lnTo>
                    <a:pt x="3418370" y="1698691"/>
                  </a:lnTo>
                  <a:cubicBezTo>
                    <a:pt x="3418370" y="1708462"/>
                    <a:pt x="3414488" y="1717833"/>
                    <a:pt x="3407579" y="1724742"/>
                  </a:cubicBezTo>
                  <a:cubicBezTo>
                    <a:pt x="3400670" y="1731651"/>
                    <a:pt x="3391300" y="1735532"/>
                    <a:pt x="3381529" y="1735532"/>
                  </a:cubicBezTo>
                  <a:lnTo>
                    <a:pt x="36840" y="1735532"/>
                  </a:lnTo>
                  <a:cubicBezTo>
                    <a:pt x="27070" y="1735532"/>
                    <a:pt x="17699" y="1731651"/>
                    <a:pt x="10790" y="1724742"/>
                  </a:cubicBezTo>
                  <a:cubicBezTo>
                    <a:pt x="3881" y="1717833"/>
                    <a:pt x="0" y="1708462"/>
                    <a:pt x="0" y="1698691"/>
                  </a:cubicBezTo>
                  <a:lnTo>
                    <a:pt x="0" y="36840"/>
                  </a:lnTo>
                  <a:cubicBezTo>
                    <a:pt x="0" y="27070"/>
                    <a:pt x="3881" y="17699"/>
                    <a:pt x="10790" y="10790"/>
                  </a:cubicBezTo>
                  <a:cubicBezTo>
                    <a:pt x="17699" y="3881"/>
                    <a:pt x="27070" y="0"/>
                    <a:pt x="36840" y="0"/>
                  </a:cubicBezTo>
                  <a:close/>
                </a:path>
              </a:pathLst>
            </a:custGeom>
            <a:solidFill>
              <a:srgbClr val="000000">
                <a:alpha val="0"/>
              </a:srgbClr>
            </a:solidFill>
            <a:ln w="19050" cap="rnd">
              <a:solidFill>
                <a:srgbClr val="FFFFFF"/>
              </a:solidFill>
              <a:prstDash val="solid"/>
              <a:round/>
            </a:ln>
          </p:spPr>
        </p:sp>
        <p:sp>
          <p:nvSpPr>
            <p:cNvPr id="7" name="TextBox 7"/>
            <p:cNvSpPr txBox="1"/>
            <p:nvPr/>
          </p:nvSpPr>
          <p:spPr>
            <a:xfrm>
              <a:off x="0" y="-47625"/>
              <a:ext cx="3418370" cy="1783157"/>
            </a:xfrm>
            <a:prstGeom prst="rect">
              <a:avLst/>
            </a:prstGeom>
          </p:spPr>
          <p:txBody>
            <a:bodyPr lIns="50800" tIns="50800" rIns="50800" bIns="50800" rtlCol="0" anchor="ctr"/>
            <a:lstStyle/>
            <a:p>
              <a:pPr algn="ctr">
                <a:lnSpc>
                  <a:spcPts val="3669"/>
                </a:lnSpc>
              </a:pPr>
              <a:endParaRPr/>
            </a:p>
          </p:txBody>
        </p:sp>
      </p:grpSp>
      <p:sp>
        <p:nvSpPr>
          <p:cNvPr id="8" name="TextBox 8"/>
          <p:cNvSpPr txBox="1"/>
          <p:nvPr/>
        </p:nvSpPr>
        <p:spPr>
          <a:xfrm>
            <a:off x="812766" y="502872"/>
            <a:ext cx="8827454" cy="961802"/>
          </a:xfrm>
          <a:prstGeom prst="rect">
            <a:avLst/>
          </a:prstGeom>
        </p:spPr>
        <p:txBody>
          <a:bodyPr lIns="0" tIns="0" rIns="0" bIns="0" rtlCol="0" anchor="t">
            <a:spAutoFit/>
          </a:bodyPr>
          <a:lstStyle/>
          <a:p>
            <a:pPr algn="l">
              <a:lnSpc>
                <a:spcPts val="7530"/>
              </a:lnSpc>
            </a:pPr>
            <a:r>
              <a:rPr lang="en-US" sz="8184" b="1" spc="-286">
                <a:solidFill>
                  <a:srgbClr val="DAFFFB"/>
                </a:solidFill>
                <a:latin typeface="Helvetica World Bold"/>
                <a:ea typeface="Helvetica World Bold"/>
                <a:cs typeface="Helvetica World Bold"/>
                <a:sym typeface="Helvetica World Bold"/>
              </a:rPr>
              <a:t>Introduction</a:t>
            </a:r>
          </a:p>
        </p:txBody>
      </p:sp>
      <p:sp>
        <p:nvSpPr>
          <p:cNvPr id="9" name="TextBox 9"/>
          <p:cNvSpPr txBox="1"/>
          <p:nvPr/>
        </p:nvSpPr>
        <p:spPr>
          <a:xfrm>
            <a:off x="1811960" y="3188970"/>
            <a:ext cx="9507937" cy="2576539"/>
          </a:xfrm>
          <a:prstGeom prst="rect">
            <a:avLst/>
          </a:prstGeom>
        </p:spPr>
        <p:txBody>
          <a:bodyPr wrap="square" lIns="0" tIns="0" rIns="0" bIns="0" rtlCol="0" anchor="t">
            <a:spAutoFit/>
          </a:bodyPr>
          <a:lstStyle/>
          <a:p>
            <a:pPr algn="l">
              <a:lnSpc>
                <a:spcPts val="2934"/>
              </a:lnSpc>
            </a:pPr>
            <a:r>
              <a:rPr lang="en-US" sz="2500" b="0" i="0" u="none" strike="noStrike">
                <a:solidFill>
                  <a:schemeClr val="bg1"/>
                </a:solidFill>
                <a:effectLst/>
                <a:latin typeface="Canva Sans Bold" panose="020B0604020202020204" charset="0"/>
              </a:rPr>
              <a:t>This project uses multiple APIs to fetch the latest 24-hour news and uses Gen-AI to transform it into the format of a traditional newspaper. This innovation streamlines editorial workflows, making editors' tasks more efficient. Additionally, it provides users with easy access to news from diverse sources, all in one place.</a:t>
            </a:r>
            <a:r>
              <a:rPr lang="en-US" sz="2500" b="0" i="0">
                <a:solidFill>
                  <a:schemeClr val="bg1"/>
                </a:solidFill>
                <a:effectLst/>
                <a:latin typeface="Canva Sans Bold" panose="020B0604020202020204" charset="0"/>
              </a:rPr>
              <a:t>​</a:t>
            </a:r>
            <a:br>
              <a:rPr lang="en-US" sz="2000" b="0" i="0">
                <a:solidFill>
                  <a:schemeClr val="bg1"/>
                </a:solidFill>
                <a:effectLst/>
                <a:latin typeface="Canva Sans Bold" panose="020B0604020202020204" charset="0"/>
              </a:rPr>
            </a:br>
            <a:endParaRPr lang="en-US" sz="2000" b="1">
              <a:solidFill>
                <a:schemeClr val="bg1"/>
              </a:solidFill>
              <a:latin typeface="Canva Sans Bold" panose="020B0604020202020204" charset="0"/>
              <a:ea typeface="Canva Sans Bold"/>
              <a:cs typeface="Canva Sans Bold"/>
              <a:sym typeface="Canva Sans Bold"/>
            </a:endParaRPr>
          </a:p>
        </p:txBody>
      </p:sp>
      <p:sp>
        <p:nvSpPr>
          <p:cNvPr id="11" name="TextBox 11"/>
          <p:cNvSpPr txBox="1"/>
          <p:nvPr/>
        </p:nvSpPr>
        <p:spPr>
          <a:xfrm>
            <a:off x="1747821" y="6872625"/>
            <a:ext cx="9858533" cy="1115690"/>
          </a:xfrm>
          <a:prstGeom prst="rect">
            <a:avLst/>
          </a:prstGeom>
        </p:spPr>
        <p:txBody>
          <a:bodyPr wrap="square" lIns="0" tIns="0" rIns="0" bIns="0" rtlCol="0" anchor="t">
            <a:spAutoFit/>
          </a:bodyPr>
          <a:lstStyle/>
          <a:p>
            <a:pPr algn="l">
              <a:lnSpc>
                <a:spcPts val="2934"/>
              </a:lnSpc>
            </a:pPr>
            <a:r>
              <a:rPr lang="en-US" sz="2500" b="0" i="0" u="none" strike="noStrike">
                <a:solidFill>
                  <a:schemeClr val="bg1"/>
                </a:solidFill>
                <a:effectLst/>
                <a:latin typeface="Canva Sans Bold" panose="020B0604020202020204" charset="0"/>
              </a:rPr>
              <a:t>The seamless integration of APIs, PDF generation, and image processing to create an aesthetically pleasing and informative document has been displayed here.</a:t>
            </a:r>
            <a:r>
              <a:rPr lang="en-US" sz="2500" b="0" i="0">
                <a:solidFill>
                  <a:schemeClr val="bg1"/>
                </a:solidFill>
                <a:effectLst/>
                <a:latin typeface="Canva Sans Bold" panose="020B0604020202020204" charset="0"/>
              </a:rPr>
              <a:t>​</a:t>
            </a:r>
            <a:endParaRPr lang="en-US" sz="2500" b="1">
              <a:solidFill>
                <a:schemeClr val="bg1"/>
              </a:solidFill>
              <a:latin typeface="Canva Sans Bold" panose="020B0604020202020204" charset="0"/>
              <a:ea typeface="Canva Sans Bold"/>
              <a:cs typeface="Canva Sans Bold"/>
              <a:sym typeface="Canva Sans Bold"/>
            </a:endParaRPr>
          </a:p>
        </p:txBody>
      </p:sp>
      <p:sp>
        <p:nvSpPr>
          <p:cNvPr id="15" name="Freeform 15"/>
          <p:cNvSpPr/>
          <p:nvPr/>
        </p:nvSpPr>
        <p:spPr>
          <a:xfrm>
            <a:off x="-97975" y="8541905"/>
            <a:ext cx="1821482" cy="1821482"/>
          </a:xfrm>
          <a:custGeom>
            <a:avLst/>
            <a:gdLst/>
            <a:ahLst/>
            <a:cxnLst/>
            <a:rect l="l" t="t" r="r" b="b"/>
            <a:pathLst>
              <a:path w="1821482" h="1821482">
                <a:moveTo>
                  <a:pt x="0" y="0"/>
                </a:moveTo>
                <a:lnTo>
                  <a:pt x="1821482" y="0"/>
                </a:lnTo>
                <a:lnTo>
                  <a:pt x="1821482" y="1821482"/>
                </a:lnTo>
                <a:lnTo>
                  <a:pt x="0" y="18214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11806781" y="2705100"/>
            <a:ext cx="8518559" cy="11817654"/>
          </a:xfrm>
          <a:custGeom>
            <a:avLst/>
            <a:gdLst/>
            <a:ahLst/>
            <a:cxnLst/>
            <a:rect l="l" t="t" r="r" b="b"/>
            <a:pathLst>
              <a:path w="8518559" h="11817654">
                <a:moveTo>
                  <a:pt x="0" y="0"/>
                </a:moveTo>
                <a:lnTo>
                  <a:pt x="8518559" y="0"/>
                </a:lnTo>
                <a:lnTo>
                  <a:pt x="8518559" y="11817654"/>
                </a:lnTo>
                <a:lnTo>
                  <a:pt x="0" y="11817654"/>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10" name="Group 10"/>
          <p:cNvGrpSpPr/>
          <p:nvPr/>
        </p:nvGrpSpPr>
        <p:grpSpPr>
          <a:xfrm>
            <a:off x="5291608" y="561858"/>
            <a:ext cx="12227602" cy="8975498"/>
            <a:chOff x="0" y="-47625"/>
            <a:chExt cx="2663769" cy="1199337"/>
          </a:xfrm>
        </p:grpSpPr>
        <p:sp>
          <p:nvSpPr>
            <p:cNvPr id="11" name="Freeform 11"/>
            <p:cNvSpPr/>
            <p:nvPr/>
          </p:nvSpPr>
          <p:spPr>
            <a:xfrm>
              <a:off x="185893" y="23436"/>
              <a:ext cx="2477876" cy="1128276"/>
            </a:xfrm>
            <a:custGeom>
              <a:avLst/>
              <a:gdLst/>
              <a:ahLst/>
              <a:cxnLst/>
              <a:rect l="l" t="t" r="r" b="b"/>
              <a:pathLst>
                <a:path w="2418918" h="865668">
                  <a:moveTo>
                    <a:pt x="52062" y="0"/>
                  </a:moveTo>
                  <a:lnTo>
                    <a:pt x="2366856" y="0"/>
                  </a:lnTo>
                  <a:cubicBezTo>
                    <a:pt x="2395609" y="0"/>
                    <a:pt x="2418918" y="23309"/>
                    <a:pt x="2418918" y="52062"/>
                  </a:cubicBezTo>
                  <a:lnTo>
                    <a:pt x="2418918" y="813606"/>
                  </a:lnTo>
                  <a:cubicBezTo>
                    <a:pt x="2418918" y="827414"/>
                    <a:pt x="2413433" y="840656"/>
                    <a:pt x="2403669" y="850420"/>
                  </a:cubicBezTo>
                  <a:cubicBezTo>
                    <a:pt x="2393906" y="860183"/>
                    <a:pt x="2380663" y="865668"/>
                    <a:pt x="2366856" y="865668"/>
                  </a:cubicBezTo>
                  <a:lnTo>
                    <a:pt x="52062" y="865668"/>
                  </a:lnTo>
                  <a:cubicBezTo>
                    <a:pt x="23309" y="865668"/>
                    <a:pt x="0" y="842359"/>
                    <a:pt x="0" y="813606"/>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sp>
        <p:sp>
          <p:nvSpPr>
            <p:cNvPr id="12" name="TextBox 12"/>
            <p:cNvSpPr txBox="1"/>
            <p:nvPr/>
          </p:nvSpPr>
          <p:spPr>
            <a:xfrm>
              <a:off x="0" y="-47625"/>
              <a:ext cx="2418918" cy="913293"/>
            </a:xfrm>
            <a:prstGeom prst="rect">
              <a:avLst/>
            </a:prstGeom>
          </p:spPr>
          <p:txBody>
            <a:bodyPr lIns="50800" tIns="50800" rIns="50800" bIns="50800" rtlCol="0" anchor="ctr"/>
            <a:lstStyle/>
            <a:p>
              <a:pPr algn="ctr">
                <a:lnSpc>
                  <a:spcPts val="3669"/>
                </a:lnSpc>
              </a:pPr>
              <a:endParaRPr/>
            </a:p>
          </p:txBody>
        </p:sp>
      </p:grpSp>
      <p:sp>
        <p:nvSpPr>
          <p:cNvPr id="13" name="TextBox 13"/>
          <p:cNvSpPr txBox="1"/>
          <p:nvPr/>
        </p:nvSpPr>
        <p:spPr>
          <a:xfrm>
            <a:off x="6544731" y="1280831"/>
            <a:ext cx="5181600" cy="410369"/>
          </a:xfrm>
          <a:prstGeom prst="rect">
            <a:avLst/>
          </a:prstGeom>
        </p:spPr>
        <p:txBody>
          <a:bodyPr wrap="square" lIns="0" tIns="0" rIns="0" bIns="0" rtlCol="0" anchor="t">
            <a:spAutoFit/>
          </a:bodyPr>
          <a:lstStyle/>
          <a:p>
            <a:pPr algn="l">
              <a:lnSpc>
                <a:spcPts val="3233"/>
              </a:lnSpc>
            </a:pPr>
            <a:r>
              <a:rPr lang="en-US" sz="3000" b="1">
                <a:solidFill>
                  <a:srgbClr val="FFFFFF"/>
                </a:solidFill>
                <a:latin typeface="Canva Sans Bold"/>
                <a:ea typeface="Canva Sans Bold"/>
                <a:cs typeface="Canva Sans Bold"/>
                <a:sym typeface="Canva Sans Bold"/>
              </a:rPr>
              <a:t>Problem Statement :</a:t>
            </a:r>
          </a:p>
        </p:txBody>
      </p:sp>
      <p:sp>
        <p:nvSpPr>
          <p:cNvPr id="15" name="TextBox 15"/>
          <p:cNvSpPr txBox="1"/>
          <p:nvPr/>
        </p:nvSpPr>
        <p:spPr>
          <a:xfrm>
            <a:off x="6544731" y="1676437"/>
            <a:ext cx="10910072" cy="7899598"/>
          </a:xfrm>
          <a:prstGeom prst="rect">
            <a:avLst/>
          </a:prstGeom>
        </p:spPr>
        <p:txBody>
          <a:bodyPr wrap="square" lIns="0" tIns="0" rIns="0" bIns="0" rtlCol="0" anchor="t">
            <a:spAutoFit/>
          </a:bodyPr>
          <a:lstStyle/>
          <a:p>
            <a:pPr algn="l">
              <a:lnSpc>
                <a:spcPts val="3233"/>
              </a:lnSpc>
            </a:pPr>
            <a:r>
              <a:rPr lang="en-US" sz="3000">
                <a:solidFill>
                  <a:srgbClr val="FFFFFF"/>
                </a:solidFill>
                <a:latin typeface="Calibri"/>
                <a:ea typeface="Canva Sans"/>
                <a:cs typeface="Canva Sans"/>
              </a:rPr>
              <a:t>To design a professional PDF newsletter, The AI Times, using Gen-AI and APIs to curate and feature trending news articles, providing a powerful tool for editors and publishers to streamline their journalism efforts and deliver impactful, engaging content to their audience.</a:t>
            </a:r>
          </a:p>
          <a:p>
            <a:pPr>
              <a:lnSpc>
                <a:spcPts val="3233"/>
              </a:lnSpc>
            </a:pPr>
            <a:endParaRPr lang="en-US" sz="3000">
              <a:solidFill>
                <a:srgbClr val="FFFFFF"/>
              </a:solidFill>
              <a:latin typeface="Canva Sans"/>
              <a:ea typeface="Canva Sans"/>
              <a:cs typeface="Canva Sans"/>
            </a:endParaRPr>
          </a:p>
          <a:p>
            <a:pPr>
              <a:lnSpc>
                <a:spcPts val="3233"/>
              </a:lnSpc>
            </a:pPr>
            <a:endParaRPr lang="en-US" sz="3000">
              <a:solidFill>
                <a:srgbClr val="FFFFFF"/>
              </a:solidFill>
              <a:latin typeface="Canva Sans"/>
              <a:ea typeface="Canva Sans"/>
              <a:cs typeface="Canva Sans"/>
            </a:endParaRPr>
          </a:p>
          <a:p>
            <a:r>
              <a:rPr lang="en-US" sz="3000" b="1">
                <a:solidFill>
                  <a:schemeClr val="bg1"/>
                </a:solidFill>
                <a:ea typeface="+mn-lt"/>
                <a:cs typeface="+mn-lt"/>
              </a:rPr>
              <a:t>Detailed Solution for the Problem Statement:</a:t>
            </a:r>
            <a:endParaRPr lang="en-US" sz="3000">
              <a:solidFill>
                <a:schemeClr val="bg1"/>
              </a:solidFill>
            </a:endParaRPr>
          </a:p>
          <a:p>
            <a:r>
              <a:rPr lang="en-US" sz="3000">
                <a:solidFill>
                  <a:srgbClr val="FFFFFF"/>
                </a:solidFill>
                <a:ea typeface="+mn-lt"/>
                <a:cs typeface="+mn-lt"/>
              </a:rPr>
              <a:t>The solution automates the creation of a professional PDF newsletter by integrating multiple technologies. It fetches the latest news from the past 24 hours using </a:t>
            </a:r>
            <a:r>
              <a:rPr lang="en-US" sz="3000" err="1">
                <a:solidFill>
                  <a:srgbClr val="FFFFFF"/>
                </a:solidFill>
                <a:ea typeface="+mn-lt"/>
                <a:cs typeface="+mn-lt"/>
              </a:rPr>
              <a:t>NewsAPI</a:t>
            </a:r>
            <a:r>
              <a:rPr lang="en-US" sz="3000">
                <a:solidFill>
                  <a:srgbClr val="FFFFFF"/>
                </a:solidFill>
                <a:ea typeface="+mn-lt"/>
                <a:cs typeface="+mn-lt"/>
              </a:rPr>
              <a:t> and generates visually appealing illustrations for the corresponding headlines using </a:t>
            </a:r>
            <a:r>
              <a:rPr lang="en-US" sz="3000" err="1">
                <a:solidFill>
                  <a:srgbClr val="FFFFFF"/>
                </a:solidFill>
                <a:ea typeface="+mn-lt"/>
                <a:cs typeface="+mn-lt"/>
              </a:rPr>
              <a:t>Worqhat</a:t>
            </a:r>
            <a:r>
              <a:rPr lang="en-US" sz="3000">
                <a:solidFill>
                  <a:srgbClr val="FFFFFF"/>
                </a:solidFill>
                <a:ea typeface="+mn-lt"/>
                <a:cs typeface="+mn-lt"/>
              </a:rPr>
              <a:t> Gen AI. Summaries of the news articles are created for easy readability, and the final output is structured into a polished, aesthetically pleasing PDF layout with clickable links for further exploration. The system seamlessly combines content aggregation, visual design, and automation to deliver a streamlined and engaging user experience.</a:t>
            </a:r>
            <a:endParaRPr lang="en-US">
              <a:ea typeface="+mn-lt"/>
              <a:cs typeface="+mn-lt"/>
            </a:endParaRPr>
          </a:p>
          <a:p>
            <a:pPr>
              <a:lnSpc>
                <a:spcPts val="3233"/>
              </a:lnSpc>
            </a:pPr>
            <a:endParaRPr lang="en-US" sz="3000">
              <a:solidFill>
                <a:srgbClr val="FFFFFF"/>
              </a:solidFill>
              <a:ea typeface="+mn-lt"/>
              <a:cs typeface="+mn-lt"/>
            </a:endParaRPr>
          </a:p>
          <a:p>
            <a:pPr>
              <a:lnSpc>
                <a:spcPts val="3233"/>
              </a:lnSpc>
            </a:pPr>
            <a:endParaRPr lang="en-US" sz="3000">
              <a:solidFill>
                <a:srgbClr val="FFFFFF"/>
              </a:solidFill>
              <a:ea typeface="Calibri"/>
              <a:cs typeface="Calibri"/>
            </a:endParaRPr>
          </a:p>
        </p:txBody>
      </p:sp>
      <p:sp>
        <p:nvSpPr>
          <p:cNvPr id="17" name="Freeform 17"/>
          <p:cNvSpPr/>
          <p:nvPr/>
        </p:nvSpPr>
        <p:spPr>
          <a:xfrm>
            <a:off x="622008" y="561237"/>
            <a:ext cx="1430790" cy="1430790"/>
          </a:xfrm>
          <a:custGeom>
            <a:avLst/>
            <a:gdLst/>
            <a:ahLst/>
            <a:cxnLst/>
            <a:rect l="l" t="t" r="r" b="b"/>
            <a:pathLst>
              <a:path w="1430790" h="1430790">
                <a:moveTo>
                  <a:pt x="0" y="0"/>
                </a:moveTo>
                <a:lnTo>
                  <a:pt x="1430791" y="0"/>
                </a:lnTo>
                <a:lnTo>
                  <a:pt x="1430791" y="1430790"/>
                </a:lnTo>
                <a:lnTo>
                  <a:pt x="0" y="1430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681442" y="1499432"/>
            <a:ext cx="4897157" cy="7295579"/>
          </a:xfrm>
          <a:custGeom>
            <a:avLst/>
            <a:gdLst/>
            <a:ahLst/>
            <a:cxnLst/>
            <a:rect l="l" t="t" r="r" b="b"/>
            <a:pathLst>
              <a:path w="4897157" h="7295579">
                <a:moveTo>
                  <a:pt x="0" y="0"/>
                </a:moveTo>
                <a:lnTo>
                  <a:pt x="4897158" y="0"/>
                </a:lnTo>
                <a:lnTo>
                  <a:pt x="4897158" y="7295579"/>
                </a:lnTo>
                <a:lnTo>
                  <a:pt x="0" y="7295579"/>
                </a:lnTo>
                <a:lnTo>
                  <a:pt x="0" y="0"/>
                </a:lnTo>
                <a:close/>
              </a:path>
            </a:pathLst>
          </a:custGeom>
          <a:blipFill>
            <a:blip r:embed="rId4"/>
            <a:stretch>
              <a:fillRect/>
            </a:stretch>
          </a:blipFill>
        </p:spPr>
      </p:sp>
      <p:sp>
        <p:nvSpPr>
          <p:cNvPr id="22" name="TextBox 21">
            <a:extLst>
              <a:ext uri="{FF2B5EF4-FFF2-40B4-BE49-F238E27FC236}">
                <a16:creationId xmlns:a16="http://schemas.microsoft.com/office/drawing/2014/main" id="{FBAB8779-E2E8-062A-5E7C-809F421BE31D}"/>
              </a:ext>
            </a:extLst>
          </p:cNvPr>
          <p:cNvSpPr txBox="1"/>
          <p:nvPr/>
        </p:nvSpPr>
        <p:spPr>
          <a:xfrm>
            <a:off x="8930055" y="2233246"/>
            <a:ext cx="738846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500">
              <a:ea typeface="Calibri"/>
              <a:cs typeface="Segoe UI"/>
            </a:endParaRPr>
          </a:p>
          <a:p>
            <a:r>
              <a:rPr lang="en-US" sz="2500">
                <a:latin typeface="Canva Sans"/>
                <a:cs typeface="Segoe UI"/>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15" name="TextBox 15"/>
          <p:cNvSpPr txBox="1"/>
          <p:nvPr/>
        </p:nvSpPr>
        <p:spPr>
          <a:xfrm>
            <a:off x="1428923" y="3245216"/>
            <a:ext cx="8983960" cy="6104235"/>
          </a:xfrm>
          <a:prstGeom prst="rect">
            <a:avLst/>
          </a:prstGeom>
        </p:spPr>
        <p:txBody>
          <a:bodyPr wrap="square" lIns="0" tIns="0" rIns="0" bIns="0" rtlCol="0" anchor="t">
            <a:spAutoFit/>
          </a:bodyPr>
          <a:lstStyle/>
          <a:p>
            <a:pPr>
              <a:lnSpc>
                <a:spcPts val="3233"/>
              </a:lnSpc>
            </a:pPr>
            <a:r>
              <a:rPr lang="en-US" sz="3000">
                <a:solidFill>
                  <a:srgbClr val="FFFFFF"/>
                </a:solidFill>
                <a:ea typeface="+mn-lt"/>
                <a:cs typeface="+mn-lt"/>
              </a:rPr>
              <a:t>The solution simplifies the process of creating newsletters by automating time-consuming tasks such as data collection, content summarization, and design formatting. By integrating APIs for data fetching and image generation, it ensures relevant and engaging content.</a:t>
            </a:r>
            <a:endParaRPr lang="en-US" sz="3000">
              <a:solidFill>
                <a:srgbClr val="FFFFFF"/>
              </a:solidFill>
              <a:ea typeface="Calibri"/>
              <a:cs typeface="Calibri"/>
            </a:endParaRPr>
          </a:p>
          <a:p>
            <a:pPr>
              <a:lnSpc>
                <a:spcPts val="3233"/>
              </a:lnSpc>
            </a:pPr>
            <a:endParaRPr lang="en-US" sz="3000">
              <a:solidFill>
                <a:srgbClr val="FFFFFF"/>
              </a:solidFill>
              <a:latin typeface="Canva Sans"/>
              <a:ea typeface="Canva Sans"/>
              <a:cs typeface="Canva Sans"/>
            </a:endParaRPr>
          </a:p>
          <a:p>
            <a:r>
              <a:rPr lang="en-US" sz="3000" b="1">
                <a:solidFill>
                  <a:schemeClr val="bg1"/>
                </a:solidFill>
                <a:ea typeface="+mn-lt"/>
                <a:cs typeface="+mn-lt"/>
              </a:rPr>
              <a:t>Innovation and Uniqueness of the Solution:</a:t>
            </a:r>
            <a:br>
              <a:rPr lang="en-US" sz="3000" b="1">
                <a:ea typeface="+mn-lt"/>
                <a:cs typeface="+mn-lt"/>
              </a:rPr>
            </a:br>
            <a:r>
              <a:rPr lang="en-US" sz="3000" b="1">
                <a:solidFill>
                  <a:schemeClr val="bg1"/>
                </a:solidFill>
                <a:ea typeface="+mn-lt"/>
                <a:cs typeface="+mn-lt"/>
              </a:rPr>
              <a:t>This solution stands out due to its seamless integration of content aggregation, categorization, and visual enhancement in one automated workflow. Unlike traditional newsletter creation tools, it dynamically generates summaries and visuals tailored to the content, reducing manual effort. </a:t>
            </a:r>
            <a:endParaRPr lang="en-US" sz="3000" b="1">
              <a:solidFill>
                <a:schemeClr val="bg1"/>
              </a:solidFill>
              <a:ea typeface="Calibri"/>
              <a:cs typeface="Calibri"/>
            </a:endParaRPr>
          </a:p>
          <a:p>
            <a:pPr>
              <a:lnSpc>
                <a:spcPts val="3233"/>
              </a:lnSpc>
            </a:pPr>
            <a:endParaRPr lang="en-US" sz="3000">
              <a:solidFill>
                <a:srgbClr val="FFFFFF"/>
              </a:solidFill>
              <a:ea typeface="Calibri"/>
              <a:cs typeface="Calibri"/>
            </a:endParaRPr>
          </a:p>
        </p:txBody>
      </p:sp>
      <p:sp>
        <p:nvSpPr>
          <p:cNvPr id="17" name="Freeform 17"/>
          <p:cNvSpPr/>
          <p:nvPr/>
        </p:nvSpPr>
        <p:spPr>
          <a:xfrm>
            <a:off x="17544683" y="7277469"/>
            <a:ext cx="1430790" cy="1430790"/>
          </a:xfrm>
          <a:custGeom>
            <a:avLst/>
            <a:gdLst/>
            <a:ahLst/>
            <a:cxnLst/>
            <a:rect l="l" t="t" r="r" b="b"/>
            <a:pathLst>
              <a:path w="1430790" h="1430790">
                <a:moveTo>
                  <a:pt x="0" y="0"/>
                </a:moveTo>
                <a:lnTo>
                  <a:pt x="1430791" y="0"/>
                </a:lnTo>
                <a:lnTo>
                  <a:pt x="1430791" y="1430790"/>
                </a:lnTo>
                <a:lnTo>
                  <a:pt x="0" y="1430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11">
            <a:extLst>
              <a:ext uri="{FF2B5EF4-FFF2-40B4-BE49-F238E27FC236}">
                <a16:creationId xmlns:a16="http://schemas.microsoft.com/office/drawing/2014/main" id="{AC7228EA-3967-3B9A-E65A-498BE3BF8EA9}"/>
              </a:ext>
            </a:extLst>
          </p:cNvPr>
          <p:cNvSpPr/>
          <p:nvPr/>
        </p:nvSpPr>
        <p:spPr>
          <a:xfrm>
            <a:off x="11395150" y="1028700"/>
            <a:ext cx="6497955" cy="8229600"/>
          </a:xfrm>
          <a:custGeom>
            <a:avLst/>
            <a:gdLst/>
            <a:ahLst/>
            <a:cxnLst/>
            <a:rect l="l" t="t" r="r" b="b"/>
            <a:pathLst>
              <a:path w="6497955" h="8229600">
                <a:moveTo>
                  <a:pt x="0" y="0"/>
                </a:moveTo>
                <a:lnTo>
                  <a:pt x="6497955" y="0"/>
                </a:lnTo>
                <a:lnTo>
                  <a:pt x="6497955" y="8229600"/>
                </a:lnTo>
                <a:lnTo>
                  <a:pt x="0" y="8229600"/>
                </a:lnTo>
                <a:lnTo>
                  <a:pt x="0" y="0"/>
                </a:lnTo>
                <a:close/>
              </a:path>
            </a:pathLst>
          </a:custGeom>
          <a:blipFill>
            <a:blip r:embed="rId4"/>
            <a:stretch>
              <a:fillRect/>
            </a:stretch>
          </a:blipFill>
        </p:spPr>
      </p:sp>
      <p:sp>
        <p:nvSpPr>
          <p:cNvPr id="6" name="TextBox 8">
            <a:extLst>
              <a:ext uri="{FF2B5EF4-FFF2-40B4-BE49-F238E27FC236}">
                <a16:creationId xmlns:a16="http://schemas.microsoft.com/office/drawing/2014/main" id="{9DB564E1-C566-6B7C-D0CA-7C970A039992}"/>
              </a:ext>
            </a:extLst>
          </p:cNvPr>
          <p:cNvSpPr txBox="1"/>
          <p:nvPr/>
        </p:nvSpPr>
        <p:spPr>
          <a:xfrm>
            <a:off x="838200" y="691766"/>
            <a:ext cx="11912634" cy="1923604"/>
          </a:xfrm>
          <a:prstGeom prst="rect">
            <a:avLst/>
          </a:prstGeom>
        </p:spPr>
        <p:txBody>
          <a:bodyPr wrap="square" lIns="0" tIns="0" rIns="0" bIns="0" rtlCol="0" anchor="t">
            <a:spAutoFit/>
          </a:bodyPr>
          <a:lstStyle/>
          <a:p>
            <a:pPr algn="l">
              <a:lnSpc>
                <a:spcPts val="7530"/>
              </a:lnSpc>
            </a:pPr>
            <a:r>
              <a:rPr lang="en-US" sz="8184" b="1" spc="-286">
                <a:solidFill>
                  <a:srgbClr val="DAFFFB"/>
                </a:solidFill>
                <a:latin typeface="Helvetica World Bold"/>
                <a:ea typeface="Helvetica World Bold"/>
                <a:cs typeface="Helvetica World Bold"/>
                <a:sym typeface="Helvetica World Bold"/>
              </a:rPr>
              <a:t>How Does The Solution Address The Problem?</a:t>
            </a:r>
          </a:p>
        </p:txBody>
      </p:sp>
    </p:spTree>
    <p:extLst>
      <p:ext uri="{BB962C8B-B14F-4D97-AF65-F5344CB8AC3E}">
        <p14:creationId xmlns:p14="http://schemas.microsoft.com/office/powerpoint/2010/main" val="49409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2983013" y="2923833"/>
            <a:ext cx="16580986" cy="9028182"/>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2162839" y="444254"/>
            <a:ext cx="6436006" cy="961802"/>
          </a:xfrm>
          <a:prstGeom prst="rect">
            <a:avLst/>
          </a:prstGeom>
        </p:spPr>
        <p:txBody>
          <a:bodyPr lIns="0" tIns="0" rIns="0" bIns="0" rtlCol="0" anchor="t">
            <a:spAutoFit/>
          </a:bodyPr>
          <a:lstStyle/>
          <a:p>
            <a:pPr algn="l">
              <a:lnSpc>
                <a:spcPts val="7530"/>
              </a:lnSpc>
            </a:pPr>
            <a:r>
              <a:rPr lang="en-US" sz="8184" b="1" spc="-286">
                <a:solidFill>
                  <a:srgbClr val="DAFFFB"/>
                </a:solidFill>
                <a:latin typeface="Helvetica World Bold"/>
                <a:ea typeface="Helvetica World Bold"/>
                <a:cs typeface="Helvetica World Bold"/>
                <a:sym typeface="Helvetica World Bold"/>
              </a:rPr>
              <a:t>Features</a:t>
            </a:r>
          </a:p>
        </p:txBody>
      </p:sp>
      <p:sp>
        <p:nvSpPr>
          <p:cNvPr id="6" name="TextBox 6"/>
          <p:cNvSpPr txBox="1"/>
          <p:nvPr/>
        </p:nvSpPr>
        <p:spPr>
          <a:xfrm>
            <a:off x="8510442" y="2587847"/>
            <a:ext cx="3356663" cy="335669"/>
          </a:xfrm>
          <a:prstGeom prst="rect">
            <a:avLst/>
          </a:prstGeom>
        </p:spPr>
        <p:txBody>
          <a:bodyPr wrap="square" lIns="0" tIns="0" rIns="0" bIns="0" rtlCol="0" anchor="t">
            <a:spAutoFit/>
          </a:bodyPr>
          <a:lstStyle/>
          <a:p>
            <a:pPr algn="l">
              <a:lnSpc>
                <a:spcPts val="2806"/>
              </a:lnSpc>
            </a:pPr>
            <a:r>
              <a:rPr lang="en-US" sz="2004" b="1">
                <a:solidFill>
                  <a:srgbClr val="FFFFFF"/>
                </a:solidFill>
                <a:latin typeface="Canva Sans Bold"/>
                <a:ea typeface="Canva Sans Bold"/>
                <a:cs typeface="Canva Sans Bold"/>
                <a:sym typeface="Canva Sans Bold"/>
              </a:rPr>
              <a:t>Automated daily updates: </a:t>
            </a:r>
          </a:p>
        </p:txBody>
      </p:sp>
      <p:sp>
        <p:nvSpPr>
          <p:cNvPr id="7" name="TextBox 7"/>
          <p:cNvSpPr txBox="1"/>
          <p:nvPr/>
        </p:nvSpPr>
        <p:spPr>
          <a:xfrm>
            <a:off x="8503320" y="5285797"/>
            <a:ext cx="4326184" cy="335669"/>
          </a:xfrm>
          <a:prstGeom prst="rect">
            <a:avLst/>
          </a:prstGeom>
        </p:spPr>
        <p:txBody>
          <a:bodyPr wrap="square" lIns="0" tIns="0" rIns="0" bIns="0" rtlCol="0" anchor="t">
            <a:spAutoFit/>
          </a:bodyPr>
          <a:lstStyle/>
          <a:p>
            <a:pPr algn="l">
              <a:lnSpc>
                <a:spcPts val="2806"/>
              </a:lnSpc>
            </a:pPr>
            <a:r>
              <a:rPr lang="en-US" sz="2004" b="1">
                <a:solidFill>
                  <a:srgbClr val="FFFFFF"/>
                </a:solidFill>
                <a:latin typeface="Canva Sans Bold"/>
                <a:ea typeface="Canva Sans Bold"/>
                <a:cs typeface="Canva Sans Bold"/>
                <a:sym typeface="Canva Sans Bold"/>
              </a:rPr>
              <a:t>Verified News At Your Fingertips:</a:t>
            </a:r>
          </a:p>
        </p:txBody>
      </p:sp>
      <p:sp>
        <p:nvSpPr>
          <p:cNvPr id="9" name="TextBox 9"/>
          <p:cNvSpPr txBox="1"/>
          <p:nvPr/>
        </p:nvSpPr>
        <p:spPr>
          <a:xfrm>
            <a:off x="13371162" y="2585354"/>
            <a:ext cx="3640226" cy="335669"/>
          </a:xfrm>
          <a:prstGeom prst="rect">
            <a:avLst/>
          </a:prstGeom>
        </p:spPr>
        <p:txBody>
          <a:bodyPr wrap="square" lIns="0" tIns="0" rIns="0" bIns="0" rtlCol="0" anchor="t">
            <a:spAutoFit/>
          </a:bodyPr>
          <a:lstStyle/>
          <a:p>
            <a:pPr algn="l">
              <a:lnSpc>
                <a:spcPts val="2806"/>
              </a:lnSpc>
            </a:pPr>
            <a:r>
              <a:rPr lang="en-US" sz="2004" b="1">
                <a:solidFill>
                  <a:srgbClr val="FFFFFF"/>
                </a:solidFill>
                <a:latin typeface="Canva Sans Bold"/>
                <a:ea typeface="Canva Sans Bold"/>
                <a:cs typeface="Canva Sans Bold"/>
                <a:sym typeface="Canva Sans Bold"/>
              </a:rPr>
              <a:t>Streamlined News Delivery:</a:t>
            </a:r>
          </a:p>
        </p:txBody>
      </p:sp>
      <p:sp>
        <p:nvSpPr>
          <p:cNvPr id="10" name="TextBox 10"/>
          <p:cNvSpPr txBox="1"/>
          <p:nvPr/>
        </p:nvSpPr>
        <p:spPr>
          <a:xfrm>
            <a:off x="13369836" y="5285279"/>
            <a:ext cx="4845479" cy="335669"/>
          </a:xfrm>
          <a:prstGeom prst="rect">
            <a:avLst/>
          </a:prstGeom>
        </p:spPr>
        <p:txBody>
          <a:bodyPr wrap="square" lIns="0" tIns="0" rIns="0" bIns="0" rtlCol="0" anchor="t">
            <a:spAutoFit/>
          </a:bodyPr>
          <a:lstStyle/>
          <a:p>
            <a:pPr algn="l">
              <a:lnSpc>
                <a:spcPts val="2806"/>
              </a:lnSpc>
            </a:pPr>
            <a:r>
              <a:rPr lang="en-US" sz="2004" b="1">
                <a:solidFill>
                  <a:srgbClr val="FFFFFF"/>
                </a:solidFill>
                <a:latin typeface="Canva Sans Bold"/>
                <a:ea typeface="Canva Sans Bold"/>
                <a:cs typeface="Canva Sans Bold"/>
                <a:sym typeface="Canva Sans Bold"/>
              </a:rPr>
              <a:t>Short And Sweet Morning Newsletter:</a:t>
            </a:r>
          </a:p>
        </p:txBody>
      </p:sp>
      <p:sp>
        <p:nvSpPr>
          <p:cNvPr id="11" name="TextBox 11"/>
          <p:cNvSpPr txBox="1"/>
          <p:nvPr/>
        </p:nvSpPr>
        <p:spPr>
          <a:xfrm>
            <a:off x="8503320" y="3269003"/>
            <a:ext cx="4137780" cy="1053815"/>
          </a:xfrm>
          <a:prstGeom prst="rect">
            <a:avLst/>
          </a:prstGeom>
        </p:spPr>
        <p:txBody>
          <a:bodyPr lIns="0" tIns="0" rIns="0" bIns="0" rtlCol="0" anchor="t">
            <a:spAutoFit/>
          </a:bodyPr>
          <a:lstStyle/>
          <a:p>
            <a:pPr>
              <a:lnSpc>
                <a:spcPts val="2806"/>
              </a:lnSpc>
            </a:pPr>
            <a:r>
              <a:rPr lang="en-US" sz="2000">
                <a:solidFill>
                  <a:srgbClr val="FFFFFF"/>
                </a:solidFill>
                <a:latin typeface="Canva Sans"/>
                <a:ea typeface="Canva Sans"/>
                <a:cs typeface="Canva Sans"/>
                <a:sym typeface="Canva Sans"/>
              </a:rPr>
              <a:t>The system is hosted to run daily and automatically send a detailed mail.</a:t>
            </a:r>
          </a:p>
        </p:txBody>
      </p:sp>
      <p:sp>
        <p:nvSpPr>
          <p:cNvPr id="12" name="TextBox 12"/>
          <p:cNvSpPr txBox="1"/>
          <p:nvPr/>
        </p:nvSpPr>
        <p:spPr>
          <a:xfrm>
            <a:off x="8551601" y="5961908"/>
            <a:ext cx="4137780" cy="1771960"/>
          </a:xfrm>
          <a:prstGeom prst="rect">
            <a:avLst/>
          </a:prstGeom>
        </p:spPr>
        <p:txBody>
          <a:bodyPr lIns="0" tIns="0" rIns="0" bIns="0" rtlCol="0" anchor="t">
            <a:spAutoFit/>
          </a:bodyPr>
          <a:lstStyle/>
          <a:p>
            <a:pPr algn="l">
              <a:lnSpc>
                <a:spcPts val="2806"/>
              </a:lnSpc>
            </a:pPr>
            <a:r>
              <a:rPr lang="en-US" sz="2004">
                <a:solidFill>
                  <a:srgbClr val="FFFFFF"/>
                </a:solidFill>
                <a:latin typeface="Canva Sans"/>
                <a:ea typeface="Canva Sans"/>
                <a:cs typeface="Canva Sans"/>
                <a:sym typeface="Canva Sans"/>
              </a:rPr>
              <a:t>Provide access to verified news with credible sources across internet, eliminating the need to visit multiple sites for fact-checking.</a:t>
            </a:r>
          </a:p>
        </p:txBody>
      </p:sp>
      <p:sp>
        <p:nvSpPr>
          <p:cNvPr id="14" name="TextBox 14"/>
          <p:cNvSpPr txBox="1"/>
          <p:nvPr/>
        </p:nvSpPr>
        <p:spPr>
          <a:xfrm>
            <a:off x="13371162" y="3261910"/>
            <a:ext cx="4489714" cy="1053815"/>
          </a:xfrm>
          <a:prstGeom prst="rect">
            <a:avLst/>
          </a:prstGeom>
        </p:spPr>
        <p:txBody>
          <a:bodyPr lIns="0" tIns="0" rIns="0" bIns="0" rtlCol="0" anchor="t">
            <a:spAutoFit/>
          </a:bodyPr>
          <a:lstStyle/>
          <a:p>
            <a:pPr algn="l">
              <a:lnSpc>
                <a:spcPts val="2806"/>
              </a:lnSpc>
            </a:pPr>
            <a:r>
              <a:rPr lang="en-US" sz="2004">
                <a:solidFill>
                  <a:srgbClr val="FFFFFF"/>
                </a:solidFill>
                <a:latin typeface="Canva Sans"/>
                <a:ea typeface="Canva Sans"/>
                <a:cs typeface="Canva Sans"/>
                <a:sym typeface="Canva Sans"/>
              </a:rPr>
              <a:t>Generate a newspaper-style PDF with trending and verified news, making it easy to consume.</a:t>
            </a:r>
          </a:p>
        </p:txBody>
      </p:sp>
      <p:sp>
        <p:nvSpPr>
          <p:cNvPr id="15" name="TextBox 15"/>
          <p:cNvSpPr txBox="1"/>
          <p:nvPr/>
        </p:nvSpPr>
        <p:spPr>
          <a:xfrm>
            <a:off x="13374703" y="5967722"/>
            <a:ext cx="4343513" cy="1412887"/>
          </a:xfrm>
          <a:prstGeom prst="rect">
            <a:avLst/>
          </a:prstGeom>
        </p:spPr>
        <p:txBody>
          <a:bodyPr lIns="0" tIns="0" rIns="0" bIns="0" rtlCol="0" anchor="t">
            <a:spAutoFit/>
          </a:bodyPr>
          <a:lstStyle/>
          <a:p>
            <a:pPr algn="l">
              <a:lnSpc>
                <a:spcPts val="2806"/>
              </a:lnSpc>
            </a:pPr>
            <a:r>
              <a:rPr lang="en-US" sz="2004">
                <a:solidFill>
                  <a:srgbClr val="FFFFFF"/>
                </a:solidFill>
                <a:latin typeface="Canva Sans"/>
                <a:ea typeface="Canva Sans"/>
                <a:cs typeface="Canva Sans"/>
                <a:sym typeface="Canva Sans"/>
              </a:rPr>
              <a:t>The PDF is made in a manner so that only top news across internet is delivered to your mail to keep you updated.</a:t>
            </a:r>
          </a:p>
        </p:txBody>
      </p:sp>
      <p:pic>
        <p:nvPicPr>
          <p:cNvPr id="21" name="Picture 20" descr="A screenshot of a email&#10;&#10;AI-generated content may be incorrect.">
            <a:extLst>
              <a:ext uri="{FF2B5EF4-FFF2-40B4-BE49-F238E27FC236}">
                <a16:creationId xmlns:a16="http://schemas.microsoft.com/office/drawing/2014/main" id="{2BEEE94B-FB8E-56A4-3900-2D6A021BE8C7}"/>
              </a:ext>
            </a:extLst>
          </p:cNvPr>
          <p:cNvPicPr>
            <a:picLocks noChangeAspect="1"/>
          </p:cNvPicPr>
          <p:nvPr/>
        </p:nvPicPr>
        <p:blipFill>
          <a:blip r:embed="rId4"/>
          <a:stretch>
            <a:fillRect/>
          </a:stretch>
        </p:blipFill>
        <p:spPr>
          <a:xfrm>
            <a:off x="687891" y="1871295"/>
            <a:ext cx="7090207" cy="65321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5" name="TextBox 5"/>
          <p:cNvSpPr txBox="1"/>
          <p:nvPr/>
        </p:nvSpPr>
        <p:spPr>
          <a:xfrm>
            <a:off x="12157930" y="1333450"/>
            <a:ext cx="5503654" cy="2487861"/>
          </a:xfrm>
          <a:prstGeom prst="rect">
            <a:avLst/>
          </a:prstGeom>
        </p:spPr>
        <p:txBody>
          <a:bodyPr lIns="0" tIns="0" rIns="0" bIns="0" rtlCol="0" anchor="t">
            <a:spAutoFit/>
          </a:bodyPr>
          <a:lstStyle/>
          <a:p>
            <a:pPr algn="r">
              <a:lnSpc>
                <a:spcPts val="9727"/>
              </a:lnSpc>
            </a:pPr>
            <a:r>
              <a:rPr lang="en-US" sz="10550" b="1" spc="-370">
                <a:solidFill>
                  <a:srgbClr val="DAFFFB"/>
                </a:solidFill>
                <a:latin typeface="Helvetica World Bold"/>
                <a:ea typeface="Helvetica World Bold"/>
                <a:cs typeface="Helvetica World Bold"/>
                <a:sym typeface="Helvetica World Bold"/>
              </a:rPr>
              <a:t>Future Features</a:t>
            </a:r>
            <a:endParaRPr lang="en-US" sz="10573" b="1" spc="-370">
              <a:solidFill>
                <a:srgbClr val="DAFFFB"/>
              </a:solidFill>
              <a:latin typeface="Helvetica World Bold"/>
              <a:ea typeface="Helvetica World Bold"/>
              <a:cs typeface="Helvetica World Bold"/>
              <a:sym typeface="Helvetica World Bold"/>
            </a:endParaRPr>
          </a:p>
        </p:txBody>
      </p:sp>
      <p:grpSp>
        <p:nvGrpSpPr>
          <p:cNvPr id="6" name="Group 6"/>
          <p:cNvGrpSpPr/>
          <p:nvPr/>
        </p:nvGrpSpPr>
        <p:grpSpPr>
          <a:xfrm>
            <a:off x="1088077" y="760629"/>
            <a:ext cx="7925572" cy="8362118"/>
            <a:chOff x="0" y="-47625"/>
            <a:chExt cx="2392833" cy="2512190"/>
          </a:xfrm>
        </p:grpSpPr>
        <p:sp>
          <p:nvSpPr>
            <p:cNvPr id="7" name="Freeform 7"/>
            <p:cNvSpPr/>
            <p:nvPr/>
          </p:nvSpPr>
          <p:spPr>
            <a:xfrm>
              <a:off x="0" y="0"/>
              <a:ext cx="2392833" cy="2464565"/>
            </a:xfrm>
            <a:custGeom>
              <a:avLst/>
              <a:gdLst/>
              <a:ahLst/>
              <a:cxnLst/>
              <a:rect l="l" t="t" r="r" b="b"/>
              <a:pathLst>
                <a:path w="2392833" h="2464565">
                  <a:moveTo>
                    <a:pt x="52630" y="0"/>
                  </a:moveTo>
                  <a:lnTo>
                    <a:pt x="2340204" y="0"/>
                  </a:lnTo>
                  <a:cubicBezTo>
                    <a:pt x="2354162" y="0"/>
                    <a:pt x="2367548" y="5545"/>
                    <a:pt x="2377418" y="15415"/>
                  </a:cubicBezTo>
                  <a:cubicBezTo>
                    <a:pt x="2387288" y="25285"/>
                    <a:pt x="2392833" y="38671"/>
                    <a:pt x="2392833" y="52630"/>
                  </a:cubicBezTo>
                  <a:lnTo>
                    <a:pt x="2392833" y="2411935"/>
                  </a:lnTo>
                  <a:cubicBezTo>
                    <a:pt x="2392833" y="2441002"/>
                    <a:pt x="2369270" y="2464565"/>
                    <a:pt x="2340204" y="2464565"/>
                  </a:cubicBezTo>
                  <a:lnTo>
                    <a:pt x="52630" y="2464565"/>
                  </a:lnTo>
                  <a:cubicBezTo>
                    <a:pt x="38671" y="2464565"/>
                    <a:pt x="25285" y="2459020"/>
                    <a:pt x="15415" y="2449150"/>
                  </a:cubicBezTo>
                  <a:cubicBezTo>
                    <a:pt x="5545" y="2439280"/>
                    <a:pt x="0" y="2425894"/>
                    <a:pt x="0" y="2411935"/>
                  </a:cubicBezTo>
                  <a:lnTo>
                    <a:pt x="0" y="52630"/>
                  </a:lnTo>
                  <a:cubicBezTo>
                    <a:pt x="0" y="23563"/>
                    <a:pt x="23563" y="0"/>
                    <a:pt x="52630" y="0"/>
                  </a:cubicBezTo>
                  <a:close/>
                </a:path>
              </a:pathLst>
            </a:custGeom>
            <a:solidFill>
              <a:srgbClr val="000000">
                <a:alpha val="0"/>
              </a:srgbClr>
            </a:solidFill>
            <a:ln w="19050" cap="rnd">
              <a:solidFill>
                <a:srgbClr val="FFFFFF"/>
              </a:solidFill>
              <a:prstDash val="solid"/>
              <a:round/>
            </a:ln>
          </p:spPr>
        </p:sp>
        <p:sp>
          <p:nvSpPr>
            <p:cNvPr id="8" name="TextBox 8"/>
            <p:cNvSpPr txBox="1"/>
            <p:nvPr/>
          </p:nvSpPr>
          <p:spPr>
            <a:xfrm>
              <a:off x="0" y="-47625"/>
              <a:ext cx="2392833" cy="2512190"/>
            </a:xfrm>
            <a:prstGeom prst="rect">
              <a:avLst/>
            </a:prstGeom>
          </p:spPr>
          <p:txBody>
            <a:bodyPr lIns="50800" tIns="50800" rIns="50800" bIns="50800" rtlCol="0" anchor="ctr"/>
            <a:lstStyle/>
            <a:p>
              <a:pPr algn="ctr">
                <a:lnSpc>
                  <a:spcPts val="3669"/>
                </a:lnSpc>
              </a:pPr>
              <a:endParaRPr/>
            </a:p>
          </p:txBody>
        </p:sp>
      </p:grpSp>
      <p:sp>
        <p:nvSpPr>
          <p:cNvPr id="9" name="TextBox 9"/>
          <p:cNvSpPr txBox="1"/>
          <p:nvPr/>
        </p:nvSpPr>
        <p:spPr>
          <a:xfrm>
            <a:off x="1636963" y="4948481"/>
            <a:ext cx="4003960" cy="411950"/>
          </a:xfrm>
          <a:prstGeom prst="rect">
            <a:avLst/>
          </a:prstGeom>
        </p:spPr>
        <p:txBody>
          <a:bodyPr lIns="0" tIns="0" rIns="0" bIns="0" rtlCol="0" anchor="t">
            <a:spAutoFit/>
          </a:bodyPr>
          <a:lstStyle/>
          <a:p>
            <a:pPr algn="l">
              <a:lnSpc>
                <a:spcPts val="3462"/>
              </a:lnSpc>
            </a:pPr>
            <a:r>
              <a:rPr lang="en-US" sz="2473" b="1">
                <a:solidFill>
                  <a:srgbClr val="FFFFFF"/>
                </a:solidFill>
                <a:latin typeface="Canva Sans Bold"/>
                <a:ea typeface="Canva Sans Bold"/>
                <a:cs typeface="Canva Sans Bold"/>
                <a:sym typeface="Canva Sans Bold"/>
              </a:rPr>
              <a:t>Autonomous Systems</a:t>
            </a:r>
          </a:p>
        </p:txBody>
      </p:sp>
      <p:sp>
        <p:nvSpPr>
          <p:cNvPr id="10" name="TextBox 10"/>
          <p:cNvSpPr txBox="1"/>
          <p:nvPr/>
        </p:nvSpPr>
        <p:spPr>
          <a:xfrm>
            <a:off x="1639088" y="6998820"/>
            <a:ext cx="4003960" cy="411950"/>
          </a:xfrm>
          <a:prstGeom prst="rect">
            <a:avLst/>
          </a:prstGeom>
        </p:spPr>
        <p:txBody>
          <a:bodyPr lIns="0" tIns="0" rIns="0" bIns="0" rtlCol="0" anchor="t">
            <a:spAutoFit/>
          </a:bodyPr>
          <a:lstStyle/>
          <a:p>
            <a:pPr algn="l">
              <a:lnSpc>
                <a:spcPts val="3462"/>
              </a:lnSpc>
            </a:pPr>
            <a:r>
              <a:rPr lang="en-US" sz="2473" b="1">
                <a:solidFill>
                  <a:srgbClr val="FFFFFF"/>
                </a:solidFill>
                <a:latin typeface="Canva Sans Bold"/>
                <a:ea typeface="Canva Sans Bold"/>
                <a:cs typeface="Canva Sans Bold"/>
                <a:sym typeface="Canva Sans Bold"/>
              </a:rPr>
              <a:t>Human-AI Collaboration</a:t>
            </a:r>
          </a:p>
        </p:txBody>
      </p:sp>
      <p:sp>
        <p:nvSpPr>
          <p:cNvPr id="12" name="TextBox 12"/>
          <p:cNvSpPr txBox="1"/>
          <p:nvPr/>
        </p:nvSpPr>
        <p:spPr>
          <a:xfrm>
            <a:off x="1642944" y="5368256"/>
            <a:ext cx="6460338" cy="868058"/>
          </a:xfrm>
          <a:prstGeom prst="rect">
            <a:avLst/>
          </a:prstGeom>
        </p:spPr>
        <p:txBody>
          <a:bodyPr lIns="0" tIns="0" rIns="0" bIns="0" rtlCol="0" anchor="t">
            <a:spAutoFit/>
          </a:bodyPr>
          <a:lstStyle/>
          <a:p>
            <a:pPr>
              <a:lnSpc>
                <a:spcPts val="3461"/>
              </a:lnSpc>
            </a:pPr>
            <a:r>
              <a:rPr lang="en-US" sz="2450">
                <a:solidFill>
                  <a:srgbClr val="FFFFFF"/>
                </a:solidFill>
                <a:latin typeface="Canva Sans"/>
                <a:ea typeface="Canva Sans"/>
                <a:cs typeface="Canva Sans"/>
                <a:sym typeface="Canva Sans"/>
              </a:rPr>
              <a:t>Continued development of self-learning and self-optimizing AI systems.</a:t>
            </a:r>
            <a:endParaRPr lang="en-US" sz="2450">
              <a:solidFill>
                <a:srgbClr val="000000"/>
              </a:solidFill>
              <a:latin typeface="Calibri"/>
              <a:ea typeface="Calibri"/>
              <a:cs typeface="Calibri"/>
            </a:endParaRPr>
          </a:p>
        </p:txBody>
      </p:sp>
      <p:sp>
        <p:nvSpPr>
          <p:cNvPr id="13" name="TextBox 13"/>
          <p:cNvSpPr txBox="1"/>
          <p:nvPr/>
        </p:nvSpPr>
        <p:spPr>
          <a:xfrm>
            <a:off x="1638532" y="7409596"/>
            <a:ext cx="6460338" cy="852338"/>
          </a:xfrm>
          <a:prstGeom prst="rect">
            <a:avLst/>
          </a:prstGeom>
        </p:spPr>
        <p:txBody>
          <a:bodyPr lIns="0" tIns="0" rIns="0" bIns="0" rtlCol="0" anchor="t">
            <a:spAutoFit/>
          </a:bodyPr>
          <a:lstStyle/>
          <a:p>
            <a:pPr algn="l">
              <a:lnSpc>
                <a:spcPts val="3462"/>
              </a:lnSpc>
            </a:pPr>
            <a:r>
              <a:rPr lang="en-US" sz="2473">
                <a:solidFill>
                  <a:srgbClr val="FFFFFF"/>
                </a:solidFill>
                <a:latin typeface="Canva Sans"/>
                <a:ea typeface="Canva Sans"/>
                <a:cs typeface="Canva Sans"/>
                <a:sym typeface="Canva Sans"/>
              </a:rPr>
              <a:t>Enhancing human capabilities through AI augmentation rather than replacement.</a:t>
            </a:r>
          </a:p>
        </p:txBody>
      </p:sp>
      <p:sp>
        <p:nvSpPr>
          <p:cNvPr id="14" name="TextBox 14"/>
          <p:cNvSpPr txBox="1"/>
          <p:nvPr/>
        </p:nvSpPr>
        <p:spPr>
          <a:xfrm>
            <a:off x="1595669" y="1344150"/>
            <a:ext cx="6449532" cy="3792385"/>
          </a:xfrm>
          <a:prstGeom prst="rect">
            <a:avLst/>
          </a:prstGeom>
        </p:spPr>
        <p:txBody>
          <a:bodyPr wrap="square" lIns="0" tIns="0" rIns="0" bIns="0" rtlCol="0" anchor="t">
            <a:spAutoFit/>
          </a:bodyPr>
          <a:lstStyle/>
          <a:p>
            <a:pPr>
              <a:lnSpc>
                <a:spcPct val="90000"/>
              </a:lnSpc>
              <a:spcBef>
                <a:spcPts val="1000"/>
              </a:spcBef>
            </a:pPr>
            <a:r>
              <a:rPr lang="en-US" sz="2400" b="1">
                <a:solidFill>
                  <a:schemeClr val="bg1"/>
                </a:solidFill>
                <a:latin typeface="Canva Sans"/>
                <a:ea typeface="Canva Sans"/>
                <a:cs typeface="Canva Sans"/>
                <a:sym typeface="Canva Sans"/>
              </a:rPr>
              <a:t>Dynamic Website: </a:t>
            </a:r>
            <a:br>
              <a:rPr lang="en-US" sz="2400">
                <a:solidFill>
                  <a:schemeClr val="bg1"/>
                </a:solidFill>
                <a:latin typeface="Canva Sans"/>
                <a:ea typeface="Canva Sans"/>
                <a:cs typeface="Canva Sans"/>
                <a:sym typeface="Canva Sans"/>
              </a:rPr>
            </a:br>
            <a:r>
              <a:rPr lang="en-US" sz="2400">
                <a:solidFill>
                  <a:schemeClr val="bg1"/>
                </a:solidFill>
                <a:latin typeface="Canva Sans"/>
                <a:ea typeface="Canva Sans"/>
                <a:cs typeface="Canva Sans"/>
                <a:sym typeface="Canva Sans"/>
              </a:rPr>
              <a:t>Plan to launch a website that updates news  automatically every hour, ensuring real-time information.</a:t>
            </a:r>
            <a:endParaRPr lang="en-US">
              <a:solidFill>
                <a:schemeClr val="bg1"/>
              </a:solidFill>
            </a:endParaRPr>
          </a:p>
          <a:p>
            <a:pPr>
              <a:lnSpc>
                <a:spcPct val="90000"/>
              </a:lnSpc>
              <a:spcBef>
                <a:spcPts val="1000"/>
              </a:spcBef>
            </a:pPr>
            <a:endParaRPr lang="en-US" sz="2400" b="1">
              <a:solidFill>
                <a:schemeClr val="bg1"/>
              </a:solidFill>
              <a:latin typeface="Canva Sans"/>
              <a:ea typeface="Canva Sans"/>
              <a:cs typeface="Canva Sans"/>
              <a:sym typeface="Canva Sans"/>
            </a:endParaRPr>
          </a:p>
          <a:p>
            <a:pPr>
              <a:lnSpc>
                <a:spcPct val="90000"/>
              </a:lnSpc>
              <a:spcBef>
                <a:spcPts val="1000"/>
              </a:spcBef>
            </a:pPr>
            <a:r>
              <a:rPr lang="en-US" sz="2400" b="1">
                <a:solidFill>
                  <a:schemeClr val="bg1"/>
                </a:solidFill>
                <a:latin typeface="Canva Sans"/>
                <a:ea typeface="Canva Sans"/>
                <a:cs typeface="Canva Sans"/>
                <a:sym typeface="Canva Sans"/>
              </a:rPr>
              <a:t>Expanded Customization</a:t>
            </a:r>
            <a:r>
              <a:rPr lang="en-US" sz="2400">
                <a:solidFill>
                  <a:schemeClr val="bg1"/>
                </a:solidFill>
                <a:latin typeface="Canva Sans"/>
                <a:ea typeface="Canva Sans"/>
                <a:cs typeface="Canva Sans"/>
                <a:sym typeface="Canva Sans"/>
              </a:rPr>
              <a:t>: </a:t>
            </a:r>
            <a:br>
              <a:rPr lang="en-US" sz="2400">
                <a:solidFill>
                  <a:schemeClr val="bg1"/>
                </a:solidFill>
                <a:latin typeface="Canva Sans"/>
                <a:ea typeface="Canva Sans"/>
                <a:cs typeface="Canva Sans"/>
                <a:sym typeface="Canva Sans"/>
              </a:rPr>
            </a:br>
            <a:r>
              <a:rPr lang="en-US" sz="2400">
                <a:solidFill>
                  <a:schemeClr val="bg1"/>
                </a:solidFill>
                <a:latin typeface="Canva Sans"/>
                <a:ea typeface="Canva Sans"/>
                <a:cs typeface="Canva Sans"/>
                <a:sym typeface="Canva Sans"/>
              </a:rPr>
              <a:t>Potential for users to filter news by category, region, or relevance.</a:t>
            </a:r>
            <a:endParaRPr lang="en-US" sz="2400">
              <a:solidFill>
                <a:schemeClr val="bg1"/>
              </a:solidFill>
              <a:latin typeface="Canva Sans"/>
              <a:ea typeface="Canva Sans"/>
              <a:cs typeface="Canva Sans"/>
            </a:endParaRPr>
          </a:p>
          <a:p>
            <a:pPr>
              <a:lnSpc>
                <a:spcPct val="90000"/>
              </a:lnSpc>
              <a:spcBef>
                <a:spcPts val="1000"/>
              </a:spcBef>
            </a:pPr>
            <a:endParaRPr lang="en-US" sz="2400">
              <a:solidFill>
                <a:schemeClr val="bg1"/>
              </a:solidFill>
              <a:latin typeface="Canva Sans"/>
              <a:ea typeface="Canva Sans"/>
              <a:cs typeface="Canva Sans"/>
            </a:endParaRPr>
          </a:p>
          <a:p>
            <a:pPr algn="l">
              <a:lnSpc>
                <a:spcPts val="3461"/>
              </a:lnSpc>
            </a:pPr>
            <a:endParaRPr lang="en-US" sz="2400">
              <a:solidFill>
                <a:schemeClr val="bg1"/>
              </a:solidFill>
              <a:latin typeface="Canva Sans"/>
              <a:ea typeface="Canva Sans"/>
              <a:cs typeface="Canva Sans"/>
            </a:endParaRPr>
          </a:p>
        </p:txBody>
      </p:sp>
      <p:sp>
        <p:nvSpPr>
          <p:cNvPr id="15" name="Freeform 15"/>
          <p:cNvSpPr/>
          <p:nvPr/>
        </p:nvSpPr>
        <p:spPr>
          <a:xfrm>
            <a:off x="9340664" y="1041126"/>
            <a:ext cx="2409758" cy="2409758"/>
          </a:xfrm>
          <a:custGeom>
            <a:avLst/>
            <a:gdLst/>
            <a:ahLst/>
            <a:cxnLst/>
            <a:rect l="l" t="t" r="r" b="b"/>
            <a:pathLst>
              <a:path w="2409758" h="2409758">
                <a:moveTo>
                  <a:pt x="0" y="0"/>
                </a:moveTo>
                <a:lnTo>
                  <a:pt x="2409758" y="0"/>
                </a:lnTo>
                <a:lnTo>
                  <a:pt x="2409758" y="2409758"/>
                </a:lnTo>
                <a:lnTo>
                  <a:pt x="0" y="2409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0952765" y="3564983"/>
            <a:ext cx="5027486" cy="5572125"/>
          </a:xfrm>
          <a:custGeom>
            <a:avLst/>
            <a:gdLst/>
            <a:ahLst/>
            <a:cxnLst/>
            <a:rect l="l" t="t" r="r" b="b"/>
            <a:pathLst>
              <a:path w="7927848" h="8229600">
                <a:moveTo>
                  <a:pt x="0" y="0"/>
                </a:moveTo>
                <a:lnTo>
                  <a:pt x="7927848" y="0"/>
                </a:lnTo>
                <a:lnTo>
                  <a:pt x="7927848" y="8229600"/>
                </a:lnTo>
                <a:lnTo>
                  <a:pt x="0" y="8229600"/>
                </a:lnTo>
                <a:lnTo>
                  <a:pt x="0" y="0"/>
                </a:lnTo>
                <a:close/>
              </a:path>
            </a:pathLst>
          </a:custGeom>
          <a:blipFill>
            <a:blip r:embed="rId4"/>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7" name="TextBox 7"/>
          <p:cNvSpPr txBox="1"/>
          <p:nvPr/>
        </p:nvSpPr>
        <p:spPr>
          <a:xfrm>
            <a:off x="1028700" y="2966640"/>
            <a:ext cx="7050971" cy="2870006"/>
          </a:xfrm>
          <a:prstGeom prst="rect">
            <a:avLst/>
          </a:prstGeom>
        </p:spPr>
        <p:txBody>
          <a:bodyPr lIns="50800" tIns="50800" rIns="50800" bIns="50800" rtlCol="0" anchor="ctr"/>
          <a:lstStyle/>
          <a:p>
            <a:pPr algn="ctr">
              <a:lnSpc>
                <a:spcPts val="3669"/>
              </a:lnSpc>
            </a:pPr>
            <a:endParaRPr/>
          </a:p>
        </p:txBody>
      </p:sp>
      <p:sp>
        <p:nvSpPr>
          <p:cNvPr id="11" name="TextBox 11"/>
          <p:cNvSpPr txBox="1"/>
          <p:nvPr/>
        </p:nvSpPr>
        <p:spPr>
          <a:xfrm>
            <a:off x="4517077" y="267152"/>
            <a:ext cx="9243884" cy="1166986"/>
          </a:xfrm>
          <a:prstGeom prst="rect">
            <a:avLst/>
          </a:prstGeom>
        </p:spPr>
        <p:txBody>
          <a:bodyPr wrap="square" lIns="0" tIns="0" rIns="0" bIns="0" rtlCol="0" anchor="t">
            <a:spAutoFit/>
          </a:bodyPr>
          <a:lstStyle/>
          <a:p>
            <a:pPr>
              <a:lnSpc>
                <a:spcPts val="9133"/>
              </a:lnSpc>
            </a:pPr>
            <a:r>
              <a:rPr lang="en-US" sz="9900" b="1" spc="-347">
                <a:solidFill>
                  <a:srgbClr val="DAFFFB"/>
                </a:solidFill>
                <a:latin typeface="Helvetica World Bold"/>
                <a:ea typeface="Helvetica World Bold"/>
                <a:cs typeface="Helvetica World Bold"/>
              </a:rPr>
              <a:t>TECH STACK</a:t>
            </a:r>
          </a:p>
        </p:txBody>
      </p:sp>
      <p:sp>
        <p:nvSpPr>
          <p:cNvPr id="16" name="Freeform 16"/>
          <p:cNvSpPr/>
          <p:nvPr/>
        </p:nvSpPr>
        <p:spPr>
          <a:xfrm>
            <a:off x="16625552" y="121391"/>
            <a:ext cx="1463667" cy="1463667"/>
          </a:xfrm>
          <a:custGeom>
            <a:avLst/>
            <a:gdLst/>
            <a:ahLst/>
            <a:cxnLst/>
            <a:rect l="l" t="t" r="r" b="b"/>
            <a:pathLst>
              <a:path w="1463667" h="1463667">
                <a:moveTo>
                  <a:pt x="0" y="0"/>
                </a:moveTo>
                <a:lnTo>
                  <a:pt x="1463667" y="0"/>
                </a:lnTo>
                <a:lnTo>
                  <a:pt x="1463667" y="1463667"/>
                </a:lnTo>
                <a:lnTo>
                  <a:pt x="0" y="14636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Rectangle 1">
            <a:extLst>
              <a:ext uri="{FF2B5EF4-FFF2-40B4-BE49-F238E27FC236}">
                <a16:creationId xmlns:a16="http://schemas.microsoft.com/office/drawing/2014/main" id="{0CF5AA1B-D5ED-FE5F-3662-51A936D56ECC}"/>
              </a:ext>
            </a:extLst>
          </p:cNvPr>
          <p:cNvSpPr/>
          <p:nvPr/>
        </p:nvSpPr>
        <p:spPr>
          <a:xfrm>
            <a:off x="895192" y="1670826"/>
            <a:ext cx="10135518" cy="46691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 name="TextBox 4">
            <a:extLst>
              <a:ext uri="{FF2B5EF4-FFF2-40B4-BE49-F238E27FC236}">
                <a16:creationId xmlns:a16="http://schemas.microsoft.com/office/drawing/2014/main" id="{874B3139-FA7E-CC75-2F5C-56331812BF3C}"/>
              </a:ext>
            </a:extLst>
          </p:cNvPr>
          <p:cNvSpPr txBox="1"/>
          <p:nvPr/>
        </p:nvSpPr>
        <p:spPr>
          <a:xfrm>
            <a:off x="5706383" y="2605052"/>
            <a:ext cx="345929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PYTHON</a:t>
            </a:r>
            <a:endParaRPr lang="en-IN"/>
          </a:p>
        </p:txBody>
      </p:sp>
      <p:pic>
        <p:nvPicPr>
          <p:cNvPr id="4" name="Graphic 6" descr="Male profile with solid fill">
            <a:extLst>
              <a:ext uri="{FF2B5EF4-FFF2-40B4-BE49-F238E27FC236}">
                <a16:creationId xmlns:a16="http://schemas.microsoft.com/office/drawing/2014/main" id="{9E8DBB69-5884-C8BB-C6A3-736D8A00B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24992" y="3176691"/>
            <a:ext cx="661699" cy="661699"/>
          </a:xfrm>
          <a:prstGeom prst="rect">
            <a:avLst/>
          </a:prstGeom>
        </p:spPr>
      </p:pic>
      <p:pic>
        <p:nvPicPr>
          <p:cNvPr id="5" name="Graphic 8" descr="Closed book with solid fill">
            <a:extLst>
              <a:ext uri="{FF2B5EF4-FFF2-40B4-BE49-F238E27FC236}">
                <a16:creationId xmlns:a16="http://schemas.microsoft.com/office/drawing/2014/main" id="{0A968DA1-7BEB-7F97-A8E7-DBA394DAB7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41983" y="2181732"/>
            <a:ext cx="655506" cy="655506"/>
          </a:xfrm>
          <a:prstGeom prst="rect">
            <a:avLst/>
          </a:prstGeom>
        </p:spPr>
      </p:pic>
      <p:pic>
        <p:nvPicPr>
          <p:cNvPr id="6" name="Graphic 10" descr="Megaphone1 with solid fill">
            <a:extLst>
              <a:ext uri="{FF2B5EF4-FFF2-40B4-BE49-F238E27FC236}">
                <a16:creationId xmlns:a16="http://schemas.microsoft.com/office/drawing/2014/main" id="{A58C1F7B-8941-7F59-EE29-E704940E72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5141" y="2043111"/>
            <a:ext cx="914400" cy="914400"/>
          </a:xfrm>
          <a:prstGeom prst="rect">
            <a:avLst/>
          </a:prstGeom>
        </p:spPr>
      </p:pic>
      <p:pic>
        <p:nvPicPr>
          <p:cNvPr id="8" name="Picture 7" descr="WorqHat">
            <a:extLst>
              <a:ext uri="{FF2B5EF4-FFF2-40B4-BE49-F238E27FC236}">
                <a16:creationId xmlns:a16="http://schemas.microsoft.com/office/drawing/2014/main" id="{A680589A-328E-6479-C346-36022B5987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620" y="3946580"/>
            <a:ext cx="1670399" cy="74571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12" descr="Envelope outline">
            <a:extLst>
              <a:ext uri="{FF2B5EF4-FFF2-40B4-BE49-F238E27FC236}">
                <a16:creationId xmlns:a16="http://schemas.microsoft.com/office/drawing/2014/main" id="{E875A66C-2753-0FAD-F0A0-935D521495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18780" y="3951938"/>
            <a:ext cx="914400" cy="914400"/>
          </a:xfrm>
          <a:prstGeom prst="rect">
            <a:avLst/>
          </a:prstGeom>
        </p:spPr>
      </p:pic>
      <p:sp>
        <p:nvSpPr>
          <p:cNvPr id="10" name="TextBox 14">
            <a:extLst>
              <a:ext uri="{FF2B5EF4-FFF2-40B4-BE49-F238E27FC236}">
                <a16:creationId xmlns:a16="http://schemas.microsoft.com/office/drawing/2014/main" id="{7D371C7B-DB63-F334-1666-8BDB0DCD04FF}"/>
              </a:ext>
            </a:extLst>
          </p:cNvPr>
          <p:cNvSpPr txBox="1"/>
          <p:nvPr/>
        </p:nvSpPr>
        <p:spPr>
          <a:xfrm>
            <a:off x="3156136" y="2852708"/>
            <a:ext cx="614741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latin typeface="Times New Roman"/>
                <a:cs typeface="Times New Roman"/>
              </a:rPr>
              <a:t>ReportLab Library </a:t>
            </a:r>
            <a:endParaRPr lang="en-IN"/>
          </a:p>
        </p:txBody>
      </p:sp>
      <p:sp>
        <p:nvSpPr>
          <p:cNvPr id="12" name="TextBox 16">
            <a:extLst>
              <a:ext uri="{FF2B5EF4-FFF2-40B4-BE49-F238E27FC236}">
                <a16:creationId xmlns:a16="http://schemas.microsoft.com/office/drawing/2014/main" id="{56927873-AD73-D4A7-CBB8-CB3E6B019A63}"/>
              </a:ext>
            </a:extLst>
          </p:cNvPr>
          <p:cNvSpPr txBox="1"/>
          <p:nvPr/>
        </p:nvSpPr>
        <p:spPr>
          <a:xfrm>
            <a:off x="3546940" y="4680974"/>
            <a:ext cx="8113922" cy="369332"/>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t>Smtplib</a:t>
            </a:r>
            <a:endParaRPr lang="en-IN" err="1"/>
          </a:p>
        </p:txBody>
      </p:sp>
      <p:sp>
        <p:nvSpPr>
          <p:cNvPr id="13" name="TextBox 18">
            <a:extLst>
              <a:ext uri="{FF2B5EF4-FFF2-40B4-BE49-F238E27FC236}">
                <a16:creationId xmlns:a16="http://schemas.microsoft.com/office/drawing/2014/main" id="{3E5201F7-DAB2-525B-6DCA-D5C17A614BD5}"/>
              </a:ext>
            </a:extLst>
          </p:cNvPr>
          <p:cNvSpPr txBox="1"/>
          <p:nvPr/>
        </p:nvSpPr>
        <p:spPr>
          <a:xfrm>
            <a:off x="7983419" y="2782217"/>
            <a:ext cx="936984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latin typeface="Times New Roman"/>
                <a:cs typeface="Times New Roman"/>
              </a:rPr>
              <a:t> NewsAPI </a:t>
            </a:r>
            <a:endParaRPr lang="en-IN"/>
          </a:p>
        </p:txBody>
      </p:sp>
      <p:sp>
        <p:nvSpPr>
          <p:cNvPr id="14" name="TextBox 20">
            <a:extLst>
              <a:ext uri="{FF2B5EF4-FFF2-40B4-BE49-F238E27FC236}">
                <a16:creationId xmlns:a16="http://schemas.microsoft.com/office/drawing/2014/main" id="{4F11E44D-2D11-C399-C250-2028A54EA501}"/>
              </a:ext>
            </a:extLst>
          </p:cNvPr>
          <p:cNvSpPr txBox="1"/>
          <p:nvPr/>
        </p:nvSpPr>
        <p:spPr>
          <a:xfrm>
            <a:off x="7977160" y="4675607"/>
            <a:ext cx="1013551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err="1">
                <a:latin typeface="Times New Roman"/>
                <a:cs typeface="Times New Roman"/>
              </a:rPr>
              <a:t>Worqhat</a:t>
            </a:r>
            <a:r>
              <a:rPr lang="en-US" sz="1800">
                <a:latin typeface="Times New Roman"/>
                <a:cs typeface="Times New Roman"/>
              </a:rPr>
              <a:t> API </a:t>
            </a:r>
            <a:endParaRPr lang="en-IN"/>
          </a:p>
        </p:txBody>
      </p:sp>
      <p:pic>
        <p:nvPicPr>
          <p:cNvPr id="15" name="Graphic 22" descr="Programmer male with solid fill">
            <a:extLst>
              <a:ext uri="{FF2B5EF4-FFF2-40B4-BE49-F238E27FC236}">
                <a16:creationId xmlns:a16="http://schemas.microsoft.com/office/drawing/2014/main" id="{C3F9A649-F1E8-E36A-498A-9536BD25D32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18107" y="2817091"/>
            <a:ext cx="914400" cy="914400"/>
          </a:xfrm>
          <a:prstGeom prst="rect">
            <a:avLst/>
          </a:prstGeom>
        </p:spPr>
      </p:pic>
      <p:pic>
        <p:nvPicPr>
          <p:cNvPr id="22" name="Graphic 24" descr="Database with solid fill">
            <a:extLst>
              <a:ext uri="{FF2B5EF4-FFF2-40B4-BE49-F238E27FC236}">
                <a16:creationId xmlns:a16="http://schemas.microsoft.com/office/drawing/2014/main" id="{C3A62BC4-CE6A-B9DD-1EE2-01FFDD555D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95649" y="2854746"/>
            <a:ext cx="914400" cy="914400"/>
          </a:xfrm>
          <a:prstGeom prst="rect">
            <a:avLst/>
          </a:prstGeom>
        </p:spPr>
      </p:pic>
      <p:cxnSp>
        <p:nvCxnSpPr>
          <p:cNvPr id="23" name="Straight Connector 22">
            <a:extLst>
              <a:ext uri="{FF2B5EF4-FFF2-40B4-BE49-F238E27FC236}">
                <a16:creationId xmlns:a16="http://schemas.microsoft.com/office/drawing/2014/main" id="{3040B6D7-F0EC-1D54-5088-CCBF9EB14E13}"/>
              </a:ext>
            </a:extLst>
          </p:cNvPr>
          <p:cNvCxnSpPr/>
          <p:nvPr/>
        </p:nvCxnSpPr>
        <p:spPr>
          <a:xfrm flipV="1">
            <a:off x="4509876" y="3601544"/>
            <a:ext cx="1345371" cy="80744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1CBA38FC-3C2B-35BF-7742-07484D8072AB}"/>
              </a:ext>
            </a:extLst>
          </p:cNvPr>
          <p:cNvCxnSpPr>
            <a:cxnSpLocks/>
          </p:cNvCxnSpPr>
          <p:nvPr/>
        </p:nvCxnSpPr>
        <p:spPr>
          <a:xfrm flipV="1">
            <a:off x="9431932" y="3391656"/>
            <a:ext cx="859586" cy="1047669"/>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BFD88CF4-06CC-31E3-8CCF-4136886C0AAB}"/>
              </a:ext>
            </a:extLst>
          </p:cNvPr>
          <p:cNvCxnSpPr>
            <a:cxnSpLocks/>
          </p:cNvCxnSpPr>
          <p:nvPr/>
        </p:nvCxnSpPr>
        <p:spPr>
          <a:xfrm flipV="1">
            <a:off x="6293080" y="2636283"/>
            <a:ext cx="1845996" cy="6608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35B463EF-D65E-FB53-32E1-45AD44C98C19}"/>
              </a:ext>
            </a:extLst>
          </p:cNvPr>
          <p:cNvCxnSpPr>
            <a:cxnSpLocks/>
          </p:cNvCxnSpPr>
          <p:nvPr/>
        </p:nvCxnSpPr>
        <p:spPr>
          <a:xfrm>
            <a:off x="4347356" y="2620185"/>
            <a:ext cx="1584653" cy="685054"/>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7C90853-BD11-E9B3-4F5D-FAA73CF0DF95}"/>
              </a:ext>
            </a:extLst>
          </p:cNvPr>
          <p:cNvCxnSpPr>
            <a:cxnSpLocks/>
          </p:cNvCxnSpPr>
          <p:nvPr/>
        </p:nvCxnSpPr>
        <p:spPr>
          <a:xfrm flipH="1" flipV="1">
            <a:off x="6443955" y="3504952"/>
            <a:ext cx="1217823" cy="814486"/>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529295E7-1D63-7ED3-368D-8AFDA6F600B7}"/>
              </a:ext>
            </a:extLst>
          </p:cNvPr>
          <p:cNvCxnSpPr>
            <a:cxnSpLocks/>
          </p:cNvCxnSpPr>
          <p:nvPr/>
        </p:nvCxnSpPr>
        <p:spPr>
          <a:xfrm flipV="1">
            <a:off x="2047021" y="2632253"/>
            <a:ext cx="1536358" cy="731620"/>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7EFE6740-7E9E-014A-CC2A-D674E80B7F0E}"/>
              </a:ext>
            </a:extLst>
          </p:cNvPr>
          <p:cNvCxnSpPr>
            <a:cxnSpLocks/>
          </p:cNvCxnSpPr>
          <p:nvPr/>
        </p:nvCxnSpPr>
        <p:spPr>
          <a:xfrm>
            <a:off x="1998726" y="3895126"/>
            <a:ext cx="1471963" cy="620662"/>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1A3587E0-175F-6819-62EF-6E36F95A6E33}"/>
              </a:ext>
            </a:extLst>
          </p:cNvPr>
          <p:cNvCxnSpPr>
            <a:cxnSpLocks/>
          </p:cNvCxnSpPr>
          <p:nvPr/>
        </p:nvCxnSpPr>
        <p:spPr>
          <a:xfrm>
            <a:off x="8932876" y="2620184"/>
            <a:ext cx="1278148" cy="513893"/>
          </a:xfrm>
          <a:prstGeom prst="line">
            <a:avLst/>
          </a:prstGeom>
        </p:spPr>
        <p:style>
          <a:lnRef idx="1">
            <a:schemeClr val="accent6"/>
          </a:lnRef>
          <a:fillRef idx="0">
            <a:schemeClr val="accent6"/>
          </a:fillRef>
          <a:effectRef idx="0">
            <a:schemeClr val="accent6"/>
          </a:effectRef>
          <a:fontRef idx="minor">
            <a:schemeClr val="tx1"/>
          </a:fontRef>
        </p:style>
      </p:cxnSp>
      <p:sp>
        <p:nvSpPr>
          <p:cNvPr id="17" name="Rectangle 16">
            <a:extLst>
              <a:ext uri="{FF2B5EF4-FFF2-40B4-BE49-F238E27FC236}">
                <a16:creationId xmlns:a16="http://schemas.microsoft.com/office/drawing/2014/main" id="{A29D9E1B-31C3-E858-B86B-1D105ABD8B0D}"/>
              </a:ext>
            </a:extLst>
          </p:cNvPr>
          <p:cNvSpPr/>
          <p:nvPr/>
        </p:nvSpPr>
        <p:spPr>
          <a:xfrm>
            <a:off x="11248536" y="1335102"/>
            <a:ext cx="6432313" cy="86171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F1726AB-9E01-31D7-EABC-D52DC1ADB7C9}"/>
              </a:ext>
            </a:extLst>
          </p:cNvPr>
          <p:cNvSpPr txBox="1"/>
          <p:nvPr/>
        </p:nvSpPr>
        <p:spPr>
          <a:xfrm>
            <a:off x="11457293" y="1565644"/>
            <a:ext cx="6225362" cy="8402300"/>
          </a:xfrm>
          <a:prstGeom prst="rect">
            <a:avLst/>
          </a:prstGeom>
          <a:solidFill>
            <a:srgbClr val="40404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ea typeface="+mn-lt"/>
                <a:cs typeface="+mn-lt"/>
              </a:rPr>
              <a:t>The following technologies were utilized in building this project:</a:t>
            </a:r>
            <a:endParaRPr lang="en-US">
              <a:solidFill>
                <a:schemeClr val="bg1"/>
              </a:solidFill>
            </a:endParaRPr>
          </a:p>
          <a:p>
            <a:endParaRPr lang="en-US"/>
          </a:p>
          <a:p>
            <a:r>
              <a:rPr lang="en-US" sz="2800">
                <a:solidFill>
                  <a:schemeClr val="bg1"/>
                </a:solidFill>
                <a:ea typeface="+mn-lt"/>
                <a:cs typeface="+mn-lt"/>
              </a:rPr>
              <a:t>1)Python: Core programming language for logic and automation.</a:t>
            </a:r>
            <a:endParaRPr lang="en-US">
              <a:solidFill>
                <a:schemeClr val="bg1"/>
              </a:solidFill>
            </a:endParaRPr>
          </a:p>
          <a:p>
            <a:endParaRPr lang="en-US" sz="2800">
              <a:solidFill>
                <a:schemeClr val="bg1"/>
              </a:solidFill>
              <a:ea typeface="+mn-lt"/>
              <a:cs typeface="+mn-lt"/>
            </a:endParaRPr>
          </a:p>
          <a:p>
            <a:r>
              <a:rPr lang="en-US" sz="2800">
                <a:solidFill>
                  <a:schemeClr val="bg1"/>
                </a:solidFill>
                <a:ea typeface="+mn-lt"/>
                <a:cs typeface="+mn-lt"/>
              </a:rPr>
              <a:t>2)</a:t>
            </a:r>
            <a:r>
              <a:rPr lang="en-US" sz="2800" err="1">
                <a:solidFill>
                  <a:schemeClr val="bg1"/>
                </a:solidFill>
                <a:ea typeface="+mn-lt"/>
                <a:cs typeface="+mn-lt"/>
              </a:rPr>
              <a:t>ReportLab</a:t>
            </a:r>
            <a:r>
              <a:rPr lang="en-US" sz="2800">
                <a:solidFill>
                  <a:schemeClr val="bg1"/>
                </a:solidFill>
                <a:ea typeface="+mn-lt"/>
                <a:cs typeface="+mn-lt"/>
              </a:rPr>
              <a:t> Library: Used for generating high-quality PDFs.</a:t>
            </a:r>
            <a:endParaRPr lang="en-US">
              <a:solidFill>
                <a:schemeClr val="bg1"/>
              </a:solidFill>
            </a:endParaRPr>
          </a:p>
          <a:p>
            <a:endParaRPr lang="en-US" sz="2800">
              <a:solidFill>
                <a:schemeClr val="bg1"/>
              </a:solidFill>
              <a:ea typeface="+mn-lt"/>
              <a:cs typeface="+mn-lt"/>
            </a:endParaRPr>
          </a:p>
          <a:p>
            <a:r>
              <a:rPr lang="en-US" sz="2800">
                <a:solidFill>
                  <a:schemeClr val="bg1"/>
                </a:solidFill>
                <a:ea typeface="+mn-lt"/>
                <a:cs typeface="+mn-lt"/>
              </a:rPr>
              <a:t>3)</a:t>
            </a:r>
            <a:r>
              <a:rPr lang="en-US" sz="2800" err="1">
                <a:solidFill>
                  <a:schemeClr val="bg1"/>
                </a:solidFill>
                <a:ea typeface="+mn-lt"/>
                <a:cs typeface="+mn-lt"/>
              </a:rPr>
              <a:t>NewsAPI</a:t>
            </a:r>
            <a:r>
              <a:rPr lang="en-US" sz="2800">
                <a:solidFill>
                  <a:schemeClr val="bg1"/>
                </a:solidFill>
                <a:ea typeface="+mn-lt"/>
                <a:cs typeface="+mn-lt"/>
              </a:rPr>
              <a:t>: Enables fetching of trending and verified news articles.</a:t>
            </a:r>
            <a:endParaRPr lang="en-US">
              <a:solidFill>
                <a:schemeClr val="bg1"/>
              </a:solidFill>
            </a:endParaRPr>
          </a:p>
          <a:p>
            <a:endParaRPr lang="en-US" sz="2800">
              <a:solidFill>
                <a:schemeClr val="bg1"/>
              </a:solidFill>
              <a:ea typeface="+mn-lt"/>
              <a:cs typeface="+mn-lt"/>
            </a:endParaRPr>
          </a:p>
          <a:p>
            <a:r>
              <a:rPr lang="en-US" sz="2800">
                <a:solidFill>
                  <a:schemeClr val="bg1"/>
                </a:solidFill>
                <a:ea typeface="+mn-lt"/>
                <a:cs typeface="+mn-lt"/>
              </a:rPr>
              <a:t>4)</a:t>
            </a:r>
            <a:r>
              <a:rPr lang="en-US" sz="2800" err="1">
                <a:solidFill>
                  <a:schemeClr val="bg1"/>
                </a:solidFill>
                <a:ea typeface="+mn-lt"/>
                <a:cs typeface="+mn-lt"/>
              </a:rPr>
              <a:t>Worqhat</a:t>
            </a:r>
            <a:r>
              <a:rPr lang="en-US" sz="2800">
                <a:solidFill>
                  <a:schemeClr val="bg1"/>
                </a:solidFill>
                <a:ea typeface="+mn-lt"/>
                <a:cs typeface="+mn-lt"/>
              </a:rPr>
              <a:t> API (Image Gen V2): Provides AI-generated images to enhance visual appeal.</a:t>
            </a:r>
            <a:endParaRPr lang="en-US">
              <a:solidFill>
                <a:schemeClr val="bg1"/>
              </a:solidFill>
            </a:endParaRPr>
          </a:p>
          <a:p>
            <a:endParaRPr lang="en-US" sz="2800">
              <a:solidFill>
                <a:schemeClr val="bg1"/>
              </a:solidFill>
              <a:ea typeface="+mn-lt"/>
              <a:cs typeface="+mn-lt"/>
            </a:endParaRPr>
          </a:p>
          <a:p>
            <a:r>
              <a:rPr lang="en-US" sz="2800">
                <a:solidFill>
                  <a:schemeClr val="bg1"/>
                </a:solidFill>
                <a:ea typeface="+mn-lt"/>
                <a:cs typeface="+mn-lt"/>
              </a:rPr>
              <a:t>5)</a:t>
            </a:r>
            <a:r>
              <a:rPr lang="en-US" sz="2800" err="1">
                <a:solidFill>
                  <a:schemeClr val="bg1"/>
                </a:solidFill>
                <a:ea typeface="+mn-lt"/>
                <a:cs typeface="+mn-lt"/>
              </a:rPr>
              <a:t>smtplib</a:t>
            </a:r>
            <a:r>
              <a:rPr lang="en-US" sz="2800">
                <a:solidFill>
                  <a:schemeClr val="bg1"/>
                </a:solidFill>
                <a:ea typeface="+mn-lt"/>
                <a:cs typeface="+mn-lt"/>
              </a:rPr>
              <a:t>- Used to send the newsletter on the email id</a:t>
            </a:r>
            <a:endParaRPr lang="en-US" sz="2800">
              <a:solidFill>
                <a:schemeClr val="bg1"/>
              </a:solidFill>
              <a:ea typeface="Calibri"/>
              <a:cs typeface="Calibri"/>
            </a:endParaRPr>
          </a:p>
          <a:p>
            <a:endParaRPr lang="en-US">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6" name="Freeform 6"/>
          <p:cNvSpPr/>
          <p:nvPr/>
        </p:nvSpPr>
        <p:spPr>
          <a:xfrm>
            <a:off x="873704" y="-979449"/>
            <a:ext cx="1958897" cy="1958897"/>
          </a:xfrm>
          <a:custGeom>
            <a:avLst/>
            <a:gdLst/>
            <a:ahLst/>
            <a:cxnLst/>
            <a:rect l="l" t="t" r="r" b="b"/>
            <a:pathLst>
              <a:path w="1958897" h="1958897">
                <a:moveTo>
                  <a:pt x="0" y="0"/>
                </a:moveTo>
                <a:lnTo>
                  <a:pt x="1958898" y="0"/>
                </a:lnTo>
                <a:lnTo>
                  <a:pt x="1958898" y="1958897"/>
                </a:lnTo>
                <a:lnTo>
                  <a:pt x="0" y="1958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16311016" y="8324867"/>
            <a:ext cx="1958897" cy="1958897"/>
          </a:xfrm>
          <a:custGeom>
            <a:avLst/>
            <a:gdLst/>
            <a:ahLst/>
            <a:cxnLst/>
            <a:rect l="l" t="t" r="r" b="b"/>
            <a:pathLst>
              <a:path w="1958897" h="1958897">
                <a:moveTo>
                  <a:pt x="0" y="0"/>
                </a:moveTo>
                <a:lnTo>
                  <a:pt x="1958898" y="0"/>
                </a:lnTo>
                <a:lnTo>
                  <a:pt x="1958898" y="1958897"/>
                </a:lnTo>
                <a:lnTo>
                  <a:pt x="0" y="1958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TextBox 5">
            <a:extLst>
              <a:ext uri="{FF2B5EF4-FFF2-40B4-BE49-F238E27FC236}">
                <a16:creationId xmlns:a16="http://schemas.microsoft.com/office/drawing/2014/main" id="{9205B605-8DFD-5200-12CF-462602905C97}"/>
              </a:ext>
            </a:extLst>
          </p:cNvPr>
          <p:cNvSpPr txBox="1"/>
          <p:nvPr/>
        </p:nvSpPr>
        <p:spPr>
          <a:xfrm>
            <a:off x="567" y="12321"/>
            <a:ext cx="18269627" cy="1155637"/>
          </a:xfrm>
          <a:prstGeom prst="rect">
            <a:avLst/>
          </a:prstGeom>
        </p:spPr>
        <p:txBody>
          <a:bodyPr wrap="square" lIns="0" tIns="0" rIns="0" bIns="0" rtlCol="0" anchor="t">
            <a:spAutoFit/>
          </a:bodyPr>
          <a:lstStyle/>
          <a:p>
            <a:pPr algn="ctr">
              <a:lnSpc>
                <a:spcPts val="9727"/>
              </a:lnSpc>
            </a:pPr>
            <a:r>
              <a:rPr lang="en-US" sz="8000" b="1" spc="-370">
                <a:solidFill>
                  <a:schemeClr val="bg1"/>
                </a:solidFill>
                <a:latin typeface="Helvetica World Bold"/>
                <a:ea typeface="Helvetica World Bold"/>
                <a:cs typeface="Helvetica World Bold"/>
                <a:sym typeface="Helvetica World Bold"/>
              </a:rPr>
              <a:t>Code Functionality</a:t>
            </a:r>
            <a:endParaRPr lang="en-US" sz="8000" b="1" spc="-370">
              <a:solidFill>
                <a:schemeClr val="bg1"/>
              </a:solidFill>
              <a:latin typeface="Helvetica World Bold"/>
              <a:ea typeface="Helvetica World Bold"/>
              <a:cs typeface="Helvetica World Bold"/>
            </a:endParaRPr>
          </a:p>
        </p:txBody>
      </p:sp>
      <p:sp>
        <p:nvSpPr>
          <p:cNvPr id="18" name="TextBox 17">
            <a:extLst>
              <a:ext uri="{FF2B5EF4-FFF2-40B4-BE49-F238E27FC236}">
                <a16:creationId xmlns:a16="http://schemas.microsoft.com/office/drawing/2014/main" id="{A0BB67A5-6B5A-EF53-C9EC-7E62111F7496}"/>
              </a:ext>
            </a:extLst>
          </p:cNvPr>
          <p:cNvSpPr txBox="1"/>
          <p:nvPr/>
        </p:nvSpPr>
        <p:spPr>
          <a:xfrm>
            <a:off x="177338" y="1496558"/>
            <a:ext cx="18285030"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solidFill>
                  <a:srgbClr val="FFFFFF"/>
                </a:solidFill>
                <a:latin typeface="Times New Roman"/>
                <a:cs typeface="Times New Roman"/>
              </a:rPr>
              <a:t>Fetch trending news articles using </a:t>
            </a:r>
            <a:r>
              <a:rPr lang="en-US" sz="3200" err="1">
                <a:solidFill>
                  <a:srgbClr val="FFFFFF"/>
                </a:solidFill>
                <a:latin typeface="Times New Roman"/>
                <a:cs typeface="Times New Roman"/>
              </a:rPr>
              <a:t>NewsAPI</a:t>
            </a:r>
            <a:r>
              <a:rPr lang="en-US" sz="3200">
                <a:solidFill>
                  <a:srgbClr val="FFFFFF"/>
                </a:solidFill>
                <a:latin typeface="Times New Roman"/>
                <a:cs typeface="Times New Roman"/>
              </a:rPr>
              <a:t>.</a:t>
            </a:r>
            <a:br>
              <a:rPr lang="en-US" sz="3200">
                <a:latin typeface="Times New Roman"/>
                <a:cs typeface="Times New Roman"/>
              </a:rPr>
            </a:br>
            <a:endParaRPr lang="en-US" sz="3200">
              <a:solidFill>
                <a:srgbClr val="FFFFFF"/>
              </a:solidFill>
              <a:latin typeface="Times New Roman"/>
              <a:cs typeface="Times New Roman"/>
            </a:endParaRPr>
          </a:p>
          <a:p>
            <a:pPr marL="457200" indent="-457200">
              <a:buFont typeface="Arial"/>
              <a:buChar char="•"/>
            </a:pPr>
            <a:r>
              <a:rPr lang="en-US" sz="3200">
                <a:solidFill>
                  <a:srgbClr val="FFFFFF"/>
                </a:solidFill>
                <a:latin typeface="Times New Roman"/>
                <a:cs typeface="Times New Roman"/>
              </a:rPr>
              <a:t>Generate detailed summaries for each news article.</a:t>
            </a:r>
            <a:br>
              <a:rPr lang="en-US" sz="3200">
                <a:latin typeface="Times New Roman"/>
                <a:cs typeface="Times New Roman"/>
              </a:rPr>
            </a:br>
            <a:r>
              <a:rPr lang="en-US" sz="3200">
                <a:solidFill>
                  <a:srgbClr val="FFFFFF"/>
                </a:solidFill>
                <a:latin typeface="Times New Roman"/>
                <a:cs typeface="Times New Roman"/>
              </a:rPr>
              <a:t> </a:t>
            </a:r>
            <a:endParaRPr lang="en-US" sz="3200">
              <a:ea typeface="Calibri"/>
              <a:cs typeface="Calibri"/>
            </a:endParaRPr>
          </a:p>
          <a:p>
            <a:pPr marL="457200" indent="-457200">
              <a:buFont typeface="Arial"/>
              <a:buChar char="•"/>
            </a:pPr>
            <a:r>
              <a:rPr lang="en-US" sz="3200">
                <a:solidFill>
                  <a:srgbClr val="FFFFFF"/>
                </a:solidFill>
                <a:latin typeface="Times New Roman"/>
                <a:cs typeface="Times New Roman"/>
              </a:rPr>
              <a:t>Use </a:t>
            </a:r>
            <a:r>
              <a:rPr lang="en-US" sz="3200" err="1">
                <a:solidFill>
                  <a:srgbClr val="FFFFFF"/>
                </a:solidFill>
                <a:latin typeface="Times New Roman"/>
                <a:cs typeface="Times New Roman"/>
              </a:rPr>
              <a:t>WorqHat</a:t>
            </a:r>
            <a:r>
              <a:rPr lang="en-US" sz="3200">
                <a:solidFill>
                  <a:srgbClr val="FFFFFF"/>
                </a:solidFill>
                <a:latin typeface="Times New Roman"/>
                <a:cs typeface="Times New Roman"/>
              </a:rPr>
              <a:t> API to generate images related to the articles.</a:t>
            </a:r>
            <a:br>
              <a:rPr lang="en-US" sz="3200">
                <a:latin typeface="Times New Roman"/>
                <a:cs typeface="Times New Roman"/>
              </a:rPr>
            </a:br>
            <a:r>
              <a:rPr lang="en-US" sz="3200">
                <a:solidFill>
                  <a:srgbClr val="FFFFFF"/>
                </a:solidFill>
                <a:latin typeface="Times New Roman"/>
                <a:cs typeface="Times New Roman"/>
              </a:rPr>
              <a:t> </a:t>
            </a:r>
            <a:endParaRPr lang="en-US" sz="3200">
              <a:ea typeface="Calibri"/>
              <a:cs typeface="Calibri"/>
            </a:endParaRPr>
          </a:p>
          <a:p>
            <a:pPr marL="457200" indent="-457200">
              <a:buFont typeface="Arial"/>
              <a:buChar char="•"/>
            </a:pPr>
            <a:r>
              <a:rPr lang="en-US" sz="3200">
                <a:solidFill>
                  <a:srgbClr val="FFFFFF"/>
                </a:solidFill>
                <a:latin typeface="Times New Roman"/>
                <a:cs typeface="Times New Roman"/>
              </a:rPr>
              <a:t>Compile the news, images, and summaries into a professional PDF.</a:t>
            </a:r>
            <a:endParaRPr lang="en-US" sz="3200">
              <a:solidFill>
                <a:srgbClr val="000000"/>
              </a:solidFill>
              <a:latin typeface="Calibri"/>
              <a:ea typeface="Calibri"/>
              <a:cs typeface="Calibri"/>
            </a:endParaRPr>
          </a:p>
          <a:p>
            <a:pPr marL="457200" indent="-457200">
              <a:buFont typeface="Arial"/>
              <a:buChar char="•"/>
            </a:pPr>
            <a:r>
              <a:rPr lang="en-US" sz="3200">
                <a:latin typeface="Times New Roman"/>
                <a:cs typeface="Times New Roman"/>
              </a:rPr>
              <a:t>6)</a:t>
            </a:r>
            <a:endParaRPr lang="en-US" sz="3200">
              <a:solidFill>
                <a:srgbClr val="000000"/>
              </a:solidFill>
              <a:latin typeface="Calibri"/>
              <a:ea typeface="Calibri"/>
              <a:cs typeface="Calibri"/>
            </a:endParaRPr>
          </a:p>
          <a:p>
            <a:pPr marL="457200" indent="-457200">
              <a:buFont typeface="Arial"/>
              <a:buChar char="•"/>
            </a:pPr>
            <a:r>
              <a:rPr lang="en-US" sz="3200">
                <a:solidFill>
                  <a:srgbClr val="FFFFFF"/>
                </a:solidFill>
                <a:latin typeface="Times New Roman"/>
                <a:cs typeface="Times New Roman"/>
              </a:rPr>
              <a:t>The PDF is then sent onto the Email ID each morning automatically.</a:t>
            </a:r>
            <a:endParaRPr lang="en-US" sz="3200">
              <a:ea typeface="Calibri"/>
              <a:cs typeface="Calibri"/>
            </a:endParaRPr>
          </a:p>
          <a:p>
            <a:pPr>
              <a:buFont typeface="Arial"/>
              <a:buChar char="•"/>
            </a:pPr>
            <a:endParaRPr lang="en-US" sz="3200">
              <a:solidFill>
                <a:srgbClr val="FFFFFF"/>
              </a:solidFill>
              <a:latin typeface="Times New Roman"/>
              <a:cs typeface="Times New Roman"/>
            </a:endParaRPr>
          </a:p>
          <a:p>
            <a:pPr marL="457200" indent="-457200">
              <a:buFont typeface="Arial"/>
              <a:buChar char="•"/>
            </a:pPr>
            <a:r>
              <a:rPr lang="en-US" sz="3200">
                <a:solidFill>
                  <a:srgbClr val="FFFFFF"/>
                </a:solidFill>
                <a:latin typeface="Times New Roman"/>
                <a:cs typeface="Times New Roman"/>
              </a:rPr>
              <a:t>Ensure reusability with unique file handling techniques.</a:t>
            </a:r>
            <a:endParaRPr lang="en-US" sz="3200">
              <a:solidFill>
                <a:srgbClr val="FFFFFF"/>
              </a:solidFill>
              <a:latin typeface="Times New Roman"/>
              <a:ea typeface="Calibri"/>
              <a:cs typeface="Times New Roman"/>
            </a:endParaRPr>
          </a:p>
          <a:p>
            <a:pPr>
              <a:buFont typeface="Arial"/>
              <a:buChar char="•"/>
            </a:pPr>
            <a:endParaRPr lang="en-US" sz="3200">
              <a:solidFill>
                <a:srgbClr val="FFFFFF"/>
              </a:solidFill>
              <a:latin typeface="Times New Roman"/>
              <a:cs typeface="Times New Roman"/>
            </a:endParaRPr>
          </a:p>
          <a:p>
            <a:pPr marL="457200" indent="-457200">
              <a:buFont typeface="Arial"/>
              <a:buChar char="•"/>
            </a:pPr>
            <a:r>
              <a:rPr lang="en-US" sz="3200">
                <a:solidFill>
                  <a:srgbClr val="FFFFFF"/>
                </a:solidFill>
                <a:latin typeface="Times New Roman"/>
                <a:ea typeface="Calibri"/>
                <a:cs typeface="Times New Roman"/>
              </a:rPr>
              <a:t>I</a:t>
            </a:r>
            <a:r>
              <a:rPr lang="en-US" sz="3200">
                <a:solidFill>
                  <a:srgbClr val="FFFFFF"/>
                </a:solidFill>
                <a:latin typeface="Calibri"/>
                <a:ea typeface="Calibri"/>
                <a:cs typeface="Calibri"/>
              </a:rPr>
              <a:t>mplement</a:t>
            </a:r>
            <a:r>
              <a:rPr lang="en-US" sz="3200">
                <a:solidFill>
                  <a:srgbClr val="FFFFFF"/>
                </a:solidFill>
                <a:ea typeface="+mn-lt"/>
                <a:cs typeface="+mn-lt"/>
              </a:rPr>
              <a:t> robust error handling to ensure smooth operation. If an image already exists, the code will intelligently detect the existing file and avoid redundant downloads or overwrites, providing a seamless user experience.</a:t>
            </a:r>
            <a:endParaRPr lang="en-US">
              <a:ea typeface="Calibri"/>
              <a:cs typeface="Calibri"/>
            </a:endParaRPr>
          </a:p>
          <a:p>
            <a:pPr>
              <a:buFont typeface="Arial"/>
              <a:buChar char="•"/>
            </a:pPr>
            <a:endParaRPr lang="en-US" sz="4800">
              <a:latin typeface="Times New Roman"/>
              <a:cs typeface="Times New Roman"/>
            </a:endParaRPr>
          </a:p>
        </p:txBody>
      </p:sp>
      <p:sp>
        <p:nvSpPr>
          <p:cNvPr id="4" name="Rectangle: Rounded Corners 3">
            <a:extLst>
              <a:ext uri="{FF2B5EF4-FFF2-40B4-BE49-F238E27FC236}">
                <a16:creationId xmlns:a16="http://schemas.microsoft.com/office/drawing/2014/main" id="{F56867D1-3951-77B9-4852-D0145B462254}"/>
              </a:ext>
            </a:extLst>
          </p:cNvPr>
          <p:cNvSpPr/>
          <p:nvPr/>
        </p:nvSpPr>
        <p:spPr>
          <a:xfrm>
            <a:off x="12039657" y="1199664"/>
            <a:ext cx="5912714" cy="5891408"/>
          </a:xfrm>
          <a:prstGeom prst="roundRect">
            <a:avLst/>
          </a:prstGeom>
          <a:solidFill>
            <a:srgbClr val="404040"/>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ADAF1D-103F-4FCF-58BF-C22EC199969C}"/>
              </a:ext>
            </a:extLst>
          </p:cNvPr>
          <p:cNvSpPr txBox="1"/>
          <p:nvPr/>
        </p:nvSpPr>
        <p:spPr>
          <a:xfrm>
            <a:off x="12618309" y="1499584"/>
            <a:ext cx="473445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Calibri"/>
                <a:cs typeface="Calibri"/>
              </a:rPr>
              <a:t>Some extra API's used</a:t>
            </a:r>
          </a:p>
          <a:p>
            <a:r>
              <a:rPr lang="en-US">
                <a:solidFill>
                  <a:schemeClr val="bg1"/>
                </a:solidFill>
                <a:ea typeface="Calibri"/>
                <a:cs typeface="Calibri"/>
              </a:rPr>
              <a:t>1)</a:t>
            </a:r>
            <a:r>
              <a:rPr lang="en-US" b="1">
                <a:solidFill>
                  <a:schemeClr val="bg1"/>
                </a:solidFill>
                <a:ea typeface="+mn-lt"/>
                <a:cs typeface="+mn-lt"/>
              </a:rPr>
              <a:t>Requests Library</a:t>
            </a:r>
            <a:endParaRPr lang="en-US">
              <a:solidFill>
                <a:schemeClr val="bg1"/>
              </a:solidFill>
              <a:ea typeface="Calibri"/>
              <a:cs typeface="Calibri"/>
            </a:endParaRPr>
          </a:p>
          <a:p>
            <a:r>
              <a:rPr lang="en-US" i="1">
                <a:solidFill>
                  <a:schemeClr val="bg1"/>
                </a:solidFill>
                <a:ea typeface="+mn-lt"/>
                <a:cs typeface="+mn-lt"/>
              </a:rPr>
              <a:t>API Requests</a:t>
            </a:r>
            <a:endParaRPr lang="en-US">
              <a:solidFill>
                <a:schemeClr val="bg1"/>
              </a:solidFill>
              <a:ea typeface="Calibri"/>
              <a:cs typeface="Calibri"/>
            </a:endParaRPr>
          </a:p>
          <a:p>
            <a:pPr marL="285750" indent="-285750">
              <a:buFont typeface="Arial"/>
              <a:buChar char="•"/>
            </a:pPr>
            <a:r>
              <a:rPr lang="en-US">
                <a:solidFill>
                  <a:schemeClr val="bg1"/>
                </a:solidFill>
                <a:ea typeface="+mn-lt"/>
                <a:cs typeface="+mn-lt"/>
              </a:rPr>
              <a:t>Used for making HTTP requests to interact with APIs, such as fetching news data or images.</a:t>
            </a:r>
            <a:endParaRPr lang="en-US">
              <a:solidFill>
                <a:schemeClr val="bg1"/>
              </a:solidFill>
              <a:ea typeface="Calibri"/>
              <a:cs typeface="Calibri"/>
            </a:endParaRPr>
          </a:p>
          <a:p>
            <a:pPr marL="285750" indent="-285750">
              <a:buFont typeface="Arial"/>
              <a:buChar char="•"/>
            </a:pPr>
            <a:endParaRPr lang="en-US">
              <a:solidFill>
                <a:schemeClr val="bg1"/>
              </a:solidFill>
              <a:ea typeface="Calibri"/>
              <a:cs typeface="Calibri"/>
            </a:endParaRPr>
          </a:p>
          <a:p>
            <a:r>
              <a:rPr lang="en-US">
                <a:solidFill>
                  <a:schemeClr val="bg1"/>
                </a:solidFill>
                <a:ea typeface="Calibri"/>
                <a:cs typeface="Calibri"/>
              </a:rPr>
              <a:t>2)</a:t>
            </a:r>
            <a:r>
              <a:rPr lang="en-US" err="1">
                <a:solidFill>
                  <a:schemeClr val="bg1"/>
                </a:solidFill>
                <a:ea typeface="+mn-lt"/>
                <a:cs typeface="+mn-lt"/>
              </a:rPr>
              <a:t>H</a:t>
            </a:r>
            <a:r>
              <a:rPr lang="en-US" b="1" err="1">
                <a:solidFill>
                  <a:schemeClr val="bg1"/>
                </a:solidFill>
                <a:ea typeface="+mn-lt"/>
                <a:cs typeface="+mn-lt"/>
              </a:rPr>
              <a:t>ashlib</a:t>
            </a:r>
            <a:r>
              <a:rPr lang="en-US" b="1">
                <a:solidFill>
                  <a:schemeClr val="bg1"/>
                </a:solidFill>
                <a:ea typeface="+mn-lt"/>
                <a:cs typeface="+mn-lt"/>
              </a:rPr>
              <a:t> and </a:t>
            </a:r>
            <a:r>
              <a:rPr lang="en-US" b="1" err="1">
                <a:solidFill>
                  <a:schemeClr val="bg1"/>
                </a:solidFill>
                <a:ea typeface="+mn-lt"/>
                <a:cs typeface="+mn-lt"/>
              </a:rPr>
              <a:t>os</a:t>
            </a:r>
            <a:endParaRPr lang="en-US">
              <a:solidFill>
                <a:schemeClr val="bg1"/>
              </a:solidFill>
              <a:ea typeface="Calibri"/>
              <a:cs typeface="Calibri"/>
            </a:endParaRPr>
          </a:p>
          <a:p>
            <a:r>
              <a:rPr lang="en-US" i="1">
                <a:solidFill>
                  <a:schemeClr val="bg1"/>
                </a:solidFill>
                <a:ea typeface="+mn-lt"/>
                <a:cs typeface="+mn-lt"/>
              </a:rPr>
              <a:t>File Handling and Unique Naming</a:t>
            </a:r>
            <a:endParaRPr lang="en-US">
              <a:solidFill>
                <a:schemeClr val="bg1"/>
              </a:solidFill>
              <a:ea typeface="Calibri"/>
              <a:cs typeface="Calibri"/>
            </a:endParaRPr>
          </a:p>
          <a:p>
            <a:pPr marL="285750" indent="-285750">
              <a:buFont typeface="Arial"/>
              <a:buChar char="•"/>
            </a:pPr>
            <a:r>
              <a:rPr lang="en-US" err="1">
                <a:solidFill>
                  <a:schemeClr val="bg1"/>
                </a:solidFill>
                <a:latin typeface="Consolas"/>
                <a:ea typeface="Calibri"/>
                <a:cs typeface="Calibri"/>
              </a:rPr>
              <a:t>Hashlib</a:t>
            </a:r>
            <a:r>
              <a:rPr lang="en-US">
                <a:solidFill>
                  <a:schemeClr val="bg1"/>
                </a:solidFill>
                <a:ea typeface="+mn-lt"/>
                <a:cs typeface="+mn-lt"/>
              </a:rPr>
              <a:t> is used to generate unique hash values for filenames.</a:t>
            </a:r>
            <a:endParaRPr lang="en-US">
              <a:solidFill>
                <a:schemeClr val="bg1"/>
              </a:solidFill>
              <a:ea typeface="Calibri"/>
              <a:cs typeface="Calibri"/>
            </a:endParaRPr>
          </a:p>
          <a:p>
            <a:pPr marL="285750" indent="-285750">
              <a:buFont typeface="Arial"/>
              <a:buChar char="•"/>
            </a:pPr>
            <a:r>
              <a:rPr lang="en-US" err="1">
                <a:solidFill>
                  <a:schemeClr val="bg1"/>
                </a:solidFill>
                <a:latin typeface="Consolas"/>
                <a:ea typeface="Calibri"/>
                <a:cs typeface="Calibri"/>
              </a:rPr>
              <a:t>os</a:t>
            </a:r>
            <a:r>
              <a:rPr lang="en-US">
                <a:solidFill>
                  <a:schemeClr val="bg1"/>
                </a:solidFill>
                <a:ea typeface="+mn-lt"/>
                <a:cs typeface="+mn-lt"/>
              </a:rPr>
              <a:t> is used to handle file paths and manage directories.</a:t>
            </a:r>
            <a:endParaRPr lang="en-US">
              <a:solidFill>
                <a:schemeClr val="bg1"/>
              </a:solidFill>
              <a:ea typeface="Calibri"/>
              <a:cs typeface="Calibri"/>
            </a:endParaRPr>
          </a:p>
          <a:p>
            <a:pPr marL="285750" indent="-285750">
              <a:buFont typeface="Arial"/>
              <a:buChar char="•"/>
            </a:pPr>
            <a:endParaRPr lang="en-US">
              <a:solidFill>
                <a:schemeClr val="bg1"/>
              </a:solidFill>
              <a:ea typeface="Calibri"/>
              <a:cs typeface="Calibri"/>
            </a:endParaRPr>
          </a:p>
          <a:p>
            <a:r>
              <a:rPr lang="en-US">
                <a:solidFill>
                  <a:schemeClr val="bg1"/>
                </a:solidFill>
                <a:ea typeface="Calibri"/>
                <a:cs typeface="Calibri"/>
              </a:rPr>
              <a:t>3)</a:t>
            </a:r>
            <a:r>
              <a:rPr lang="en-US" b="1" err="1">
                <a:solidFill>
                  <a:schemeClr val="bg1"/>
                </a:solidFill>
                <a:ea typeface="+mn-lt"/>
                <a:cs typeface="+mn-lt"/>
              </a:rPr>
              <a:t>pytz</a:t>
            </a:r>
            <a:endParaRPr lang="en-US">
              <a:solidFill>
                <a:schemeClr val="bg1"/>
              </a:solidFill>
              <a:ea typeface="Calibri"/>
              <a:cs typeface="Calibri"/>
            </a:endParaRPr>
          </a:p>
          <a:p>
            <a:r>
              <a:rPr lang="en-US" i="1" err="1">
                <a:solidFill>
                  <a:schemeClr val="bg1"/>
                </a:solidFill>
                <a:ea typeface="+mn-lt"/>
                <a:cs typeface="+mn-lt"/>
              </a:rPr>
              <a:t>Timezone</a:t>
            </a:r>
            <a:r>
              <a:rPr lang="en-US" i="1">
                <a:solidFill>
                  <a:schemeClr val="bg1"/>
                </a:solidFill>
                <a:ea typeface="+mn-lt"/>
                <a:cs typeface="+mn-lt"/>
              </a:rPr>
              <a:t> Management</a:t>
            </a:r>
            <a:endParaRPr lang="en-US">
              <a:solidFill>
                <a:schemeClr val="bg1"/>
              </a:solidFill>
              <a:ea typeface="Calibri"/>
              <a:cs typeface="Calibri"/>
            </a:endParaRPr>
          </a:p>
          <a:p>
            <a:pPr marL="285750" indent="-285750">
              <a:buFont typeface="Arial"/>
              <a:buChar char="•"/>
            </a:pPr>
            <a:r>
              <a:rPr lang="en-US">
                <a:solidFill>
                  <a:schemeClr val="bg1"/>
                </a:solidFill>
                <a:ea typeface="+mn-lt"/>
                <a:cs typeface="+mn-lt"/>
              </a:rPr>
              <a:t>Allows for easy handling of </a:t>
            </a:r>
            <a:r>
              <a:rPr lang="en-US" err="1">
                <a:solidFill>
                  <a:schemeClr val="bg1"/>
                </a:solidFill>
                <a:ea typeface="+mn-lt"/>
                <a:cs typeface="+mn-lt"/>
              </a:rPr>
              <a:t>timezones</a:t>
            </a:r>
            <a:r>
              <a:rPr lang="en-US">
                <a:solidFill>
                  <a:schemeClr val="bg1"/>
                </a:solidFill>
                <a:ea typeface="+mn-lt"/>
                <a:cs typeface="+mn-lt"/>
              </a:rPr>
              <a:t>, ensuring correct timestamps across different regions.</a:t>
            </a:r>
            <a:endParaRPr lang="en-US">
              <a:solidFill>
                <a:schemeClr val="bg1"/>
              </a:solidFill>
              <a:ea typeface="Calibri"/>
              <a:cs typeface="Calibri"/>
            </a:endParaRPr>
          </a:p>
          <a:p>
            <a:endParaRPr lang="en-US">
              <a:solidFill>
                <a:schemeClr val="bg1"/>
              </a:solidFill>
              <a:ea typeface="Calibri"/>
              <a:cs typeface="Calibri"/>
            </a:endParaRPr>
          </a:p>
          <a:p>
            <a:endParaRPr lang="en-US">
              <a:solidFill>
                <a:schemeClr val="bg1"/>
              </a:solidFill>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Modern Artificial Intelligence Presentation</dc:title>
  <cp:revision>3</cp:revision>
  <dcterms:created xsi:type="dcterms:W3CDTF">2006-08-16T00:00:00Z</dcterms:created>
  <dcterms:modified xsi:type="dcterms:W3CDTF">2025-01-19T10:50:24Z</dcterms:modified>
  <dc:identifier>DAGcoOicf20</dc:identifier>
</cp:coreProperties>
</file>