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21460" y="969010"/>
            <a:ext cx="5518785" cy="7696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Algerian"/>
                <a:cs typeface="Algerian"/>
              </a:rPr>
              <a:t>EDUNET-</a:t>
            </a:r>
            <a:r>
              <a:rPr dirty="0" sz="1600">
                <a:latin typeface="Algerian"/>
                <a:cs typeface="Algerian"/>
              </a:rPr>
              <a:t>IBM</a:t>
            </a:r>
            <a:r>
              <a:rPr dirty="0" sz="1600" spc="-45">
                <a:latin typeface="Algerian"/>
                <a:cs typeface="Algerian"/>
              </a:rPr>
              <a:t> </a:t>
            </a:r>
            <a:r>
              <a:rPr dirty="0" sz="1600">
                <a:latin typeface="Algerian"/>
                <a:cs typeface="Algerian"/>
              </a:rPr>
              <a:t>CAPSTONE</a:t>
            </a:r>
            <a:r>
              <a:rPr dirty="0" sz="1600" spc="-45">
                <a:latin typeface="Algerian"/>
                <a:cs typeface="Algerian"/>
              </a:rPr>
              <a:t> </a:t>
            </a:r>
            <a:r>
              <a:rPr dirty="0" sz="1600" spc="-10">
                <a:latin typeface="Algerian"/>
                <a:cs typeface="Algerian"/>
              </a:rPr>
              <a:t>PROJECT</a:t>
            </a:r>
            <a:endParaRPr sz="1600">
              <a:latin typeface="Algerian"/>
              <a:cs typeface="Algerian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dirty="0" sz="1100">
                <a:latin typeface="Cambria"/>
                <a:cs typeface="Cambria"/>
              </a:rPr>
              <a:t>Name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–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Anshul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Kumaria.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100">
              <a:latin typeface="Cambria"/>
              <a:cs typeface="Cambria"/>
            </a:endParaRPr>
          </a:p>
          <a:p>
            <a:pPr marL="18415" marR="60325" indent="-6350">
              <a:lnSpc>
                <a:spcPct val="105900"/>
              </a:lnSpc>
            </a:pP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financial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ecosystem </a:t>
            </a:r>
            <a:r>
              <a:rPr dirty="0" sz="1100">
                <a:latin typeface="Cambria"/>
                <a:cs typeface="Cambria"/>
              </a:rPr>
              <a:t>is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vast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and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interconnected,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encompassing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areas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like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stock </a:t>
            </a:r>
            <a:r>
              <a:rPr dirty="0" sz="1100">
                <a:latin typeface="Cambria"/>
                <a:cs typeface="Cambria"/>
              </a:rPr>
              <a:t>market,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banking,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digital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transactions, </a:t>
            </a:r>
            <a:r>
              <a:rPr dirty="0" sz="1100">
                <a:latin typeface="Cambria"/>
                <a:cs typeface="Cambria"/>
              </a:rPr>
              <a:t>and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personal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wealth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management.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Understanding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25">
                <a:latin typeface="Cambria"/>
                <a:cs typeface="Cambria"/>
              </a:rPr>
              <a:t>the </a:t>
            </a:r>
            <a:r>
              <a:rPr dirty="0" sz="1100" spc="-10">
                <a:latin typeface="Cambria"/>
                <a:cs typeface="Cambria"/>
              </a:rPr>
              <a:t>foundational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elements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is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essential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for </a:t>
            </a:r>
            <a:r>
              <a:rPr dirty="0" sz="1100" spc="-10">
                <a:latin typeface="Cambria"/>
                <a:cs typeface="Cambria"/>
              </a:rPr>
              <a:t>individuals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seeking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 achieve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long-</a:t>
            </a:r>
            <a:r>
              <a:rPr dirty="0" sz="1100" spc="-20">
                <a:latin typeface="Cambria"/>
                <a:cs typeface="Cambria"/>
              </a:rPr>
              <a:t>term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100">
              <a:latin typeface="Cambria"/>
              <a:cs typeface="Cambria"/>
            </a:endParaRPr>
          </a:p>
          <a:p>
            <a:pPr marL="18415" marR="41910" indent="-6350">
              <a:lnSpc>
                <a:spcPct val="105600"/>
              </a:lnSpc>
            </a:pPr>
            <a:r>
              <a:rPr dirty="0" sz="1100">
                <a:latin typeface="Cambria"/>
                <a:cs typeface="Cambria"/>
              </a:rPr>
              <a:t>Stock</a:t>
            </a:r>
            <a:r>
              <a:rPr dirty="0" sz="1100" spc="-4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market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fundamentals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include</a:t>
            </a:r>
            <a:r>
              <a:rPr dirty="0" sz="1100" spc="-4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understanding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financial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statements,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analyzing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company </a:t>
            </a:r>
            <a:r>
              <a:rPr dirty="0" sz="1100">
                <a:latin typeface="Cambria"/>
                <a:cs typeface="Cambria"/>
              </a:rPr>
              <a:t>balance</a:t>
            </a:r>
            <a:r>
              <a:rPr dirty="0" sz="1100" spc="-4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sheets,</a:t>
            </a:r>
            <a:r>
              <a:rPr dirty="0" sz="1100" spc="-4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income</a:t>
            </a:r>
            <a:r>
              <a:rPr dirty="0" sz="1100" spc="-4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statements,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and</a:t>
            </a:r>
            <a:r>
              <a:rPr dirty="0" sz="1100" spc="-4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cash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flow.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Investors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must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evaluate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4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company's </a:t>
            </a:r>
            <a:r>
              <a:rPr dirty="0" sz="1100">
                <a:latin typeface="Cambria"/>
                <a:cs typeface="Cambria"/>
              </a:rPr>
              <a:t>earnings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per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share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(EPS),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price-</a:t>
            </a:r>
            <a:r>
              <a:rPr dirty="0" sz="1100" spc="-10">
                <a:latin typeface="Cambria"/>
                <a:cs typeface="Cambria"/>
              </a:rPr>
              <a:t>to-</a:t>
            </a:r>
            <a:r>
              <a:rPr dirty="0" sz="1100">
                <a:latin typeface="Cambria"/>
                <a:cs typeface="Cambria"/>
              </a:rPr>
              <a:t>earnings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(P/E)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ratio,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and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dividend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yield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25">
                <a:latin typeface="Cambria"/>
                <a:cs typeface="Cambria"/>
              </a:rPr>
              <a:t> de.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100">
              <a:latin typeface="Cambria"/>
              <a:cs typeface="Cambria"/>
            </a:endParaRPr>
          </a:p>
          <a:p>
            <a:pPr marL="18415" marR="127635" indent="-6350">
              <a:lnSpc>
                <a:spcPct val="105900"/>
              </a:lnSpc>
            </a:pPr>
            <a:r>
              <a:rPr dirty="0" sz="1100">
                <a:latin typeface="Cambria"/>
                <a:cs typeface="Cambria"/>
              </a:rPr>
              <a:t>Technical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analysis,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on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4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other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hand,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relies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on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historical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price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data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and</a:t>
            </a:r>
            <a:r>
              <a:rPr dirty="0" sz="1100" spc="-4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chart</a:t>
            </a:r>
            <a:r>
              <a:rPr dirty="0" sz="1100" spc="-4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patterns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25">
                <a:latin typeface="Cambria"/>
                <a:cs typeface="Cambria"/>
              </a:rPr>
              <a:t>to </a:t>
            </a:r>
            <a:r>
              <a:rPr dirty="0" sz="1100">
                <a:latin typeface="Cambria"/>
                <a:cs typeface="Cambria"/>
              </a:rPr>
              <a:t>predict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future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market</a:t>
            </a:r>
            <a:r>
              <a:rPr dirty="0" sz="1100" spc="-4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behavior.</a:t>
            </a:r>
            <a:r>
              <a:rPr dirty="0" sz="1100" spc="-4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Tools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like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moving</a:t>
            </a:r>
            <a:r>
              <a:rPr dirty="0" sz="1100" spc="-4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averages,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Bollinger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Bands,</a:t>
            </a:r>
            <a:r>
              <a:rPr dirty="0" sz="1100" spc="-4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RSI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(Relative </a:t>
            </a:r>
            <a:r>
              <a:rPr dirty="0" sz="1100">
                <a:latin typeface="Cambria"/>
                <a:cs typeface="Cambria"/>
              </a:rPr>
              <a:t>Strength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Index),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MACD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(Moving</a:t>
            </a:r>
            <a:r>
              <a:rPr dirty="0" sz="1100" spc="-4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Average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Convergence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Divergence),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and</a:t>
            </a:r>
            <a:r>
              <a:rPr dirty="0" sz="1100" spc="-50">
                <a:latin typeface="Cambria"/>
                <a:cs typeface="Cambria"/>
              </a:rPr>
              <a:t> </a:t>
            </a:r>
            <a:r>
              <a:rPr dirty="0" sz="1100" spc="-20">
                <a:latin typeface="Cambria"/>
                <a:cs typeface="Cambria"/>
              </a:rPr>
              <a:t>supp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100">
              <a:latin typeface="Cambria"/>
              <a:cs typeface="Cambria"/>
            </a:endParaRPr>
          </a:p>
          <a:p>
            <a:pPr marL="18415" marR="5080" indent="-6350">
              <a:lnSpc>
                <a:spcPct val="105900"/>
              </a:lnSpc>
            </a:pPr>
            <a:r>
              <a:rPr dirty="0" sz="1100">
                <a:latin typeface="Cambria"/>
                <a:cs typeface="Cambria"/>
              </a:rPr>
              <a:t>Digital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financial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services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such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as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UPI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(Unified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Payments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Interface)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have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transformed</a:t>
            </a:r>
            <a:r>
              <a:rPr dirty="0" sz="1100" spc="-25">
                <a:latin typeface="Cambria"/>
                <a:cs typeface="Cambria"/>
              </a:rPr>
              <a:t> the</a:t>
            </a:r>
            <a:r>
              <a:rPr dirty="0" sz="1100" spc="500">
                <a:latin typeface="Cambria"/>
                <a:cs typeface="Cambria"/>
              </a:rPr>
              <a:t>  </a:t>
            </a:r>
            <a:r>
              <a:rPr dirty="0" sz="1100">
                <a:latin typeface="Cambria"/>
                <a:cs typeface="Cambria"/>
              </a:rPr>
              <a:t>way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money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is </a:t>
            </a:r>
            <a:r>
              <a:rPr dirty="0" sz="1100" spc="-10">
                <a:latin typeface="Cambria"/>
                <a:cs typeface="Cambria"/>
              </a:rPr>
              <a:t>transferred.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UPI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allows instant</a:t>
            </a:r>
            <a:r>
              <a:rPr dirty="0" sz="1100" spc="-10">
                <a:latin typeface="Cambria"/>
                <a:cs typeface="Cambria"/>
              </a:rPr>
              <a:t> bank-to-</a:t>
            </a:r>
            <a:r>
              <a:rPr dirty="0" sz="1100">
                <a:latin typeface="Cambria"/>
                <a:cs typeface="Cambria"/>
              </a:rPr>
              <a:t>bank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transfers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with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minimal transaction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fees,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creating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more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efficient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and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accessible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ecosystem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for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both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urban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and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rural populations. </a:t>
            </a:r>
            <a:r>
              <a:rPr dirty="0" sz="1100">
                <a:latin typeface="Cambria"/>
                <a:cs typeface="Cambria"/>
              </a:rPr>
              <a:t>However,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surge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digital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transactions </a:t>
            </a:r>
            <a:r>
              <a:rPr dirty="0" sz="1100">
                <a:latin typeface="Cambria"/>
                <a:cs typeface="Cambria"/>
              </a:rPr>
              <a:t>has also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led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rise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online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scams </a:t>
            </a:r>
            <a:r>
              <a:rPr dirty="0" sz="1100">
                <a:latin typeface="Cambria"/>
                <a:cs typeface="Cambria"/>
              </a:rPr>
              <a:t>and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financial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fraud.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100">
              <a:latin typeface="Cambria"/>
              <a:cs typeface="Cambria"/>
            </a:endParaRPr>
          </a:p>
          <a:p>
            <a:pPr marL="18415" marR="119380" indent="-6350">
              <a:lnSpc>
                <a:spcPct val="105800"/>
              </a:lnSpc>
            </a:pPr>
            <a:r>
              <a:rPr dirty="0" sz="1100">
                <a:latin typeface="Cambria"/>
                <a:cs typeface="Cambria"/>
              </a:rPr>
              <a:t>Phishing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scams,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where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users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are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tricked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into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revealing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sensitive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information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like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OTPs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25">
                <a:latin typeface="Cambria"/>
                <a:cs typeface="Cambria"/>
              </a:rPr>
              <a:t>or </a:t>
            </a:r>
            <a:r>
              <a:rPr dirty="0" sz="1100">
                <a:latin typeface="Cambria"/>
                <a:cs typeface="Cambria"/>
              </a:rPr>
              <a:t>PINs,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are becoming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increasingly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sophisticated.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Individuals </a:t>
            </a:r>
            <a:r>
              <a:rPr dirty="0" sz="1100">
                <a:latin typeface="Cambria"/>
                <a:cs typeface="Cambria"/>
              </a:rPr>
              <a:t>must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remain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cautious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25">
                <a:latin typeface="Cambria"/>
                <a:cs typeface="Cambria"/>
              </a:rPr>
              <a:t>of </a:t>
            </a:r>
            <a:r>
              <a:rPr dirty="0" sz="1100">
                <a:latin typeface="Cambria"/>
                <a:cs typeface="Cambria"/>
              </a:rPr>
              <a:t>unsolicited</a:t>
            </a:r>
            <a:r>
              <a:rPr dirty="0" sz="1100" spc="-4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links,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fake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customer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care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numbers,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and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fraudulent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loan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offers.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Many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scammers </a:t>
            </a:r>
            <a:r>
              <a:rPr dirty="0" sz="1100">
                <a:latin typeface="Cambria"/>
                <a:cs typeface="Cambria"/>
              </a:rPr>
              <a:t>pose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as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bank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representatives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and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use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urgency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tactics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gain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access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victims'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accounts.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100">
              <a:latin typeface="Cambria"/>
              <a:cs typeface="Cambria"/>
            </a:endParaRPr>
          </a:p>
          <a:p>
            <a:pPr marL="18415" marR="29845" indent="24130">
              <a:lnSpc>
                <a:spcPct val="105700"/>
              </a:lnSpc>
            </a:pPr>
            <a:r>
              <a:rPr dirty="0" sz="1100">
                <a:latin typeface="Cambria"/>
                <a:cs typeface="Cambria"/>
              </a:rPr>
              <a:t>Understanding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interest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rates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is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vital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managing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debt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and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loans.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interest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 spc="-20">
                <a:latin typeface="Cambria"/>
                <a:cs typeface="Cambria"/>
              </a:rPr>
              <a:t>rate </a:t>
            </a:r>
            <a:r>
              <a:rPr dirty="0" sz="1100">
                <a:latin typeface="Cambria"/>
                <a:cs typeface="Cambria"/>
              </a:rPr>
              <a:t>determines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cost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of</a:t>
            </a:r>
            <a:r>
              <a:rPr dirty="0" sz="1100" spc="-10">
                <a:latin typeface="Cambria"/>
                <a:cs typeface="Cambria"/>
              </a:rPr>
              <a:t> borrowing.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Compound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interest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can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work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favor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of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savings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25">
                <a:latin typeface="Cambria"/>
                <a:cs typeface="Cambria"/>
              </a:rPr>
              <a:t>or</a:t>
            </a:r>
            <a:r>
              <a:rPr dirty="0" sz="1100" spc="50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against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borrower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long-</a:t>
            </a:r>
            <a:r>
              <a:rPr dirty="0" sz="1100">
                <a:latin typeface="Cambria"/>
                <a:cs typeface="Cambria"/>
              </a:rPr>
              <a:t>term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loans.</a:t>
            </a:r>
            <a:r>
              <a:rPr dirty="0" sz="1100" spc="-10">
                <a:latin typeface="Cambria"/>
                <a:cs typeface="Cambria"/>
              </a:rPr>
              <a:t> Individuals </a:t>
            </a:r>
            <a:r>
              <a:rPr dirty="0" sz="1100">
                <a:latin typeface="Cambria"/>
                <a:cs typeface="Cambria"/>
              </a:rPr>
              <a:t>must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compare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annual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percentage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rates </a:t>
            </a:r>
            <a:r>
              <a:rPr dirty="0" sz="1100">
                <a:latin typeface="Cambria"/>
                <a:cs typeface="Cambria"/>
              </a:rPr>
              <a:t>(APR)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across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lenders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and</a:t>
            </a:r>
            <a:r>
              <a:rPr dirty="0" sz="1100" spc="-4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understand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difference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between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fixed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and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floating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interest</a:t>
            </a:r>
            <a:r>
              <a:rPr dirty="0" sz="1100" spc="5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rates.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100">
              <a:latin typeface="Cambria"/>
              <a:cs typeface="Cambria"/>
            </a:endParaRPr>
          </a:p>
          <a:p>
            <a:pPr marL="18415" marR="155575" indent="-6350">
              <a:lnSpc>
                <a:spcPct val="105800"/>
              </a:lnSpc>
              <a:spcBef>
                <a:spcPts val="5"/>
              </a:spcBef>
            </a:pPr>
            <a:r>
              <a:rPr dirty="0" sz="1100">
                <a:latin typeface="Cambria"/>
                <a:cs typeface="Cambria"/>
              </a:rPr>
              <a:t>Financial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illiteracy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often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leads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poor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money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management.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Individuals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unaware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25">
                <a:latin typeface="Cambria"/>
                <a:cs typeface="Cambria"/>
              </a:rPr>
              <a:t>of </a:t>
            </a:r>
            <a:r>
              <a:rPr dirty="0" sz="1100">
                <a:latin typeface="Cambria"/>
                <a:cs typeface="Cambria"/>
              </a:rPr>
              <a:t>budgeting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or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saving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mechanisms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are</a:t>
            </a:r>
            <a:r>
              <a:rPr dirty="0" sz="1100" spc="-4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more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likely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fall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into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debt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traps,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become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victims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25">
                <a:latin typeface="Cambria"/>
                <a:cs typeface="Cambria"/>
              </a:rPr>
              <a:t>of </a:t>
            </a:r>
            <a:r>
              <a:rPr dirty="0" sz="1100">
                <a:latin typeface="Cambria"/>
                <a:cs typeface="Cambria"/>
              </a:rPr>
              <a:t>predatory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lending,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or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invest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unverified</a:t>
            </a:r>
            <a:r>
              <a:rPr dirty="0" sz="1100" spc="-10">
                <a:latin typeface="Cambria"/>
                <a:cs typeface="Cambria"/>
              </a:rPr>
              <a:t> schemes.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Creating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monthly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budget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and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setting </a:t>
            </a:r>
            <a:r>
              <a:rPr dirty="0" sz="1100">
                <a:latin typeface="Cambria"/>
                <a:cs typeface="Cambria"/>
              </a:rPr>
              <a:t>financial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goals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can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significantly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improve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financial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health.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100">
              <a:latin typeface="Cambria"/>
              <a:cs typeface="Cambria"/>
            </a:endParaRPr>
          </a:p>
          <a:p>
            <a:pPr marL="18415" marR="220979" indent="-6350">
              <a:lnSpc>
                <a:spcPct val="105800"/>
              </a:lnSpc>
            </a:pPr>
            <a:r>
              <a:rPr dirty="0" sz="1100">
                <a:latin typeface="Cambria"/>
                <a:cs typeface="Cambria"/>
              </a:rPr>
              <a:t>Digital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exclusion,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especially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rural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and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underprivileged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areas,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restricts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access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critical </a:t>
            </a:r>
            <a:r>
              <a:rPr dirty="0" sz="1100">
                <a:latin typeface="Cambria"/>
                <a:cs typeface="Cambria"/>
              </a:rPr>
              <a:t>financial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tools and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services.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Lack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of</a:t>
            </a:r>
            <a:r>
              <a:rPr dirty="0" sz="1100" spc="-10">
                <a:latin typeface="Cambria"/>
                <a:cs typeface="Cambria"/>
              </a:rPr>
              <a:t> infrastructure,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awareness,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or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trust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digital</a:t>
            </a:r>
            <a:r>
              <a:rPr dirty="0" sz="1100" spc="-10">
                <a:latin typeface="Cambria"/>
                <a:cs typeface="Cambria"/>
              </a:rPr>
              <a:t> systems </a:t>
            </a:r>
            <a:r>
              <a:rPr dirty="0" sz="1100">
                <a:latin typeface="Cambria"/>
                <a:cs typeface="Cambria"/>
              </a:rPr>
              <a:t>widens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financial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gap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and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keeps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many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from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benefiting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from</a:t>
            </a:r>
            <a:r>
              <a:rPr dirty="0" sz="1100" spc="-10">
                <a:latin typeface="Cambria"/>
                <a:cs typeface="Cambria"/>
              </a:rPr>
              <a:t> government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subsidies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25">
                <a:latin typeface="Cambria"/>
                <a:cs typeface="Cambria"/>
              </a:rPr>
              <a:t>or </a:t>
            </a:r>
            <a:r>
              <a:rPr dirty="0" sz="1100">
                <a:latin typeface="Cambria"/>
                <a:cs typeface="Cambria"/>
              </a:rPr>
              <a:t>online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education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financial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literacy.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21460" y="934567"/>
            <a:ext cx="5424170" cy="2732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15" marR="111125" indent="-6350">
              <a:lnSpc>
                <a:spcPct val="105800"/>
              </a:lnSpc>
              <a:spcBef>
                <a:spcPts val="95"/>
              </a:spcBef>
            </a:pPr>
            <a:r>
              <a:rPr dirty="0" sz="1100">
                <a:latin typeface="Cambria"/>
                <a:cs typeface="Cambria"/>
              </a:rPr>
              <a:t>Achieving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financial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freedom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means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having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sufficient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assets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or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income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streams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10">
                <a:latin typeface="Cambria"/>
                <a:cs typeface="Cambria"/>
              </a:rPr>
              <a:t> support </a:t>
            </a:r>
            <a:r>
              <a:rPr dirty="0" sz="1100">
                <a:latin typeface="Cambria"/>
                <a:cs typeface="Cambria"/>
              </a:rPr>
              <a:t>one's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lifestyle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without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relying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solely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on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active</a:t>
            </a:r>
            <a:r>
              <a:rPr dirty="0" sz="1100" spc="-10">
                <a:latin typeface="Cambria"/>
                <a:cs typeface="Cambria"/>
              </a:rPr>
              <a:t> employment.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This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requires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strategic </a:t>
            </a:r>
            <a:r>
              <a:rPr dirty="0" sz="1100">
                <a:latin typeface="Cambria"/>
                <a:cs typeface="Cambria"/>
              </a:rPr>
              <a:t>approach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involving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diversified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investments,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insurance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planning,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emergency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funds,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25">
                <a:latin typeface="Cambria"/>
                <a:cs typeface="Cambria"/>
              </a:rPr>
              <a:t>and </a:t>
            </a:r>
            <a:r>
              <a:rPr dirty="0" sz="1100">
                <a:latin typeface="Cambria"/>
                <a:cs typeface="Cambria"/>
              </a:rPr>
              <a:t>consistent</a:t>
            </a:r>
            <a:r>
              <a:rPr dirty="0" sz="1100" spc="-5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savings.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100">
              <a:latin typeface="Cambria"/>
              <a:cs typeface="Cambria"/>
            </a:endParaRPr>
          </a:p>
          <a:p>
            <a:pPr marL="18415" marR="5080" indent="-6350">
              <a:lnSpc>
                <a:spcPct val="105800"/>
              </a:lnSpc>
              <a:spcBef>
                <a:spcPts val="5"/>
              </a:spcBef>
            </a:pP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build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financial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resilience,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it’s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important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cultivate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strong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understanding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of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credit </a:t>
            </a:r>
            <a:r>
              <a:rPr dirty="0" sz="1100">
                <a:latin typeface="Cambria"/>
                <a:cs typeface="Cambria"/>
              </a:rPr>
              <a:t>scores,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taxation,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retirement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planning,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and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investment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instruments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like</a:t>
            </a:r>
            <a:r>
              <a:rPr dirty="0" sz="1100" spc="-4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mutual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funds,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ETFs, </a:t>
            </a:r>
            <a:r>
              <a:rPr dirty="0" sz="1100">
                <a:latin typeface="Cambria"/>
                <a:cs typeface="Cambria"/>
              </a:rPr>
              <a:t>and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government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bonds.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Fraud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detection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tools,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two-</a:t>
            </a:r>
            <a:r>
              <a:rPr dirty="0" sz="1100">
                <a:latin typeface="Cambria"/>
                <a:cs typeface="Cambria"/>
              </a:rPr>
              <a:t>factor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authentication,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and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cyber </a:t>
            </a:r>
            <a:r>
              <a:rPr dirty="0" sz="1100">
                <a:latin typeface="Cambria"/>
                <a:cs typeface="Cambria"/>
              </a:rPr>
              <a:t>awareness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also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play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</a:t>
            </a:r>
            <a:r>
              <a:rPr dirty="0" sz="1100" spc="-4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crucial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role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protecting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personal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finances.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100">
              <a:latin typeface="Cambria"/>
              <a:cs typeface="Cambria"/>
            </a:endParaRPr>
          </a:p>
          <a:p>
            <a:pPr marL="18415" marR="37465" indent="-6350">
              <a:lnSpc>
                <a:spcPct val="106000"/>
              </a:lnSpc>
            </a:pP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path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financial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empowerment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involves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continuous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learning,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critical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thinking,</a:t>
            </a:r>
            <a:r>
              <a:rPr dirty="0" sz="1100" spc="-25">
                <a:latin typeface="Cambria"/>
                <a:cs typeface="Cambria"/>
              </a:rPr>
              <a:t> and </a:t>
            </a:r>
            <a:r>
              <a:rPr dirty="0" sz="1100">
                <a:latin typeface="Cambria"/>
                <a:cs typeface="Cambria"/>
              </a:rPr>
              <a:t>adapting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to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evolving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digital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trends.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Whether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one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is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analyzing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stock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charts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or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creating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 spc="-50">
                <a:latin typeface="Cambria"/>
                <a:cs typeface="Cambria"/>
              </a:rPr>
              <a:t>a</a:t>
            </a:r>
            <a:r>
              <a:rPr dirty="0" sz="1100">
                <a:latin typeface="Cambria"/>
                <a:cs typeface="Cambria"/>
              </a:rPr>
              <a:t> retirement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plan,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informed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decisions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foster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not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just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wealth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creation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but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also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peace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of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mind.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mbria"/>
                <a:cs typeface="Cambria"/>
              </a:rPr>
              <a:t>Github</a:t>
            </a:r>
            <a:r>
              <a:rPr dirty="0" sz="1100" spc="7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Link</a:t>
            </a:r>
            <a:r>
              <a:rPr dirty="0" sz="1100" spc="8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-</a:t>
            </a:r>
            <a:r>
              <a:rPr dirty="0" sz="1100" spc="8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https://github.com/AK-</a:t>
            </a:r>
            <a:r>
              <a:rPr dirty="0" sz="1100" spc="-20">
                <a:latin typeface="Cambria"/>
                <a:cs typeface="Cambria"/>
              </a:rPr>
              <a:t>6576/IBM-</a:t>
            </a:r>
            <a:r>
              <a:rPr dirty="0" sz="1100" spc="-10">
                <a:latin typeface="Cambria"/>
                <a:cs typeface="Cambria"/>
              </a:rPr>
              <a:t>--Final-Project.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shivanetha</dc:creator>
  <dc:subject>financila literacy</dc:subject>
  <dc:title>netha</dc:title>
  <dcterms:created xsi:type="dcterms:W3CDTF">2025-08-10T17:37:36Z</dcterms:created>
  <dcterms:modified xsi:type="dcterms:W3CDTF">2025-08-10T17:37:36Z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2025-08-02T00:00:00Z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2025-08-10T00:00:00Z</vt:filetime>
  </property>
  <property fmtid="{D5CDD505-2E9C-101B-9397-08002B2CF9AE}" pid="5" name="Producer">
    <vt:lpwstr>3-Heights(TM) PDF Security Shell 4.8.25.2 (http://www.pdf-tools.com)</vt:lpwstr>
  </property>
</Properties>
</file>