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1"/>
  </p:notesMasterIdLst>
  <p:sldIdLst>
    <p:sldId id="256" r:id="rId2"/>
    <p:sldId id="262" r:id="rId3"/>
    <p:sldId id="263" r:id="rId4"/>
    <p:sldId id="264" r:id="rId5"/>
    <p:sldId id="265" r:id="rId6"/>
    <p:sldId id="266" r:id="rId7"/>
    <p:sldId id="267" r:id="rId8"/>
    <p:sldId id="268" r:id="rId9"/>
    <p:sldId id="270" r:id="rId10"/>
    <p:sldId id="271" r:id="rId11"/>
    <p:sldId id="273" r:id="rId12"/>
    <p:sldId id="274" r:id="rId13"/>
    <p:sldId id="282" r:id="rId14"/>
    <p:sldId id="283" r:id="rId15"/>
    <p:sldId id="285" r:id="rId16"/>
    <p:sldId id="286" r:id="rId17"/>
    <p:sldId id="288" r:id="rId18"/>
    <p:sldId id="289" r:id="rId19"/>
    <p:sldId id="290" r:id="rId20"/>
  </p:sldIdLst>
  <p:sldSz cx="9144000" cy="5143500" type="screen16x9"/>
  <p:notesSz cx="6858000" cy="9144000"/>
  <p:embeddedFontLst>
    <p:embeddedFont>
      <p:font typeface="Libre Franklin" pitchFamily="2" charset="77"/>
      <p:regular r:id="rId22"/>
      <p:bold r:id="rId23"/>
      <p:italic r:id="rId24"/>
      <p:boldItalic r:id="rId25"/>
    </p:embeddedFont>
    <p:embeddedFont>
      <p:font typeface="Maven Pro" pitchFamily="2" charset="77"/>
      <p:regular r:id="rId26"/>
      <p:bold r:id="rId27"/>
    </p:embeddedFont>
    <p:embeddedFont>
      <p:font typeface="Maven Pro Black" pitchFamily="2" charset="77"/>
      <p:bold r:id="rId28"/>
    </p:embeddedFont>
    <p:embeddedFont>
      <p:font typeface="Nunito" pitchFamily="2" charset="77"/>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9"/>
  </p:normalViewPr>
  <p:slideViewPr>
    <p:cSldViewPr snapToGrid="0">
      <p:cViewPr varScale="1">
        <p:scale>
          <a:sx n="140" d="100"/>
          <a:sy n="140" d="100"/>
        </p:scale>
        <p:origin x="840"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2b53b35eb21_0_12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2b53b35eb21_0_1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2b5b469e88a_7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2b5b469e88a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2b5b469e88a_8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2b5b469e88a_8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2b53b35eb21_0_9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2b53b35eb21_0_9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2b53b35eb21_0_12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2b53b35eb21_0_1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2b576073b5d_3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2b576073b5d_3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endParaRPr>
              <a:latin typeface="Maven Pro"/>
              <a:ea typeface="Maven Pro"/>
              <a:cs typeface="Maven Pro"/>
              <a:sym typeface="Maven Pr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2b53b35eb21_0_12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2b53b35eb21_0_1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GB"/>
              <a:t>Anywhere from 100K USD to 300K USD to launch the app with additional costs to maintain the app</a:t>
            </a:r>
            <a:endParaRPr/>
          </a:p>
          <a:p>
            <a:pPr marL="457200" lvl="0" indent="-298450" algn="l" rtl="0">
              <a:spcBef>
                <a:spcPts val="0"/>
              </a:spcBef>
              <a:spcAft>
                <a:spcPts val="0"/>
              </a:spcAft>
              <a:buSzPts val="1100"/>
              <a:buChar char="●"/>
            </a:pPr>
            <a:r>
              <a:rPr lang="en-GB"/>
              <a:t>Three parties of: government, schools, companies</a:t>
            </a:r>
            <a:endParaRPr/>
          </a:p>
          <a:p>
            <a:pPr marL="457200" lvl="0" indent="-298450" algn="l" rtl="0">
              <a:spcBef>
                <a:spcPts val="0"/>
              </a:spcBef>
              <a:spcAft>
                <a:spcPts val="0"/>
              </a:spcAft>
              <a:buSzPts val="1100"/>
              <a:buChar char="●"/>
            </a:pPr>
            <a:r>
              <a:rPr lang="en-GB"/>
              <a:t>Uplifting the young low income demographic</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g2b576073b5d_3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5" name="Google Shape;545;g2b576073b5d_3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2b53b35eb21_0_12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2b53b35eb21_0_1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2b576073b5d_3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2b576073b5d_3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Add your name here please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2b5b469e88a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2b5b469e88a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2b5a9aa787d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2b5a9aa787d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2b5a9aa787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2b5a9aa78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2b53b35eb21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2b53b35eb21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2b53b35eb21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2b53b35eb21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2b53b35eb2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2b53b35eb2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2b53b35eb21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2b53b35eb21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2b53b35eb21_0_12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2b53b35eb21_0_1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73"/>
        <p:cNvGrpSpPr/>
        <p:nvPr/>
      </p:nvGrpSpPr>
      <p:grpSpPr>
        <a:xfrm>
          <a:off x="0" y="0"/>
          <a:ext cx="0" cy="0"/>
          <a:chOff x="0" y="0"/>
          <a:chExt cx="0" cy="0"/>
        </a:xfrm>
      </p:grpSpPr>
      <p:sp>
        <p:nvSpPr>
          <p:cNvPr id="274" name="Google Shape;274;p13"/>
          <p:cNvSpPr txBox="1">
            <a:spLocks noGrp="1"/>
          </p:cNvSpPr>
          <p:nvPr>
            <p:ph type="title"/>
          </p:nvPr>
        </p:nvSpPr>
        <p:spPr>
          <a:xfrm>
            <a:off x="457200" y="205978"/>
            <a:ext cx="8229600" cy="8574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Clr>
                <a:srgbClr val="FFB718"/>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5" name="Google Shape;275;p13"/>
          <p:cNvSpPr txBox="1">
            <a:spLocks noGrp="1"/>
          </p:cNvSpPr>
          <p:nvPr>
            <p:ph type="ftr" idx="11"/>
          </p:nvPr>
        </p:nvSpPr>
        <p:spPr>
          <a:xfrm>
            <a:off x="3124200" y="4767263"/>
            <a:ext cx="28956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b="0" i="0" u="none" strike="noStrike" cap="none">
                <a:solidFill>
                  <a:schemeClr val="lt1"/>
                </a:solidFill>
                <a:latin typeface="Libre Franklin"/>
                <a:ea typeface="Libre Franklin"/>
                <a:cs typeface="Libre Franklin"/>
                <a:sym typeface="Libre Franklin"/>
              </a:defRPr>
            </a:lvl1pPr>
            <a:lvl2pPr marR="0" lvl="1" algn="l" rtl="0">
              <a:spcBef>
                <a:spcPts val="0"/>
              </a:spcBef>
              <a:spcAft>
                <a:spcPts val="0"/>
              </a:spcAft>
              <a:buSzPts val="1100"/>
              <a:buNone/>
              <a:defRPr sz="14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100"/>
              <a:buNone/>
              <a:defRPr sz="14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100"/>
              <a:buNone/>
              <a:defRPr sz="14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100"/>
              <a:buNone/>
              <a:defRPr sz="14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100"/>
              <a:buNone/>
              <a:defRPr sz="14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100"/>
              <a:buNone/>
              <a:defRPr sz="14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100"/>
              <a:buNone/>
              <a:defRPr sz="14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100"/>
              <a:buNone/>
              <a:defRPr sz="1400" b="0" i="0" u="none" strike="noStrike" cap="none">
                <a:solidFill>
                  <a:schemeClr val="lt1"/>
                </a:solidFill>
                <a:latin typeface="Libre Franklin"/>
                <a:ea typeface="Libre Franklin"/>
                <a:cs typeface="Libre Franklin"/>
                <a:sym typeface="Libre Franklin"/>
              </a:defRPr>
            </a:lvl9pPr>
          </a:lstStyle>
          <a:p>
            <a:endParaRPr/>
          </a:p>
        </p:txBody>
      </p:sp>
      <p:sp>
        <p:nvSpPr>
          <p:cNvPr id="276" name="Google Shape;276;p13"/>
          <p:cNvSpPr txBox="1">
            <a:spLocks noGrp="1"/>
          </p:cNvSpPr>
          <p:nvPr>
            <p:ph type="sldNum" idx="12"/>
          </p:nvPr>
        </p:nvSpPr>
        <p:spPr>
          <a:xfrm>
            <a:off x="4572000" y="4695084"/>
            <a:ext cx="2133600" cy="273900"/>
          </a:xfrm>
          <a:prstGeom prst="rect">
            <a:avLst/>
          </a:prstGeom>
          <a:noFill/>
          <a:ln>
            <a:noFill/>
          </a:ln>
        </p:spPr>
        <p:txBody>
          <a:bodyPr spcFirstLastPara="1" wrap="square" lIns="68575" tIns="34275" rIns="68575" bIns="34275"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
        <p:nvSpPr>
          <p:cNvPr id="277" name="Google Shape;277;p13"/>
          <p:cNvSpPr txBox="1">
            <a:spLocks noGrp="1"/>
          </p:cNvSpPr>
          <p:nvPr>
            <p:ph type="body" idx="1"/>
          </p:nvPr>
        </p:nvSpPr>
        <p:spPr>
          <a:xfrm>
            <a:off x="457200" y="1200151"/>
            <a:ext cx="3816900" cy="3394500"/>
          </a:xfrm>
          <a:prstGeom prst="rect">
            <a:avLst/>
          </a:prstGeom>
          <a:noFill/>
          <a:ln>
            <a:noFill/>
          </a:ln>
        </p:spPr>
        <p:txBody>
          <a:bodyPr spcFirstLastPara="1" wrap="square" lIns="68575" tIns="34275" rIns="68575" bIns="34275" anchor="t" anchorCtr="0">
            <a:normAutofit/>
          </a:bodyPr>
          <a:lstStyle>
            <a:lvl1pPr marL="457200" lvl="0" indent="-349250" algn="l" rtl="0">
              <a:spcBef>
                <a:spcPts val="500"/>
              </a:spcBef>
              <a:spcAft>
                <a:spcPts val="0"/>
              </a:spcAft>
              <a:buClr>
                <a:srgbClr val="FFB718"/>
              </a:buClr>
              <a:buSzPts val="1900"/>
              <a:buFont typeface="Arial"/>
              <a:buChar char="•"/>
              <a:defRPr>
                <a:solidFill>
                  <a:srgbClr val="FFB718"/>
                </a:solidFill>
              </a:defRPr>
            </a:lvl1pPr>
            <a:lvl2pPr marL="914400" lvl="1" indent="-361950" algn="l" rtl="0">
              <a:spcBef>
                <a:spcPts val="1200"/>
              </a:spcBef>
              <a:spcAft>
                <a:spcPts val="0"/>
              </a:spcAft>
              <a:buClr>
                <a:srgbClr val="FFB718"/>
              </a:buClr>
              <a:buSzPts val="2100"/>
              <a:buFont typeface="Courier New"/>
              <a:buChar char="o"/>
              <a:defRPr>
                <a:solidFill>
                  <a:schemeClr val="lt1"/>
                </a:solidFill>
              </a:defRPr>
            </a:lvl2pPr>
            <a:lvl3pPr marL="1371600" lvl="2" indent="-342900" algn="l" rtl="0">
              <a:spcBef>
                <a:spcPts val="1200"/>
              </a:spcBef>
              <a:spcAft>
                <a:spcPts val="0"/>
              </a:spcAft>
              <a:buClr>
                <a:srgbClr val="FFB718"/>
              </a:buClr>
              <a:buSzPts val="1800"/>
              <a:buFont typeface="Arial"/>
              <a:buChar char="•"/>
              <a:defRPr>
                <a:solidFill>
                  <a:schemeClr val="lt1"/>
                </a:solidFill>
              </a:defRPr>
            </a:lvl3pPr>
            <a:lvl4pPr marL="1828800" lvl="3" indent="-323850" algn="l" rtl="0">
              <a:spcBef>
                <a:spcPts val="1200"/>
              </a:spcBef>
              <a:spcAft>
                <a:spcPts val="0"/>
              </a:spcAft>
              <a:buClr>
                <a:srgbClr val="FFB718"/>
              </a:buClr>
              <a:buSzPts val="1500"/>
              <a:buFont typeface="Arial"/>
              <a:buChar char="•"/>
              <a:defRPr>
                <a:solidFill>
                  <a:schemeClr val="lt1"/>
                </a:solidFill>
              </a:defRPr>
            </a:lvl4pPr>
            <a:lvl5pPr marL="2286000" lvl="4" indent="-323850" algn="l" rtl="0">
              <a:spcBef>
                <a:spcPts val="1200"/>
              </a:spcBef>
              <a:spcAft>
                <a:spcPts val="0"/>
              </a:spcAft>
              <a:buClr>
                <a:srgbClr val="FFB718"/>
              </a:buClr>
              <a:buSzPts val="1500"/>
              <a:buFont typeface="Arial"/>
              <a:buChar char="•"/>
              <a:defRPr>
                <a:solidFill>
                  <a:schemeClr val="lt1"/>
                </a:solidFill>
              </a:defRPr>
            </a:lvl5pPr>
            <a:lvl6pPr marL="2743200" lvl="5" indent="-317500" algn="l" rtl="0">
              <a:spcBef>
                <a:spcPts val="1200"/>
              </a:spcBef>
              <a:spcAft>
                <a:spcPts val="0"/>
              </a:spcAft>
              <a:buClr>
                <a:schemeClr val="lt1"/>
              </a:buClr>
              <a:buSzPts val="1400"/>
              <a:buChar char="■"/>
              <a:defRPr/>
            </a:lvl6pPr>
            <a:lvl7pPr marL="3200400" lvl="6" indent="-317500" algn="l" rtl="0">
              <a:spcBef>
                <a:spcPts val="1200"/>
              </a:spcBef>
              <a:spcAft>
                <a:spcPts val="0"/>
              </a:spcAft>
              <a:buClr>
                <a:schemeClr val="lt1"/>
              </a:buClr>
              <a:buSzPts val="1400"/>
              <a:buChar char="●"/>
              <a:defRPr/>
            </a:lvl7pPr>
            <a:lvl8pPr marL="3657600" lvl="7" indent="-317500" algn="l" rtl="0">
              <a:spcBef>
                <a:spcPts val="1200"/>
              </a:spcBef>
              <a:spcAft>
                <a:spcPts val="0"/>
              </a:spcAft>
              <a:buClr>
                <a:schemeClr val="lt1"/>
              </a:buClr>
              <a:buSzPts val="1400"/>
              <a:buChar char="○"/>
              <a:defRPr/>
            </a:lvl8pPr>
            <a:lvl9pPr marL="4114800" lvl="8" indent="-317500" algn="l" rtl="0">
              <a:spcBef>
                <a:spcPts val="1200"/>
              </a:spcBef>
              <a:spcAft>
                <a:spcPts val="1200"/>
              </a:spcAft>
              <a:buClr>
                <a:schemeClr val="lt1"/>
              </a:buClr>
              <a:buSzPts val="1400"/>
              <a:buChar char="■"/>
              <a:defRPr/>
            </a:lvl9pPr>
          </a:lstStyle>
          <a:p>
            <a:endParaRPr/>
          </a:p>
        </p:txBody>
      </p:sp>
      <p:sp>
        <p:nvSpPr>
          <p:cNvPr id="278" name="Google Shape;278;p13"/>
          <p:cNvSpPr txBox="1">
            <a:spLocks noGrp="1"/>
          </p:cNvSpPr>
          <p:nvPr>
            <p:ph type="body" idx="2"/>
          </p:nvPr>
        </p:nvSpPr>
        <p:spPr>
          <a:xfrm>
            <a:off x="4869997" y="1200150"/>
            <a:ext cx="3816900" cy="3394500"/>
          </a:xfrm>
          <a:prstGeom prst="rect">
            <a:avLst/>
          </a:prstGeom>
          <a:noFill/>
          <a:ln>
            <a:noFill/>
          </a:ln>
        </p:spPr>
        <p:txBody>
          <a:bodyPr spcFirstLastPara="1" wrap="square" lIns="68575" tIns="34275" rIns="68575" bIns="34275" anchor="t" anchorCtr="0">
            <a:normAutofit/>
          </a:bodyPr>
          <a:lstStyle>
            <a:lvl1pPr marL="457200" lvl="0" indent="-349250" algn="l" rtl="0">
              <a:spcBef>
                <a:spcPts val="500"/>
              </a:spcBef>
              <a:spcAft>
                <a:spcPts val="0"/>
              </a:spcAft>
              <a:buClr>
                <a:srgbClr val="FFB718"/>
              </a:buClr>
              <a:buSzPts val="1900"/>
              <a:buFont typeface="Arial"/>
              <a:buChar char="•"/>
              <a:defRPr>
                <a:solidFill>
                  <a:srgbClr val="FFB718"/>
                </a:solidFill>
              </a:defRPr>
            </a:lvl1pPr>
            <a:lvl2pPr marL="914400" lvl="1" indent="-361950" algn="l" rtl="0">
              <a:spcBef>
                <a:spcPts val="1200"/>
              </a:spcBef>
              <a:spcAft>
                <a:spcPts val="0"/>
              </a:spcAft>
              <a:buClr>
                <a:srgbClr val="FFB718"/>
              </a:buClr>
              <a:buSzPts val="2100"/>
              <a:buFont typeface="Courier New"/>
              <a:buChar char="o"/>
              <a:defRPr>
                <a:solidFill>
                  <a:schemeClr val="lt1"/>
                </a:solidFill>
              </a:defRPr>
            </a:lvl2pPr>
            <a:lvl3pPr marL="1371600" lvl="2" indent="-342900" algn="l" rtl="0">
              <a:spcBef>
                <a:spcPts val="1200"/>
              </a:spcBef>
              <a:spcAft>
                <a:spcPts val="0"/>
              </a:spcAft>
              <a:buClr>
                <a:srgbClr val="FFB718"/>
              </a:buClr>
              <a:buSzPts val="1800"/>
              <a:buFont typeface="Arial"/>
              <a:buChar char="•"/>
              <a:defRPr>
                <a:solidFill>
                  <a:schemeClr val="lt1"/>
                </a:solidFill>
              </a:defRPr>
            </a:lvl3pPr>
            <a:lvl4pPr marL="1828800" lvl="3" indent="-323850" algn="l" rtl="0">
              <a:spcBef>
                <a:spcPts val="1200"/>
              </a:spcBef>
              <a:spcAft>
                <a:spcPts val="0"/>
              </a:spcAft>
              <a:buClr>
                <a:srgbClr val="FFB718"/>
              </a:buClr>
              <a:buSzPts val="1500"/>
              <a:buFont typeface="Arial"/>
              <a:buChar char="•"/>
              <a:defRPr>
                <a:solidFill>
                  <a:schemeClr val="lt1"/>
                </a:solidFill>
              </a:defRPr>
            </a:lvl4pPr>
            <a:lvl5pPr marL="2286000" lvl="4" indent="-323850" algn="l" rtl="0">
              <a:spcBef>
                <a:spcPts val="1200"/>
              </a:spcBef>
              <a:spcAft>
                <a:spcPts val="0"/>
              </a:spcAft>
              <a:buClr>
                <a:srgbClr val="FFB718"/>
              </a:buClr>
              <a:buSzPts val="1500"/>
              <a:buFont typeface="Arial"/>
              <a:buChar char="•"/>
              <a:defRPr>
                <a:solidFill>
                  <a:schemeClr val="lt1"/>
                </a:solidFill>
              </a:defRPr>
            </a:lvl5pPr>
            <a:lvl6pPr marL="2743200" lvl="5" indent="-317500" algn="l" rtl="0">
              <a:spcBef>
                <a:spcPts val="1200"/>
              </a:spcBef>
              <a:spcAft>
                <a:spcPts val="0"/>
              </a:spcAft>
              <a:buClr>
                <a:schemeClr val="lt1"/>
              </a:buClr>
              <a:buSzPts val="1400"/>
              <a:buChar char="■"/>
              <a:defRPr/>
            </a:lvl6pPr>
            <a:lvl7pPr marL="3200400" lvl="6" indent="-317500" algn="l" rtl="0">
              <a:spcBef>
                <a:spcPts val="1200"/>
              </a:spcBef>
              <a:spcAft>
                <a:spcPts val="0"/>
              </a:spcAft>
              <a:buClr>
                <a:schemeClr val="lt1"/>
              </a:buClr>
              <a:buSzPts val="1400"/>
              <a:buChar char="●"/>
              <a:defRPr/>
            </a:lvl7pPr>
            <a:lvl8pPr marL="3657600" lvl="7" indent="-317500" algn="l" rtl="0">
              <a:spcBef>
                <a:spcPts val="1200"/>
              </a:spcBef>
              <a:spcAft>
                <a:spcPts val="0"/>
              </a:spcAft>
              <a:buClr>
                <a:schemeClr val="lt1"/>
              </a:buClr>
              <a:buSzPts val="1400"/>
              <a:buChar char="○"/>
              <a:defRPr/>
            </a:lvl8pPr>
            <a:lvl9pPr marL="4114800" lvl="8" indent="-317500" algn="l" rtl="0">
              <a:spcBef>
                <a:spcPts val="1200"/>
              </a:spcBef>
              <a:spcAft>
                <a:spcPts val="1200"/>
              </a:spcAft>
              <a:buClr>
                <a:schemeClr val="lt1"/>
              </a:buClr>
              <a:buSzPts val="14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30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1.xml"/><Relationship Id="rId6" Type="http://schemas.openxmlformats.org/officeDocument/2006/relationships/hyperlink" Target="https://www.education.pa.gov/DataAndReporting/Dropouts/Pages/default.aspx" TargetMode="External"/><Relationship Id="rId5" Type="http://schemas.openxmlformats.org/officeDocument/2006/relationships/image" Target="../media/image3.png"/><Relationship Id="rId4" Type="http://schemas.openxmlformats.org/officeDocument/2006/relationships/hyperlink" Target="https://data.census.gov/table/ACSST5Y2022.S1501?q=Pennsylvania%20Education"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1.xml"/><Relationship Id="rId5" Type="http://schemas.openxmlformats.org/officeDocument/2006/relationships/hyperlink" Target="https://www.psba.org/wp-content/uploads/2022/04/2022-State-of-Education-report.pdf" TargetMode="Externa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data.census.gov/profile/Pennsylvania?g=040XX00US42#education"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hyperlink" Target="https://dced.pa.gov/pennsylvanias-top-industries/advanced-manufacturing/"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hyperlink" Target="https://dced.pa.gov/pennsylvanias-top-industries/advanced-manufacturing/" TargetMode="External"/><Relationship Id="rId3" Type="http://schemas.openxmlformats.org/officeDocument/2006/relationships/hyperlink" Target="https://www.congress.gov/bill/117th-congress/house-bill/7309" TargetMode="External"/><Relationship Id="rId7" Type="http://schemas.openxmlformats.org/officeDocument/2006/relationships/hyperlink" Target="https://data.census.gov/profile/Pennsylvania?g=040XX00US42#education"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hyperlink" Target="https://www.psba.org/wp-content/uploads/2022/04/2022-State-of-Education-report.pdf" TargetMode="External"/><Relationship Id="rId5" Type="http://schemas.openxmlformats.org/officeDocument/2006/relationships/hyperlink" Target="https://www.education.pa.gov/DataAndReporting/Dropouts/Pages/default.aspx" TargetMode="External"/><Relationship Id="rId4" Type="http://schemas.openxmlformats.org/officeDocument/2006/relationships/hyperlink" Target="https://data.census.gov/table/ACSST5Y2022.S1501?q=Pennsylvania%20Education"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282"/>
        <p:cNvGrpSpPr/>
        <p:nvPr/>
      </p:nvGrpSpPr>
      <p:grpSpPr>
        <a:xfrm>
          <a:off x="0" y="0"/>
          <a:ext cx="0" cy="0"/>
          <a:chOff x="0" y="0"/>
          <a:chExt cx="0" cy="0"/>
        </a:xfrm>
      </p:grpSpPr>
      <p:pic>
        <p:nvPicPr>
          <p:cNvPr id="283" name="Google Shape;283;p14"/>
          <p:cNvPicPr preferRelativeResize="0"/>
          <p:nvPr/>
        </p:nvPicPr>
        <p:blipFill>
          <a:blip r:embed="rId3">
            <a:alphaModFix/>
          </a:blip>
          <a:stretch>
            <a:fillRect/>
          </a:stretch>
        </p:blipFill>
        <p:spPr>
          <a:xfrm>
            <a:off x="0" y="-76200"/>
            <a:ext cx="9144000" cy="3000375"/>
          </a:xfrm>
          <a:prstGeom prst="rect">
            <a:avLst/>
          </a:prstGeom>
          <a:noFill/>
          <a:ln>
            <a:noFill/>
          </a:ln>
        </p:spPr>
      </p:pic>
      <p:sp>
        <p:nvSpPr>
          <p:cNvPr id="284" name="Google Shape;284;p14"/>
          <p:cNvSpPr txBox="1">
            <a:spLocks noGrp="1"/>
          </p:cNvSpPr>
          <p:nvPr>
            <p:ph type="subTitle" idx="1"/>
          </p:nvPr>
        </p:nvSpPr>
        <p:spPr>
          <a:xfrm>
            <a:off x="311700" y="3453150"/>
            <a:ext cx="8520600" cy="10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4200">
                <a:latin typeface="Maven Pro Black"/>
                <a:ea typeface="Maven Pro Black"/>
                <a:cs typeface="Maven Pro Black"/>
                <a:sym typeface="Maven Pro Black"/>
              </a:rPr>
              <a:t>Team # 2</a:t>
            </a:r>
            <a:endParaRPr sz="4200">
              <a:latin typeface="Maven Pro Black"/>
              <a:ea typeface="Maven Pro Black"/>
              <a:cs typeface="Maven Pro Black"/>
              <a:sym typeface="Maven Pro Black"/>
            </a:endParaRPr>
          </a:p>
        </p:txBody>
      </p:sp>
      <p:sp>
        <p:nvSpPr>
          <p:cNvPr id="285" name="Google Shape;285;p14"/>
          <p:cNvSpPr txBox="1">
            <a:spLocks noGrp="1"/>
          </p:cNvSpPr>
          <p:nvPr>
            <p:ph type="title" idx="4294967295"/>
          </p:nvPr>
        </p:nvSpPr>
        <p:spPr>
          <a:xfrm>
            <a:off x="3090250" y="3074675"/>
            <a:ext cx="5857800" cy="1794600"/>
          </a:xfrm>
          <a:prstGeom prst="rect">
            <a:avLst/>
          </a:prstGeom>
        </p:spPr>
        <p:txBody>
          <a:bodyPr spcFirstLastPara="1" wrap="square" lIns="91425" tIns="91425" rIns="91425" bIns="91425" anchor="ctr" anchorCtr="0">
            <a:normAutofit fontScale="90000"/>
          </a:bodyPr>
          <a:lstStyle/>
          <a:p>
            <a:pPr marL="0" lvl="0" indent="0" algn="l" rtl="0">
              <a:lnSpc>
                <a:spcPct val="115000"/>
              </a:lnSpc>
              <a:spcBef>
                <a:spcPts val="0"/>
              </a:spcBef>
              <a:spcAft>
                <a:spcPts val="0"/>
              </a:spcAft>
              <a:buNone/>
            </a:pPr>
            <a:r>
              <a:rPr lang="en-GB" sz="1500">
                <a:solidFill>
                  <a:schemeClr val="lt1"/>
                </a:solidFill>
              </a:rPr>
              <a:t>Team Members </a:t>
            </a:r>
            <a:br>
              <a:rPr lang="en-GB" sz="1500">
                <a:solidFill>
                  <a:schemeClr val="lt1"/>
                </a:solidFill>
              </a:rPr>
            </a:br>
            <a:r>
              <a:rPr lang="en-GB" sz="1500" b="0">
                <a:solidFill>
                  <a:schemeClr val="lt1"/>
                </a:solidFill>
              </a:rPr>
              <a:t>Yongha Jang, Carlos Salazar, Anni Kang, Melody Feng, Jane Yun</a:t>
            </a:r>
            <a:endParaRPr sz="1500" b="0">
              <a:solidFill>
                <a:schemeClr val="lt1"/>
              </a:solidFill>
            </a:endParaRPr>
          </a:p>
          <a:p>
            <a:pPr marL="0" lvl="0" indent="0" algn="l" rtl="0">
              <a:lnSpc>
                <a:spcPct val="115000"/>
              </a:lnSpc>
              <a:spcBef>
                <a:spcPts val="1200"/>
              </a:spcBef>
              <a:spcAft>
                <a:spcPts val="1200"/>
              </a:spcAft>
              <a:buNone/>
            </a:pPr>
            <a:r>
              <a:rPr lang="en-GB" sz="1500">
                <a:solidFill>
                  <a:schemeClr val="lt1"/>
                </a:solidFill>
              </a:rPr>
              <a:t>Executive Coach</a:t>
            </a:r>
            <a:br>
              <a:rPr lang="en-GB" sz="1500">
                <a:solidFill>
                  <a:schemeClr val="lt1"/>
                </a:solidFill>
              </a:rPr>
            </a:br>
            <a:r>
              <a:rPr lang="en-GB" sz="1500" b="0">
                <a:solidFill>
                  <a:schemeClr val="lt1"/>
                </a:solidFill>
              </a:rPr>
              <a:t>Deepa Pai</a:t>
            </a:r>
            <a:br>
              <a:rPr lang="en-GB" sz="1500">
                <a:solidFill>
                  <a:schemeClr val="lt1"/>
                </a:solidFill>
              </a:rPr>
            </a:br>
            <a:r>
              <a:rPr lang="en-GB" sz="1500" b="0">
                <a:solidFill>
                  <a:schemeClr val="lt1"/>
                </a:solidFill>
              </a:rPr>
              <a:t>Managing Director, Technology - Accenture</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01"/>
        <p:cNvGrpSpPr/>
        <p:nvPr/>
      </p:nvGrpSpPr>
      <p:grpSpPr>
        <a:xfrm>
          <a:off x="0" y="0"/>
          <a:ext cx="0" cy="0"/>
          <a:chOff x="0" y="0"/>
          <a:chExt cx="0" cy="0"/>
        </a:xfrm>
      </p:grpSpPr>
      <p:sp>
        <p:nvSpPr>
          <p:cNvPr id="402" name="Google Shape;402;p29"/>
          <p:cNvSpPr txBox="1">
            <a:spLocks noGrp="1"/>
          </p:cNvSpPr>
          <p:nvPr>
            <p:ph type="title"/>
          </p:nvPr>
        </p:nvSpPr>
        <p:spPr>
          <a:xfrm>
            <a:off x="777200" y="763600"/>
            <a:ext cx="7354800" cy="35733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en-GB" sz="2200">
                <a:solidFill>
                  <a:schemeClr val="accent5"/>
                </a:solidFill>
              </a:rPr>
              <a:t>“</a:t>
            </a:r>
            <a:r>
              <a:rPr lang="en-GB" sz="2200" b="0">
                <a:solidFill>
                  <a:schemeClr val="accent5"/>
                </a:solidFill>
              </a:rPr>
              <a:t>How can data-driven insights on the current and future </a:t>
            </a:r>
            <a:r>
              <a:rPr lang="en-GB" sz="2200">
                <a:solidFill>
                  <a:schemeClr val="accent5"/>
                </a:solidFill>
              </a:rPr>
              <a:t>demographic trends in Pennsylvania</a:t>
            </a:r>
            <a:r>
              <a:rPr lang="en-GB" sz="2200" b="0">
                <a:solidFill>
                  <a:schemeClr val="accent5"/>
                </a:solidFill>
              </a:rPr>
              <a:t> be leveraged to help schools and educators design and implement dynamic </a:t>
            </a:r>
            <a:r>
              <a:rPr lang="en-GB" sz="2200">
                <a:solidFill>
                  <a:schemeClr val="accent5"/>
                </a:solidFill>
              </a:rPr>
              <a:t>workforce development programs</a:t>
            </a:r>
            <a:r>
              <a:rPr lang="en-GB" sz="2200" b="0">
                <a:solidFill>
                  <a:schemeClr val="accent5"/>
                </a:solidFill>
              </a:rPr>
              <a:t>, ensuring that training initiatives are responsive to the </a:t>
            </a:r>
            <a:r>
              <a:rPr lang="en-GB" sz="2200">
                <a:solidFill>
                  <a:schemeClr val="accent5"/>
                </a:solidFill>
              </a:rPr>
              <a:t>evolving needs</a:t>
            </a:r>
            <a:r>
              <a:rPr lang="en-GB" sz="2200" b="0">
                <a:solidFill>
                  <a:schemeClr val="accent5"/>
                </a:solidFill>
              </a:rPr>
              <a:t> of the population and the </a:t>
            </a:r>
            <a:r>
              <a:rPr lang="en-GB" sz="2200">
                <a:solidFill>
                  <a:schemeClr val="accent5"/>
                </a:solidFill>
              </a:rPr>
              <a:t>advanced manufacturing sector</a:t>
            </a:r>
            <a:r>
              <a:rPr lang="en-GB" sz="2200" b="0">
                <a:solidFill>
                  <a:schemeClr val="accent5"/>
                </a:solidFill>
              </a:rPr>
              <a:t>?</a:t>
            </a:r>
            <a:r>
              <a:rPr lang="en-GB" sz="2200">
                <a:solidFill>
                  <a:schemeClr val="accent5"/>
                </a:solidFill>
              </a:rPr>
              <a:t>”</a:t>
            </a:r>
            <a:endParaRPr sz="2200">
              <a:solidFill>
                <a:schemeClr val="accent5"/>
              </a:solidFill>
            </a:endParaRPr>
          </a:p>
        </p:txBody>
      </p:sp>
      <p:sp>
        <p:nvSpPr>
          <p:cNvPr id="403" name="Google Shape;403;p29"/>
          <p:cNvSpPr txBox="1"/>
          <p:nvPr/>
        </p:nvSpPr>
        <p:spPr>
          <a:xfrm>
            <a:off x="846600" y="0"/>
            <a:ext cx="7488000" cy="369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GB" sz="1000">
                <a:solidFill>
                  <a:schemeClr val="accent5"/>
                </a:solidFill>
                <a:latin typeface="Maven Pro"/>
                <a:ea typeface="Maven Pro"/>
                <a:cs typeface="Maven Pro"/>
                <a:sym typeface="Maven Pro"/>
              </a:rPr>
              <a:t>2024 Super Analytics Challenge Team 2</a:t>
            </a:r>
            <a:endParaRPr sz="1000">
              <a:solidFill>
                <a:schemeClr val="accent5"/>
              </a:solidFill>
              <a:latin typeface="Maven Pro"/>
              <a:ea typeface="Maven Pro"/>
              <a:cs typeface="Maven Pro"/>
              <a:sym typeface="Maven Pr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pic>
        <p:nvPicPr>
          <p:cNvPr id="415" name="Google Shape;415;p31"/>
          <p:cNvPicPr preferRelativeResize="0"/>
          <p:nvPr/>
        </p:nvPicPr>
        <p:blipFill>
          <a:blip r:embed="rId3">
            <a:alphaModFix/>
          </a:blip>
          <a:stretch>
            <a:fillRect/>
          </a:stretch>
        </p:blipFill>
        <p:spPr>
          <a:xfrm>
            <a:off x="-25" y="1497326"/>
            <a:ext cx="4328451" cy="3048026"/>
          </a:xfrm>
          <a:prstGeom prst="rect">
            <a:avLst/>
          </a:prstGeom>
          <a:noFill/>
          <a:ln w="9525" cap="flat" cmpd="sng">
            <a:solidFill>
              <a:srgbClr val="0B5394"/>
            </a:solidFill>
            <a:prstDash val="solid"/>
            <a:round/>
            <a:headEnd type="none" w="sm" len="sm"/>
            <a:tailEnd type="none" w="sm" len="sm"/>
          </a:ln>
        </p:spPr>
      </p:pic>
      <p:sp>
        <p:nvSpPr>
          <p:cNvPr id="416" name="Google Shape;416;p31"/>
          <p:cNvSpPr txBox="1"/>
          <p:nvPr/>
        </p:nvSpPr>
        <p:spPr>
          <a:xfrm>
            <a:off x="1527456" y="4808467"/>
            <a:ext cx="2746102" cy="284406"/>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GB" sz="1000">
                <a:solidFill>
                  <a:schemeClr val="dk2"/>
                </a:solidFill>
                <a:latin typeface="Maven Pro"/>
                <a:ea typeface="Maven Pro"/>
                <a:cs typeface="Maven Pro"/>
                <a:sym typeface="Maven Pro"/>
              </a:rPr>
              <a:t>Source: </a:t>
            </a:r>
            <a:r>
              <a:rPr lang="en-GB" sz="1000" u="sng">
                <a:solidFill>
                  <a:schemeClr val="hlink"/>
                </a:solidFill>
                <a:latin typeface="Maven Pro"/>
                <a:ea typeface="Maven Pro"/>
                <a:cs typeface="Maven Pro"/>
                <a:sym typeface="Maven Pro"/>
                <a:hlinkClick r:id="rId4"/>
              </a:rPr>
              <a:t>United States Census Bureau</a:t>
            </a:r>
            <a:endParaRPr sz="1000">
              <a:solidFill>
                <a:schemeClr val="dk2"/>
              </a:solidFill>
              <a:latin typeface="Maven Pro"/>
              <a:ea typeface="Maven Pro"/>
              <a:cs typeface="Maven Pro"/>
              <a:sym typeface="Maven Pro"/>
            </a:endParaRPr>
          </a:p>
        </p:txBody>
      </p:sp>
      <p:pic>
        <p:nvPicPr>
          <p:cNvPr id="417" name="Google Shape;417;p31"/>
          <p:cNvPicPr preferRelativeResize="0"/>
          <p:nvPr/>
        </p:nvPicPr>
        <p:blipFill rotWithShape="1">
          <a:blip r:embed="rId5">
            <a:alphaModFix/>
          </a:blip>
          <a:srcRect t="600" b="-599"/>
          <a:stretch/>
        </p:blipFill>
        <p:spPr>
          <a:xfrm>
            <a:off x="4328100" y="1262325"/>
            <a:ext cx="4700724" cy="3560460"/>
          </a:xfrm>
          <a:prstGeom prst="rect">
            <a:avLst/>
          </a:prstGeom>
          <a:noFill/>
          <a:ln>
            <a:noFill/>
          </a:ln>
        </p:spPr>
      </p:pic>
      <p:sp>
        <p:nvSpPr>
          <p:cNvPr id="418" name="Google Shape;418;p31"/>
          <p:cNvSpPr txBox="1"/>
          <p:nvPr/>
        </p:nvSpPr>
        <p:spPr>
          <a:xfrm>
            <a:off x="4844925" y="4822875"/>
            <a:ext cx="4221300" cy="2556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GB" sz="1000">
                <a:solidFill>
                  <a:schemeClr val="dk2"/>
                </a:solidFill>
                <a:latin typeface="Maven Pro"/>
                <a:ea typeface="Maven Pro"/>
                <a:cs typeface="Maven Pro"/>
                <a:sym typeface="Maven Pro"/>
              </a:rPr>
              <a:t>Source: </a:t>
            </a:r>
            <a:r>
              <a:rPr lang="en-GB" sz="1000" u="sng">
                <a:solidFill>
                  <a:schemeClr val="hlink"/>
                </a:solidFill>
                <a:latin typeface="Maven Pro"/>
                <a:ea typeface="Maven Pro"/>
                <a:cs typeface="Maven Pro"/>
                <a:sym typeface="Maven Pro"/>
                <a:hlinkClick r:id="rId6"/>
              </a:rPr>
              <a:t>Pennsylvania Department of Education</a:t>
            </a:r>
            <a:endParaRPr sz="1000">
              <a:solidFill>
                <a:schemeClr val="dk2"/>
              </a:solidFill>
              <a:latin typeface="Maven Pro"/>
              <a:ea typeface="Maven Pro"/>
              <a:cs typeface="Maven Pro"/>
              <a:sym typeface="Maven Pro"/>
            </a:endParaRPr>
          </a:p>
        </p:txBody>
      </p:sp>
      <p:sp>
        <p:nvSpPr>
          <p:cNvPr id="419" name="Google Shape;419;p31"/>
          <p:cNvSpPr txBox="1">
            <a:spLocks noGrp="1"/>
          </p:cNvSpPr>
          <p:nvPr>
            <p:ph type="title" idx="4294967295"/>
          </p:nvPr>
        </p:nvSpPr>
        <p:spPr>
          <a:xfrm>
            <a:off x="0" y="0"/>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0">
                <a:solidFill>
                  <a:schemeClr val="accent5"/>
                </a:solidFill>
                <a:latin typeface="Maven Pro Black"/>
                <a:ea typeface="Maven Pro Black"/>
                <a:cs typeface="Maven Pro Black"/>
                <a:sym typeface="Maven Pro Black"/>
              </a:rPr>
              <a:t>Education Systems</a:t>
            </a:r>
            <a:endParaRPr b="0">
              <a:solidFill>
                <a:schemeClr val="accent5"/>
              </a:solidFill>
              <a:latin typeface="Maven Pro Black"/>
              <a:ea typeface="Maven Pro Black"/>
              <a:cs typeface="Maven Pro Black"/>
              <a:sym typeface="Maven Pro Black"/>
            </a:endParaRPr>
          </a:p>
        </p:txBody>
      </p:sp>
      <p:sp>
        <p:nvSpPr>
          <p:cNvPr id="420" name="Google Shape;420;p31"/>
          <p:cNvSpPr/>
          <p:nvPr/>
        </p:nvSpPr>
        <p:spPr>
          <a:xfrm>
            <a:off x="5176825" y="2810600"/>
            <a:ext cx="455400" cy="12219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cxnSp>
        <p:nvCxnSpPr>
          <p:cNvPr id="421" name="Google Shape;421;p31"/>
          <p:cNvCxnSpPr>
            <a:stCxn id="422" idx="0"/>
          </p:cNvCxnSpPr>
          <p:nvPr/>
        </p:nvCxnSpPr>
        <p:spPr>
          <a:xfrm>
            <a:off x="1232300" y="2892696"/>
            <a:ext cx="877800" cy="219300"/>
          </a:xfrm>
          <a:prstGeom prst="straightConnector1">
            <a:avLst/>
          </a:prstGeom>
          <a:noFill/>
          <a:ln w="28575" cap="flat" cmpd="sng">
            <a:solidFill>
              <a:srgbClr val="27278B"/>
            </a:solidFill>
            <a:prstDash val="solid"/>
            <a:round/>
            <a:headEnd type="none" w="med" len="med"/>
            <a:tailEnd type="none" w="med" len="med"/>
          </a:ln>
        </p:spPr>
      </p:cxnSp>
      <p:cxnSp>
        <p:nvCxnSpPr>
          <p:cNvPr id="423" name="Google Shape;423;p31"/>
          <p:cNvCxnSpPr/>
          <p:nvPr/>
        </p:nvCxnSpPr>
        <p:spPr>
          <a:xfrm rot="10800000" flipH="1">
            <a:off x="2105400" y="3108500"/>
            <a:ext cx="882900" cy="1200"/>
          </a:xfrm>
          <a:prstGeom prst="straightConnector1">
            <a:avLst/>
          </a:prstGeom>
          <a:noFill/>
          <a:ln w="28575" cap="flat" cmpd="sng">
            <a:solidFill>
              <a:srgbClr val="27278B"/>
            </a:solidFill>
            <a:prstDash val="solid"/>
            <a:round/>
            <a:headEnd type="none" w="med" len="med"/>
            <a:tailEnd type="none" w="med" len="med"/>
          </a:ln>
        </p:spPr>
      </p:cxnSp>
      <p:sp>
        <p:nvSpPr>
          <p:cNvPr id="422" name="Google Shape;422;p31"/>
          <p:cNvSpPr/>
          <p:nvPr/>
        </p:nvSpPr>
        <p:spPr>
          <a:xfrm>
            <a:off x="1219198" y="1998019"/>
            <a:ext cx="1775400" cy="2158896"/>
          </a:xfrm>
          <a:prstGeom prst="arc">
            <a:avLst>
              <a:gd name="adj1" fmla="val 11515748"/>
              <a:gd name="adj2" fmla="val 159541"/>
            </a:avLst>
          </a:prstGeom>
          <a:noFill/>
          <a:ln w="28575" cap="flat" cmpd="sng">
            <a:solidFill>
              <a:srgbClr val="27278B"/>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pic>
        <p:nvPicPr>
          <p:cNvPr id="428" name="Google Shape;428;p32"/>
          <p:cNvPicPr preferRelativeResize="0"/>
          <p:nvPr/>
        </p:nvPicPr>
        <p:blipFill rotWithShape="1">
          <a:blip r:embed="rId3">
            <a:alphaModFix/>
          </a:blip>
          <a:srcRect t="-7190" b="7190"/>
          <a:stretch/>
        </p:blipFill>
        <p:spPr>
          <a:xfrm>
            <a:off x="0" y="1110900"/>
            <a:ext cx="4399200" cy="3399374"/>
          </a:xfrm>
          <a:prstGeom prst="rect">
            <a:avLst/>
          </a:prstGeom>
          <a:noFill/>
          <a:ln>
            <a:noFill/>
          </a:ln>
        </p:spPr>
      </p:pic>
      <p:grpSp>
        <p:nvGrpSpPr>
          <p:cNvPr id="429" name="Google Shape;429;p32"/>
          <p:cNvGrpSpPr/>
          <p:nvPr/>
        </p:nvGrpSpPr>
        <p:grpSpPr>
          <a:xfrm>
            <a:off x="4452000" y="1321975"/>
            <a:ext cx="4692011" cy="3821535"/>
            <a:chOff x="1" y="-523778"/>
            <a:chExt cx="9250811" cy="7211805"/>
          </a:xfrm>
        </p:grpSpPr>
        <p:pic>
          <p:nvPicPr>
            <p:cNvPr id="430" name="Google Shape;430;p32"/>
            <p:cNvPicPr preferRelativeResize="0"/>
            <p:nvPr/>
          </p:nvPicPr>
          <p:blipFill>
            <a:blip r:embed="rId4">
              <a:alphaModFix/>
            </a:blip>
            <a:stretch>
              <a:fillRect/>
            </a:stretch>
          </p:blipFill>
          <p:spPr>
            <a:xfrm>
              <a:off x="1" y="-523778"/>
              <a:ext cx="9098334" cy="6268399"/>
            </a:xfrm>
            <a:prstGeom prst="rect">
              <a:avLst/>
            </a:prstGeom>
            <a:noFill/>
            <a:ln>
              <a:noFill/>
            </a:ln>
          </p:spPr>
        </p:pic>
        <p:sp>
          <p:nvSpPr>
            <p:cNvPr id="431" name="Google Shape;431;p32"/>
            <p:cNvSpPr txBox="1"/>
            <p:nvPr/>
          </p:nvSpPr>
          <p:spPr>
            <a:xfrm>
              <a:off x="3068712" y="6121627"/>
              <a:ext cx="6182100" cy="566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GB" sz="1000">
                  <a:solidFill>
                    <a:schemeClr val="dk2"/>
                  </a:solidFill>
                  <a:latin typeface="Maven Pro"/>
                  <a:ea typeface="Maven Pro"/>
                  <a:cs typeface="Maven Pro"/>
                  <a:sym typeface="Maven Pro"/>
                </a:rPr>
                <a:t>Source: </a:t>
              </a:r>
              <a:r>
                <a:rPr lang="en-GB" sz="1000" u="sng">
                  <a:solidFill>
                    <a:schemeClr val="hlink"/>
                  </a:solidFill>
                  <a:latin typeface="Maven Pro"/>
                  <a:ea typeface="Maven Pro"/>
                  <a:cs typeface="Maven Pro"/>
                  <a:sym typeface="Maven Pro"/>
                  <a:hlinkClick r:id="rId5"/>
                </a:rPr>
                <a:t>2022 PA State of Education Report</a:t>
              </a:r>
              <a:endParaRPr sz="1000">
                <a:solidFill>
                  <a:schemeClr val="dk2"/>
                </a:solidFill>
                <a:latin typeface="Maven Pro"/>
                <a:ea typeface="Maven Pro"/>
                <a:cs typeface="Maven Pro"/>
                <a:sym typeface="Maven Pro"/>
              </a:endParaRPr>
            </a:p>
          </p:txBody>
        </p:sp>
      </p:grpSp>
      <p:sp>
        <p:nvSpPr>
          <p:cNvPr id="432" name="Google Shape;432;p32"/>
          <p:cNvSpPr txBox="1">
            <a:spLocks noGrp="1"/>
          </p:cNvSpPr>
          <p:nvPr>
            <p:ph type="title" idx="4294967295"/>
          </p:nvPr>
        </p:nvSpPr>
        <p:spPr>
          <a:xfrm>
            <a:off x="0" y="0"/>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0">
                <a:solidFill>
                  <a:schemeClr val="accent5"/>
                </a:solidFill>
                <a:latin typeface="Maven Pro Black"/>
                <a:ea typeface="Maven Pro Black"/>
                <a:cs typeface="Maven Pro Black"/>
                <a:sym typeface="Maven Pro Black"/>
              </a:rPr>
              <a:t>Education Systems</a:t>
            </a:r>
            <a:endParaRPr b="0">
              <a:solidFill>
                <a:schemeClr val="accent5"/>
              </a:solidFill>
              <a:latin typeface="Maven Pro Black"/>
              <a:ea typeface="Maven Pro Black"/>
              <a:cs typeface="Maven Pro Black"/>
              <a:sym typeface="Maven Pro Black"/>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503"/>
        <p:cNvGrpSpPr/>
        <p:nvPr/>
      </p:nvGrpSpPr>
      <p:grpSpPr>
        <a:xfrm>
          <a:off x="0" y="0"/>
          <a:ext cx="0" cy="0"/>
          <a:chOff x="0" y="0"/>
          <a:chExt cx="0" cy="0"/>
        </a:xfrm>
      </p:grpSpPr>
      <p:sp>
        <p:nvSpPr>
          <p:cNvPr id="504" name="Google Shape;504;p40"/>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b="0">
                <a:latin typeface="Maven Pro Black"/>
                <a:ea typeface="Maven Pro Black"/>
                <a:cs typeface="Maven Pro Black"/>
                <a:sym typeface="Maven Pro Black"/>
              </a:rPr>
              <a:t>Blueprint to  Solution</a:t>
            </a:r>
            <a:endParaRPr b="0">
              <a:latin typeface="Maven Pro Black"/>
              <a:ea typeface="Maven Pro Black"/>
              <a:cs typeface="Maven Pro Black"/>
              <a:sym typeface="Maven Pro Black"/>
            </a:endParaRPr>
          </a:p>
        </p:txBody>
      </p:sp>
      <p:sp>
        <p:nvSpPr>
          <p:cNvPr id="505" name="Google Shape;505;p40"/>
          <p:cNvSpPr txBox="1"/>
          <p:nvPr/>
        </p:nvSpPr>
        <p:spPr>
          <a:xfrm>
            <a:off x="846600" y="0"/>
            <a:ext cx="7488000" cy="369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GB" sz="1000">
                <a:solidFill>
                  <a:schemeClr val="lt1"/>
                </a:solidFill>
                <a:latin typeface="Maven Pro"/>
                <a:ea typeface="Maven Pro"/>
                <a:cs typeface="Maven Pro"/>
                <a:sym typeface="Maven Pro"/>
              </a:rPr>
              <a:t>2024 Super Analytics Challenge Team 2</a:t>
            </a:r>
            <a:endParaRPr sz="1000">
              <a:solidFill>
                <a:schemeClr val="lt1"/>
              </a:solidFill>
              <a:latin typeface="Maven Pro"/>
              <a:ea typeface="Maven Pro"/>
              <a:cs typeface="Maven Pro"/>
              <a:sym typeface="Maven Pro"/>
            </a:endParaRPr>
          </a:p>
        </p:txBody>
      </p:sp>
      <p:sp>
        <p:nvSpPr>
          <p:cNvPr id="506" name="Google Shape;506;p40"/>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10"/>
        <p:cNvGrpSpPr/>
        <p:nvPr/>
      </p:nvGrpSpPr>
      <p:grpSpPr>
        <a:xfrm>
          <a:off x="0" y="0"/>
          <a:ext cx="0" cy="0"/>
          <a:chOff x="0" y="0"/>
          <a:chExt cx="0" cy="0"/>
        </a:xfrm>
      </p:grpSpPr>
      <p:sp>
        <p:nvSpPr>
          <p:cNvPr id="511" name="Google Shape;511;p41"/>
          <p:cNvSpPr txBox="1">
            <a:spLocks noGrp="1"/>
          </p:cNvSpPr>
          <p:nvPr>
            <p:ph type="title"/>
          </p:nvPr>
        </p:nvSpPr>
        <p:spPr>
          <a:xfrm>
            <a:off x="824000" y="763600"/>
            <a:ext cx="7510500" cy="35733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en-GB" sz="2200" b="0">
                <a:solidFill>
                  <a:schemeClr val="accent5"/>
                </a:solidFill>
              </a:rPr>
              <a:t>“A </a:t>
            </a:r>
            <a:r>
              <a:rPr lang="en-GB" sz="2200" b="0">
                <a:solidFill>
                  <a:schemeClr val="accent5"/>
                </a:solidFill>
                <a:latin typeface="Maven Pro Black"/>
                <a:ea typeface="Maven Pro Black"/>
                <a:cs typeface="Maven Pro Black"/>
                <a:sym typeface="Maven Pro Black"/>
              </a:rPr>
              <a:t>free online platform</a:t>
            </a:r>
            <a:r>
              <a:rPr lang="en-GB" sz="2200" b="0">
                <a:solidFill>
                  <a:schemeClr val="accent5"/>
                </a:solidFill>
              </a:rPr>
              <a:t> targeting younger demographic </a:t>
            </a:r>
            <a:br>
              <a:rPr lang="en-GB" sz="2200" b="0">
                <a:solidFill>
                  <a:schemeClr val="accent5"/>
                </a:solidFill>
              </a:rPr>
            </a:br>
            <a:r>
              <a:rPr lang="en-GB" sz="2200" b="0">
                <a:solidFill>
                  <a:schemeClr val="accent5"/>
                </a:solidFill>
              </a:rPr>
              <a:t>using an </a:t>
            </a:r>
            <a:r>
              <a:rPr lang="en-GB" sz="2200" b="0">
                <a:solidFill>
                  <a:schemeClr val="accent5"/>
                </a:solidFill>
                <a:latin typeface="Maven Pro Black"/>
                <a:ea typeface="Maven Pro Black"/>
                <a:cs typeface="Maven Pro Black"/>
                <a:sym typeface="Maven Pro Black"/>
              </a:rPr>
              <a:t>algorithm</a:t>
            </a:r>
            <a:r>
              <a:rPr lang="en-GB" sz="2200" b="0">
                <a:solidFill>
                  <a:schemeClr val="accent5"/>
                </a:solidFill>
              </a:rPr>
              <a:t> </a:t>
            </a:r>
            <a:r>
              <a:rPr lang="en-GB" sz="2200" b="0">
                <a:solidFill>
                  <a:schemeClr val="accent5"/>
                </a:solidFill>
                <a:latin typeface="Maven Pro Black"/>
                <a:ea typeface="Maven Pro Black"/>
                <a:cs typeface="Maven Pro Black"/>
                <a:sym typeface="Maven Pro Black"/>
              </a:rPr>
              <a:t>that focuses on developing and training the new required skill trends</a:t>
            </a:r>
            <a:r>
              <a:rPr lang="en-GB" sz="2200" b="0">
                <a:solidFill>
                  <a:schemeClr val="accent5"/>
                </a:solidFill>
              </a:rPr>
              <a:t> in the workforce that bridges the connection between companies and schools to </a:t>
            </a:r>
            <a:r>
              <a:rPr lang="en-GB" sz="2200" b="0">
                <a:solidFill>
                  <a:schemeClr val="accent5"/>
                </a:solidFill>
                <a:latin typeface="Maven Pro Black"/>
                <a:ea typeface="Maven Pro Black"/>
                <a:cs typeface="Maven Pro Black"/>
                <a:sym typeface="Maven Pro Black"/>
              </a:rPr>
              <a:t>enhance,adapt and develop</a:t>
            </a:r>
            <a:r>
              <a:rPr lang="en-GB" sz="2200" b="0">
                <a:solidFill>
                  <a:schemeClr val="accent5"/>
                </a:solidFill>
              </a:rPr>
              <a:t> to the changing landscape of </a:t>
            </a:r>
            <a:r>
              <a:rPr lang="en-GB" sz="2200" b="0">
                <a:solidFill>
                  <a:schemeClr val="accent5"/>
                </a:solidFill>
                <a:latin typeface="Maven Pro Black"/>
                <a:ea typeface="Maven Pro Black"/>
                <a:cs typeface="Maven Pro Black"/>
                <a:sym typeface="Maven Pro Black"/>
              </a:rPr>
              <a:t>the skill sets</a:t>
            </a:r>
            <a:r>
              <a:rPr lang="en-GB" sz="2200" b="0">
                <a:solidFill>
                  <a:schemeClr val="accent5"/>
                </a:solidFill>
              </a:rPr>
              <a:t> </a:t>
            </a:r>
            <a:r>
              <a:rPr lang="en-GB" sz="2200" b="0">
                <a:solidFill>
                  <a:schemeClr val="accent5"/>
                </a:solidFill>
                <a:latin typeface="Maven Pro Black"/>
                <a:ea typeface="Maven Pro Black"/>
                <a:cs typeface="Maven Pro Black"/>
                <a:sym typeface="Maven Pro Black"/>
              </a:rPr>
              <a:t>needed</a:t>
            </a:r>
            <a:r>
              <a:rPr lang="en-GB" sz="2200" b="0">
                <a:solidFill>
                  <a:schemeClr val="accent5"/>
                </a:solidFill>
              </a:rPr>
              <a:t> in the advanced manufacturing workforce within PA”</a:t>
            </a:r>
            <a:endParaRPr sz="2200" b="0">
              <a:solidFill>
                <a:schemeClr val="accent5"/>
              </a:solidFill>
            </a:endParaRPr>
          </a:p>
        </p:txBody>
      </p:sp>
      <p:sp>
        <p:nvSpPr>
          <p:cNvPr id="512" name="Google Shape;512;p41"/>
          <p:cNvSpPr txBox="1"/>
          <p:nvPr/>
        </p:nvSpPr>
        <p:spPr>
          <a:xfrm>
            <a:off x="846600" y="0"/>
            <a:ext cx="7488000" cy="369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GB" sz="1000">
                <a:solidFill>
                  <a:schemeClr val="accent5"/>
                </a:solidFill>
                <a:latin typeface="Maven Pro"/>
                <a:ea typeface="Maven Pro"/>
                <a:cs typeface="Maven Pro"/>
                <a:sym typeface="Maven Pro"/>
              </a:rPr>
              <a:t>2024 Super Analytics Challenge Team 2</a:t>
            </a:r>
            <a:endParaRPr sz="1000">
              <a:solidFill>
                <a:schemeClr val="accent5"/>
              </a:solidFill>
              <a:latin typeface="Maven Pro"/>
              <a:ea typeface="Maven Pro"/>
              <a:cs typeface="Maven Pro"/>
              <a:sym typeface="Maven Pr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24"/>
        <p:cNvGrpSpPr/>
        <p:nvPr/>
      </p:nvGrpSpPr>
      <p:grpSpPr>
        <a:xfrm>
          <a:off x="0" y="0"/>
          <a:ext cx="0" cy="0"/>
          <a:chOff x="0" y="0"/>
          <a:chExt cx="0" cy="0"/>
        </a:xfrm>
      </p:grpSpPr>
      <p:sp>
        <p:nvSpPr>
          <p:cNvPr id="525" name="Google Shape;525;p4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0">
                <a:solidFill>
                  <a:schemeClr val="accent5"/>
                </a:solidFill>
                <a:latin typeface="Maven Pro Black"/>
                <a:ea typeface="Maven Pro Black"/>
                <a:cs typeface="Maven Pro Black"/>
                <a:sym typeface="Maven Pro Black"/>
              </a:rPr>
              <a:t>Practicality of Blueprint to Solution</a:t>
            </a:r>
            <a:endParaRPr b="0">
              <a:solidFill>
                <a:schemeClr val="accent5"/>
              </a:solidFill>
              <a:latin typeface="Maven Pro Black"/>
              <a:ea typeface="Maven Pro Black"/>
              <a:cs typeface="Maven Pro Black"/>
              <a:sym typeface="Maven Pro Black"/>
            </a:endParaRPr>
          </a:p>
        </p:txBody>
      </p:sp>
      <p:sp>
        <p:nvSpPr>
          <p:cNvPr id="526" name="Google Shape;526;p43"/>
          <p:cNvSpPr txBox="1">
            <a:spLocks noGrp="1"/>
          </p:cNvSpPr>
          <p:nvPr>
            <p:ph type="body" idx="1"/>
          </p:nvPr>
        </p:nvSpPr>
        <p:spPr>
          <a:xfrm>
            <a:off x="846600" y="1609050"/>
            <a:ext cx="7488000" cy="30228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chemeClr val="accent5"/>
              </a:buClr>
              <a:buSzPts val="1500"/>
              <a:buFont typeface="Maven Pro"/>
              <a:buChar char="●"/>
            </a:pPr>
            <a:r>
              <a:rPr lang="en-GB" sz="1500" b="1">
                <a:solidFill>
                  <a:schemeClr val="accent5"/>
                </a:solidFill>
                <a:latin typeface="Maven Pro"/>
                <a:ea typeface="Maven Pro"/>
                <a:cs typeface="Maven Pro"/>
                <a:sym typeface="Maven Pro"/>
              </a:rPr>
              <a:t>Practicality &amp; Capability</a:t>
            </a:r>
            <a:endParaRPr sz="1500">
              <a:solidFill>
                <a:schemeClr val="accent5"/>
              </a:solidFill>
              <a:latin typeface="Maven Pro"/>
              <a:ea typeface="Maven Pro"/>
              <a:cs typeface="Maven Pro"/>
              <a:sym typeface="Maven Pro"/>
            </a:endParaRPr>
          </a:p>
          <a:p>
            <a:pPr marL="914400" lvl="1" indent="-323850" algn="l" rtl="0">
              <a:spcBef>
                <a:spcPts val="0"/>
              </a:spcBef>
              <a:spcAft>
                <a:spcPts val="0"/>
              </a:spcAft>
              <a:buClr>
                <a:schemeClr val="accent5"/>
              </a:buClr>
              <a:buSzPts val="1500"/>
              <a:buFont typeface="Maven Pro"/>
              <a:buChar char="○"/>
            </a:pPr>
            <a:r>
              <a:rPr lang="en-GB" sz="1500">
                <a:solidFill>
                  <a:schemeClr val="accent5"/>
                </a:solidFill>
                <a:latin typeface="Maven Pro"/>
                <a:ea typeface="Maven Pro"/>
                <a:cs typeface="Maven Pro"/>
                <a:sym typeface="Maven Pro"/>
              </a:rPr>
              <a:t>45% of students across schools</a:t>
            </a:r>
            <a:endParaRPr sz="1500">
              <a:solidFill>
                <a:schemeClr val="accent5"/>
              </a:solidFill>
              <a:latin typeface="Maven Pro"/>
              <a:ea typeface="Maven Pro"/>
              <a:cs typeface="Maven Pro"/>
              <a:sym typeface="Maven Pro"/>
            </a:endParaRPr>
          </a:p>
          <a:p>
            <a:pPr marL="914400" lvl="1" indent="-323850" algn="l" rtl="0">
              <a:spcBef>
                <a:spcPts val="0"/>
              </a:spcBef>
              <a:spcAft>
                <a:spcPts val="0"/>
              </a:spcAft>
              <a:buClr>
                <a:schemeClr val="accent5"/>
              </a:buClr>
              <a:buSzPts val="1500"/>
              <a:buFont typeface="Maven Pro"/>
              <a:buChar char="○"/>
            </a:pPr>
            <a:r>
              <a:rPr lang="en-GB" sz="1500">
                <a:solidFill>
                  <a:schemeClr val="accent5"/>
                </a:solidFill>
                <a:latin typeface="Maven Pro"/>
                <a:ea typeface="Maven Pro"/>
                <a:cs typeface="Maven Pro"/>
                <a:sym typeface="Maven Pro"/>
              </a:rPr>
              <a:t>1277 advanced manufacturing companies</a:t>
            </a:r>
            <a:endParaRPr sz="1500">
              <a:solidFill>
                <a:schemeClr val="accent5"/>
              </a:solidFill>
              <a:latin typeface="Maven Pro"/>
              <a:ea typeface="Maven Pro"/>
              <a:cs typeface="Maven Pro"/>
              <a:sym typeface="Maven Pro"/>
            </a:endParaRPr>
          </a:p>
          <a:p>
            <a:pPr marL="457200" lvl="0" indent="-323850" algn="l" rtl="0">
              <a:spcBef>
                <a:spcPts val="0"/>
              </a:spcBef>
              <a:spcAft>
                <a:spcPts val="0"/>
              </a:spcAft>
              <a:buClr>
                <a:schemeClr val="accent5"/>
              </a:buClr>
              <a:buSzPts val="1500"/>
              <a:buFont typeface="Maven Pro"/>
              <a:buChar char="●"/>
            </a:pPr>
            <a:r>
              <a:rPr lang="en-GB" sz="1500" b="1">
                <a:solidFill>
                  <a:schemeClr val="accent5"/>
                </a:solidFill>
                <a:latin typeface="Maven Pro"/>
                <a:ea typeface="Maven Pro"/>
                <a:cs typeface="Maven Pro"/>
                <a:sym typeface="Maven Pro"/>
              </a:rPr>
              <a:t>Deployed and promoted </a:t>
            </a:r>
            <a:endParaRPr sz="1500" b="1">
              <a:solidFill>
                <a:schemeClr val="accent5"/>
              </a:solidFill>
              <a:latin typeface="Maven Pro"/>
              <a:ea typeface="Maven Pro"/>
              <a:cs typeface="Maven Pro"/>
              <a:sym typeface="Maven Pro"/>
            </a:endParaRPr>
          </a:p>
          <a:p>
            <a:pPr marL="914400" lvl="1" indent="-323850" algn="l" rtl="0">
              <a:spcBef>
                <a:spcPts val="0"/>
              </a:spcBef>
              <a:spcAft>
                <a:spcPts val="0"/>
              </a:spcAft>
              <a:buClr>
                <a:schemeClr val="accent5"/>
              </a:buClr>
              <a:buSzPts val="1500"/>
              <a:buFont typeface="Maven Pro"/>
              <a:buChar char="○"/>
            </a:pPr>
            <a:r>
              <a:rPr lang="en-GB" sz="1500">
                <a:solidFill>
                  <a:schemeClr val="accent5"/>
                </a:solidFill>
                <a:latin typeface="Maven Pro"/>
                <a:ea typeface="Maven Pro"/>
                <a:cs typeface="Maven Pro"/>
                <a:sym typeface="Maven Pro"/>
              </a:rPr>
              <a:t>Cross Promotion between school systems/admins and companies</a:t>
            </a:r>
            <a:endParaRPr sz="1500">
              <a:solidFill>
                <a:schemeClr val="accent5"/>
              </a:solidFill>
              <a:latin typeface="Maven Pro"/>
              <a:ea typeface="Maven Pro"/>
              <a:cs typeface="Maven Pro"/>
              <a:sym typeface="Maven Pro"/>
            </a:endParaRPr>
          </a:p>
          <a:p>
            <a:pPr marL="457200" lvl="0" indent="-323850" algn="l" rtl="0">
              <a:spcBef>
                <a:spcPts val="0"/>
              </a:spcBef>
              <a:spcAft>
                <a:spcPts val="0"/>
              </a:spcAft>
              <a:buClr>
                <a:schemeClr val="accent5"/>
              </a:buClr>
              <a:buSzPts val="1500"/>
              <a:buFont typeface="Maven Pro"/>
              <a:buChar char="●"/>
            </a:pPr>
            <a:r>
              <a:rPr lang="en-GB" sz="1500" b="1">
                <a:solidFill>
                  <a:schemeClr val="accent5"/>
                </a:solidFill>
                <a:latin typeface="Maven Pro"/>
                <a:ea typeface="Maven Pro"/>
                <a:cs typeface="Maven Pro"/>
                <a:sym typeface="Maven Pro"/>
              </a:rPr>
              <a:t>Data based conclusions for solution</a:t>
            </a:r>
            <a:endParaRPr sz="1500" b="1">
              <a:solidFill>
                <a:schemeClr val="accent5"/>
              </a:solidFill>
              <a:latin typeface="Maven Pro"/>
              <a:ea typeface="Maven Pro"/>
              <a:cs typeface="Maven Pro"/>
              <a:sym typeface="Maven Pro"/>
            </a:endParaRPr>
          </a:p>
          <a:p>
            <a:pPr marL="914400" lvl="1" indent="-323850" algn="l" rtl="0">
              <a:spcBef>
                <a:spcPts val="0"/>
              </a:spcBef>
              <a:spcAft>
                <a:spcPts val="0"/>
              </a:spcAft>
              <a:buClr>
                <a:schemeClr val="accent5"/>
              </a:buClr>
              <a:buSzPts val="1500"/>
              <a:buFont typeface="Maven Pro"/>
              <a:buChar char="○"/>
            </a:pPr>
            <a:r>
              <a:rPr lang="en-GB" sz="1500" b="1">
                <a:solidFill>
                  <a:schemeClr val="accent5"/>
                </a:solidFill>
                <a:latin typeface="Maven Pro"/>
                <a:ea typeface="Maven Pro"/>
                <a:cs typeface="Maven Pro"/>
                <a:sym typeface="Maven Pro"/>
              </a:rPr>
              <a:t>Uplifts</a:t>
            </a:r>
            <a:r>
              <a:rPr lang="en-GB" sz="1500">
                <a:solidFill>
                  <a:schemeClr val="accent5"/>
                </a:solidFill>
                <a:latin typeface="Maven Pro"/>
                <a:ea typeface="Maven Pro"/>
                <a:cs typeface="Maven Pro"/>
                <a:sym typeface="Maven Pro"/>
              </a:rPr>
              <a:t> younger workers</a:t>
            </a:r>
            <a:endParaRPr sz="1500">
              <a:solidFill>
                <a:schemeClr val="accent5"/>
              </a:solidFill>
              <a:latin typeface="Maven Pro"/>
              <a:ea typeface="Maven Pro"/>
              <a:cs typeface="Maven Pro"/>
              <a:sym typeface="Maven Pro"/>
            </a:endParaRPr>
          </a:p>
          <a:p>
            <a:pPr marL="914400" lvl="1" indent="-323850" algn="l" rtl="0">
              <a:spcBef>
                <a:spcPts val="0"/>
              </a:spcBef>
              <a:spcAft>
                <a:spcPts val="0"/>
              </a:spcAft>
              <a:buClr>
                <a:schemeClr val="accent5"/>
              </a:buClr>
              <a:buSzPts val="1500"/>
              <a:buFont typeface="Maven Pro"/>
              <a:buChar char="○"/>
            </a:pPr>
            <a:r>
              <a:rPr lang="en-GB" sz="1500">
                <a:solidFill>
                  <a:schemeClr val="accent5"/>
                </a:solidFill>
                <a:latin typeface="Maven Pro"/>
                <a:ea typeface="Maven Pro"/>
                <a:cs typeface="Maven Pro"/>
                <a:sym typeface="Maven Pro"/>
              </a:rPr>
              <a:t>Addresses issues of </a:t>
            </a:r>
            <a:r>
              <a:rPr lang="en-GB" sz="1500" b="1">
                <a:solidFill>
                  <a:schemeClr val="accent5"/>
                </a:solidFill>
                <a:latin typeface="Maven Pro"/>
                <a:ea typeface="Maven Pro"/>
                <a:cs typeface="Maven Pro"/>
                <a:sym typeface="Maven Pro"/>
              </a:rPr>
              <a:t>staffing shortages and mental health</a:t>
            </a:r>
            <a:endParaRPr sz="1500" b="1">
              <a:solidFill>
                <a:schemeClr val="accent5"/>
              </a:solidFill>
              <a:latin typeface="Maven Pro"/>
              <a:ea typeface="Maven Pro"/>
              <a:cs typeface="Maven Pro"/>
              <a:sym typeface="Maven Pro"/>
            </a:endParaRPr>
          </a:p>
          <a:p>
            <a:pPr marL="914400" lvl="1" indent="-323850" algn="l" rtl="0">
              <a:spcBef>
                <a:spcPts val="0"/>
              </a:spcBef>
              <a:spcAft>
                <a:spcPts val="0"/>
              </a:spcAft>
              <a:buClr>
                <a:schemeClr val="accent5"/>
              </a:buClr>
              <a:buSzPts val="1500"/>
              <a:buFont typeface="Maven Pro"/>
              <a:buChar char="○"/>
            </a:pPr>
            <a:r>
              <a:rPr lang="en-GB" sz="1500">
                <a:solidFill>
                  <a:schemeClr val="accent5"/>
                </a:solidFill>
                <a:latin typeface="Maven Pro"/>
                <a:ea typeface="Maven Pro"/>
                <a:cs typeface="Maven Pro"/>
                <a:sym typeface="Maven Pro"/>
              </a:rPr>
              <a:t>Addresses </a:t>
            </a:r>
            <a:r>
              <a:rPr lang="en-GB" sz="1500" b="1">
                <a:solidFill>
                  <a:schemeClr val="accent5"/>
                </a:solidFill>
                <a:latin typeface="Maven Pro"/>
                <a:ea typeface="Maven Pro"/>
                <a:cs typeface="Maven Pro"/>
                <a:sym typeface="Maven Pro"/>
              </a:rPr>
              <a:t>rapid skill changes</a:t>
            </a:r>
            <a:r>
              <a:rPr lang="en-GB" sz="1500">
                <a:solidFill>
                  <a:schemeClr val="accent5"/>
                </a:solidFill>
                <a:latin typeface="Maven Pro"/>
                <a:ea typeface="Maven Pro"/>
                <a:cs typeface="Maven Pro"/>
                <a:sym typeface="Maven Pro"/>
              </a:rPr>
              <a:t> in workforce</a:t>
            </a:r>
            <a:endParaRPr sz="1500">
              <a:solidFill>
                <a:schemeClr val="accent5"/>
              </a:solidFill>
              <a:latin typeface="Maven Pro"/>
              <a:ea typeface="Maven Pro"/>
              <a:cs typeface="Maven Pro"/>
              <a:sym typeface="Maven Pro"/>
            </a:endParaRPr>
          </a:p>
          <a:p>
            <a:pPr marL="914400" lvl="1" indent="-323850" algn="l" rtl="0">
              <a:spcBef>
                <a:spcPts val="0"/>
              </a:spcBef>
              <a:spcAft>
                <a:spcPts val="0"/>
              </a:spcAft>
              <a:buClr>
                <a:schemeClr val="accent5"/>
              </a:buClr>
              <a:buSzPts val="1500"/>
              <a:buFont typeface="Maven Pro"/>
              <a:buChar char="○"/>
            </a:pPr>
            <a:r>
              <a:rPr lang="en-GB" sz="1500">
                <a:solidFill>
                  <a:schemeClr val="accent5"/>
                </a:solidFill>
                <a:latin typeface="Maven Pro"/>
                <a:ea typeface="Maven Pro"/>
                <a:cs typeface="Maven Pro"/>
                <a:sym typeface="Maven Pro"/>
              </a:rPr>
              <a:t>Suggests </a:t>
            </a:r>
            <a:r>
              <a:rPr lang="en-GB" sz="1500" b="1">
                <a:solidFill>
                  <a:schemeClr val="accent5"/>
                </a:solidFill>
                <a:latin typeface="Maven Pro"/>
                <a:ea typeface="Maven Pro"/>
                <a:cs typeface="Maven Pro"/>
                <a:sym typeface="Maven Pro"/>
              </a:rPr>
              <a:t>sustainable solution</a:t>
            </a:r>
            <a:r>
              <a:rPr lang="en-GB" sz="1500">
                <a:solidFill>
                  <a:schemeClr val="accent5"/>
                </a:solidFill>
                <a:latin typeface="Maven Pro"/>
                <a:ea typeface="Maven Pro"/>
                <a:cs typeface="Maven Pro"/>
                <a:sym typeface="Maven Pro"/>
              </a:rPr>
              <a:t> for target demographic</a:t>
            </a:r>
            <a:endParaRPr sz="1500">
              <a:solidFill>
                <a:schemeClr val="accent5"/>
              </a:solidFill>
              <a:latin typeface="Maven Pro"/>
              <a:ea typeface="Maven Pro"/>
              <a:cs typeface="Maven Pro"/>
              <a:sym typeface="Maven Pro"/>
            </a:endParaRPr>
          </a:p>
        </p:txBody>
      </p:sp>
      <p:sp>
        <p:nvSpPr>
          <p:cNvPr id="527" name="Google Shape;527;p43"/>
          <p:cNvSpPr txBox="1"/>
          <p:nvPr/>
        </p:nvSpPr>
        <p:spPr>
          <a:xfrm>
            <a:off x="846600" y="0"/>
            <a:ext cx="7488000" cy="369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GB" sz="1000">
                <a:solidFill>
                  <a:schemeClr val="accent5"/>
                </a:solidFill>
                <a:latin typeface="Maven Pro"/>
                <a:ea typeface="Maven Pro"/>
                <a:cs typeface="Maven Pro"/>
                <a:sym typeface="Maven Pro"/>
              </a:rPr>
              <a:t>2024 Super Analytics Challenge Team 2</a:t>
            </a:r>
            <a:endParaRPr sz="1000">
              <a:solidFill>
                <a:schemeClr val="accent5"/>
              </a:solidFill>
              <a:latin typeface="Maven Pro"/>
              <a:ea typeface="Maven Pro"/>
              <a:cs typeface="Maven Pro"/>
              <a:sym typeface="Maven Pro"/>
            </a:endParaRPr>
          </a:p>
        </p:txBody>
      </p:sp>
      <p:sp>
        <p:nvSpPr>
          <p:cNvPr id="528" name="Google Shape;528;p43"/>
          <p:cNvSpPr txBox="1"/>
          <p:nvPr/>
        </p:nvSpPr>
        <p:spPr>
          <a:xfrm>
            <a:off x="3177550" y="4577100"/>
            <a:ext cx="5966100" cy="5664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GB" sz="1000">
                <a:solidFill>
                  <a:schemeClr val="dk2"/>
                </a:solidFill>
                <a:latin typeface="Nunito"/>
                <a:ea typeface="Nunito"/>
                <a:cs typeface="Nunito"/>
                <a:sym typeface="Nunito"/>
              </a:rPr>
              <a:t>Source: </a:t>
            </a:r>
            <a:r>
              <a:rPr lang="en-GB" sz="1000" u="sng">
                <a:solidFill>
                  <a:schemeClr val="hlink"/>
                </a:solidFill>
                <a:latin typeface="Nunito"/>
                <a:ea typeface="Nunito"/>
                <a:cs typeface="Nunito"/>
                <a:sym typeface="Nunito"/>
                <a:hlinkClick r:id="rId3"/>
              </a:rPr>
              <a:t>2022 US Government Census Data</a:t>
            </a:r>
            <a:r>
              <a:rPr lang="en-GB" sz="1000">
                <a:solidFill>
                  <a:schemeClr val="dk2"/>
                </a:solidFill>
                <a:latin typeface="Nunito"/>
                <a:ea typeface="Nunito"/>
                <a:cs typeface="Nunito"/>
                <a:sym typeface="Nunito"/>
              </a:rPr>
              <a:t>, </a:t>
            </a:r>
            <a:r>
              <a:rPr lang="en-GB" sz="1000" u="sng">
                <a:solidFill>
                  <a:schemeClr val="hlink"/>
                </a:solidFill>
                <a:latin typeface="Nunito"/>
                <a:ea typeface="Nunito"/>
                <a:cs typeface="Nunito"/>
                <a:sym typeface="Nunito"/>
                <a:hlinkClick r:id="rId4"/>
              </a:rPr>
              <a:t>PA Department of Community &amp; Economic Development</a:t>
            </a:r>
            <a:endParaRPr sz="1000">
              <a:solidFill>
                <a:schemeClr val="dk2"/>
              </a:solidFill>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32"/>
        <p:cNvGrpSpPr/>
        <p:nvPr/>
      </p:nvGrpSpPr>
      <p:grpSpPr>
        <a:xfrm>
          <a:off x="0" y="0"/>
          <a:ext cx="0" cy="0"/>
          <a:chOff x="0" y="0"/>
          <a:chExt cx="0" cy="0"/>
        </a:xfrm>
      </p:grpSpPr>
      <p:sp>
        <p:nvSpPr>
          <p:cNvPr id="533" name="Google Shape;533;p4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0">
                <a:solidFill>
                  <a:schemeClr val="accent5"/>
                </a:solidFill>
                <a:latin typeface="Maven Pro Black"/>
                <a:ea typeface="Maven Pro Black"/>
                <a:cs typeface="Maven Pro Black"/>
                <a:sym typeface="Maven Pro Black"/>
              </a:rPr>
              <a:t>Downstream &amp; Upstream Implications</a:t>
            </a:r>
            <a:endParaRPr b="0">
              <a:solidFill>
                <a:schemeClr val="accent5"/>
              </a:solidFill>
              <a:latin typeface="Maven Pro Black"/>
              <a:ea typeface="Maven Pro Black"/>
              <a:cs typeface="Maven Pro Black"/>
              <a:sym typeface="Maven Pro Black"/>
            </a:endParaRPr>
          </a:p>
        </p:txBody>
      </p:sp>
      <p:sp>
        <p:nvSpPr>
          <p:cNvPr id="534" name="Google Shape;534;p44"/>
          <p:cNvSpPr txBox="1">
            <a:spLocks noGrp="1"/>
          </p:cNvSpPr>
          <p:nvPr>
            <p:ph type="body" idx="1"/>
          </p:nvPr>
        </p:nvSpPr>
        <p:spPr>
          <a:xfrm>
            <a:off x="846600" y="1609050"/>
            <a:ext cx="7488000" cy="30228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chemeClr val="accent5"/>
              </a:buClr>
              <a:buSzPts val="1500"/>
              <a:buFont typeface="Maven Pro"/>
              <a:buChar char="●"/>
            </a:pPr>
            <a:r>
              <a:rPr lang="en-GB" sz="1500" b="1">
                <a:solidFill>
                  <a:schemeClr val="accent5"/>
                </a:solidFill>
                <a:latin typeface="Maven Pro"/>
                <a:ea typeface="Maven Pro"/>
                <a:cs typeface="Maven Pro"/>
                <a:sym typeface="Maven Pro"/>
              </a:rPr>
              <a:t>Downstream Implications</a:t>
            </a:r>
            <a:endParaRPr sz="1500" b="1">
              <a:solidFill>
                <a:schemeClr val="accent5"/>
              </a:solidFill>
              <a:latin typeface="Maven Pro"/>
              <a:ea typeface="Maven Pro"/>
              <a:cs typeface="Maven Pro"/>
              <a:sym typeface="Maven Pro"/>
            </a:endParaRPr>
          </a:p>
          <a:p>
            <a:pPr marL="914400" lvl="1" indent="-323850" algn="l" rtl="0">
              <a:spcBef>
                <a:spcPts val="0"/>
              </a:spcBef>
              <a:spcAft>
                <a:spcPts val="0"/>
              </a:spcAft>
              <a:buClr>
                <a:schemeClr val="accent5"/>
              </a:buClr>
              <a:buSzPts val="1500"/>
              <a:buFont typeface="Maven Pro"/>
              <a:buChar char="○"/>
            </a:pPr>
            <a:r>
              <a:rPr lang="en-GB" sz="1500">
                <a:solidFill>
                  <a:schemeClr val="accent5"/>
                </a:solidFill>
                <a:latin typeface="Maven Pro"/>
                <a:ea typeface="Maven Pro"/>
                <a:cs typeface="Maven Pro"/>
                <a:sym typeface="Maven Pro"/>
              </a:rPr>
              <a:t>Initial </a:t>
            </a:r>
            <a:r>
              <a:rPr lang="en-GB" sz="1500" b="1">
                <a:solidFill>
                  <a:schemeClr val="accent5"/>
                </a:solidFill>
                <a:latin typeface="Maven Pro"/>
                <a:ea typeface="Maven Pro"/>
                <a:cs typeface="Maven Pro"/>
                <a:sym typeface="Maven Pro"/>
              </a:rPr>
              <a:t>expensive</a:t>
            </a:r>
            <a:r>
              <a:rPr lang="en-GB" sz="1500">
                <a:solidFill>
                  <a:schemeClr val="accent5"/>
                </a:solidFill>
                <a:latin typeface="Maven Pro"/>
                <a:ea typeface="Maven Pro"/>
                <a:cs typeface="Maven Pro"/>
                <a:sym typeface="Maven Pro"/>
              </a:rPr>
              <a:t> costs &amp; </a:t>
            </a:r>
            <a:r>
              <a:rPr lang="en-GB" sz="1500" b="1">
                <a:solidFill>
                  <a:schemeClr val="accent5"/>
                </a:solidFill>
                <a:latin typeface="Maven Pro"/>
                <a:ea typeface="Maven Pro"/>
                <a:cs typeface="Maven Pro"/>
                <a:sym typeface="Maven Pro"/>
              </a:rPr>
              <a:t>competitive</a:t>
            </a:r>
            <a:r>
              <a:rPr lang="en-GB" sz="1500">
                <a:solidFill>
                  <a:schemeClr val="accent5"/>
                </a:solidFill>
                <a:latin typeface="Maven Pro"/>
                <a:ea typeface="Maven Pro"/>
                <a:cs typeface="Maven Pro"/>
                <a:sym typeface="Maven Pro"/>
              </a:rPr>
              <a:t> market</a:t>
            </a:r>
            <a:endParaRPr sz="1500">
              <a:solidFill>
                <a:schemeClr val="accent5"/>
              </a:solidFill>
              <a:latin typeface="Maven Pro"/>
              <a:ea typeface="Maven Pro"/>
              <a:cs typeface="Maven Pro"/>
              <a:sym typeface="Maven Pro"/>
            </a:endParaRPr>
          </a:p>
          <a:p>
            <a:pPr marL="914400" lvl="1" indent="-323850" algn="l" rtl="0">
              <a:spcBef>
                <a:spcPts val="0"/>
              </a:spcBef>
              <a:spcAft>
                <a:spcPts val="0"/>
              </a:spcAft>
              <a:buClr>
                <a:schemeClr val="accent5"/>
              </a:buClr>
              <a:buSzPts val="1500"/>
              <a:buFont typeface="Maven Pro"/>
              <a:buChar char="○"/>
            </a:pPr>
            <a:r>
              <a:rPr lang="en-GB" sz="1500">
                <a:solidFill>
                  <a:schemeClr val="accent5"/>
                </a:solidFill>
                <a:latin typeface="Maven Pro"/>
                <a:ea typeface="Maven Pro"/>
                <a:cs typeface="Maven Pro"/>
                <a:sym typeface="Maven Pro"/>
              </a:rPr>
              <a:t>Heavy involvement from three parties to </a:t>
            </a:r>
            <a:r>
              <a:rPr lang="en-GB" sz="1500" b="1">
                <a:solidFill>
                  <a:schemeClr val="accent5"/>
                </a:solidFill>
                <a:latin typeface="Maven Pro"/>
                <a:ea typeface="Maven Pro"/>
                <a:cs typeface="Maven Pro"/>
                <a:sym typeface="Maven Pro"/>
              </a:rPr>
              <a:t>become pervasive &amp; persistent</a:t>
            </a:r>
            <a:endParaRPr sz="1500" b="1">
              <a:solidFill>
                <a:schemeClr val="accent5"/>
              </a:solidFill>
              <a:latin typeface="Maven Pro"/>
              <a:ea typeface="Maven Pro"/>
              <a:cs typeface="Maven Pro"/>
              <a:sym typeface="Maven Pro"/>
            </a:endParaRPr>
          </a:p>
          <a:p>
            <a:pPr marL="457200" lvl="0" indent="-323850" algn="l" rtl="0">
              <a:spcBef>
                <a:spcPts val="0"/>
              </a:spcBef>
              <a:spcAft>
                <a:spcPts val="0"/>
              </a:spcAft>
              <a:buClr>
                <a:schemeClr val="accent5"/>
              </a:buClr>
              <a:buSzPts val="1500"/>
              <a:buFont typeface="Maven Pro"/>
              <a:buChar char="●"/>
            </a:pPr>
            <a:r>
              <a:rPr lang="en-GB" sz="1500" b="1">
                <a:solidFill>
                  <a:schemeClr val="accent5"/>
                </a:solidFill>
                <a:latin typeface="Maven Pro"/>
                <a:ea typeface="Maven Pro"/>
                <a:cs typeface="Maven Pro"/>
                <a:sym typeface="Maven Pro"/>
              </a:rPr>
              <a:t>Upstream Implications</a:t>
            </a:r>
            <a:endParaRPr sz="1500" b="1">
              <a:solidFill>
                <a:schemeClr val="accent5"/>
              </a:solidFill>
              <a:latin typeface="Maven Pro"/>
              <a:ea typeface="Maven Pro"/>
              <a:cs typeface="Maven Pro"/>
              <a:sym typeface="Maven Pro"/>
            </a:endParaRPr>
          </a:p>
          <a:p>
            <a:pPr marL="914400" lvl="1" indent="-323850" algn="l" rtl="0">
              <a:spcBef>
                <a:spcPts val="0"/>
              </a:spcBef>
              <a:spcAft>
                <a:spcPts val="0"/>
              </a:spcAft>
              <a:buClr>
                <a:schemeClr val="accent5"/>
              </a:buClr>
              <a:buSzPts val="1500"/>
              <a:buFont typeface="Maven Pro"/>
              <a:buChar char="○"/>
            </a:pPr>
            <a:r>
              <a:rPr lang="en-GB" sz="1500" b="1">
                <a:solidFill>
                  <a:schemeClr val="accent5"/>
                </a:solidFill>
                <a:latin typeface="Maven Pro"/>
                <a:ea typeface="Maven Pro"/>
                <a:cs typeface="Maven Pro"/>
                <a:sym typeface="Maven Pro"/>
              </a:rPr>
              <a:t>Targeted training</a:t>
            </a:r>
            <a:endParaRPr sz="1500">
              <a:solidFill>
                <a:schemeClr val="accent5"/>
              </a:solidFill>
              <a:latin typeface="Maven Pro"/>
              <a:ea typeface="Maven Pro"/>
              <a:cs typeface="Maven Pro"/>
              <a:sym typeface="Maven Pro"/>
            </a:endParaRPr>
          </a:p>
          <a:p>
            <a:pPr marL="914400" lvl="1" indent="-323850" algn="l" rtl="0">
              <a:spcBef>
                <a:spcPts val="0"/>
              </a:spcBef>
              <a:spcAft>
                <a:spcPts val="0"/>
              </a:spcAft>
              <a:buClr>
                <a:schemeClr val="accent5"/>
              </a:buClr>
              <a:buSzPts val="1500"/>
              <a:buFont typeface="Maven Pro"/>
              <a:buChar char="○"/>
            </a:pPr>
            <a:r>
              <a:rPr lang="en-GB" sz="1500">
                <a:solidFill>
                  <a:schemeClr val="accent5"/>
                </a:solidFill>
                <a:latin typeface="Maven Pro"/>
                <a:ea typeface="Maven Pro"/>
                <a:cs typeface="Maven Pro"/>
                <a:sym typeface="Maven Pro"/>
              </a:rPr>
              <a:t>Persistent and </a:t>
            </a:r>
            <a:r>
              <a:rPr lang="en-GB" sz="1500" b="1">
                <a:solidFill>
                  <a:schemeClr val="accent5"/>
                </a:solidFill>
                <a:latin typeface="Maven Pro"/>
                <a:ea typeface="Maven Pro"/>
                <a:cs typeface="Maven Pro"/>
                <a:sym typeface="Maven Pro"/>
              </a:rPr>
              <a:t>adaptable solution</a:t>
            </a:r>
            <a:r>
              <a:rPr lang="en-GB" sz="1500">
                <a:solidFill>
                  <a:schemeClr val="accent5"/>
                </a:solidFill>
                <a:latin typeface="Maven Pro"/>
                <a:ea typeface="Maven Pro"/>
                <a:cs typeface="Maven Pro"/>
                <a:sym typeface="Maven Pro"/>
              </a:rPr>
              <a:t> in the marketplace </a:t>
            </a:r>
            <a:br>
              <a:rPr lang="en-GB" sz="1500">
                <a:solidFill>
                  <a:schemeClr val="accent5"/>
                </a:solidFill>
                <a:latin typeface="Maven Pro"/>
                <a:ea typeface="Maven Pro"/>
                <a:cs typeface="Maven Pro"/>
                <a:sym typeface="Maven Pro"/>
              </a:rPr>
            </a:br>
            <a:r>
              <a:rPr lang="en-GB" sz="1500">
                <a:solidFill>
                  <a:schemeClr val="accent5"/>
                </a:solidFill>
                <a:latin typeface="Maven Pro"/>
                <a:ea typeface="Maven Pro"/>
                <a:cs typeface="Maven Pro"/>
                <a:sym typeface="Maven Pro"/>
              </a:rPr>
              <a:t>that can be </a:t>
            </a:r>
            <a:r>
              <a:rPr lang="en-GB" sz="1500" b="1">
                <a:solidFill>
                  <a:schemeClr val="accent5"/>
                </a:solidFill>
                <a:latin typeface="Maven Pro"/>
                <a:ea typeface="Maven Pro"/>
                <a:cs typeface="Maven Pro"/>
                <a:sym typeface="Maven Pro"/>
              </a:rPr>
              <a:t>expanded </a:t>
            </a:r>
            <a:endParaRPr sz="1500" b="1">
              <a:solidFill>
                <a:schemeClr val="accent5"/>
              </a:solidFill>
              <a:latin typeface="Maven Pro"/>
              <a:ea typeface="Maven Pro"/>
              <a:cs typeface="Maven Pro"/>
              <a:sym typeface="Maven Pro"/>
            </a:endParaRPr>
          </a:p>
          <a:p>
            <a:pPr marL="1371600" lvl="2" indent="-311150" algn="l" rtl="0">
              <a:spcBef>
                <a:spcPts val="0"/>
              </a:spcBef>
              <a:spcAft>
                <a:spcPts val="0"/>
              </a:spcAft>
              <a:buClr>
                <a:schemeClr val="accent5"/>
              </a:buClr>
              <a:buSzPts val="1300"/>
              <a:buFont typeface="Maven Pro"/>
              <a:buChar char="■"/>
            </a:pPr>
            <a:r>
              <a:rPr lang="en-GB" sz="1300">
                <a:solidFill>
                  <a:schemeClr val="accent5"/>
                </a:solidFill>
                <a:latin typeface="Maven Pro"/>
                <a:ea typeface="Maven Pro"/>
                <a:cs typeface="Maven Pro"/>
                <a:sym typeface="Maven Pro"/>
              </a:rPr>
              <a:t>secondary demographic</a:t>
            </a:r>
            <a:endParaRPr sz="1300">
              <a:solidFill>
                <a:schemeClr val="accent5"/>
              </a:solidFill>
              <a:latin typeface="Maven Pro"/>
              <a:ea typeface="Maven Pro"/>
              <a:cs typeface="Maven Pro"/>
              <a:sym typeface="Maven Pro"/>
            </a:endParaRPr>
          </a:p>
          <a:p>
            <a:pPr marL="1371600" lvl="2" indent="-311150" algn="l" rtl="0">
              <a:spcBef>
                <a:spcPts val="0"/>
              </a:spcBef>
              <a:spcAft>
                <a:spcPts val="0"/>
              </a:spcAft>
              <a:buClr>
                <a:schemeClr val="accent5"/>
              </a:buClr>
              <a:buSzPts val="1300"/>
              <a:buFont typeface="Maven Pro"/>
              <a:buChar char="■"/>
            </a:pPr>
            <a:r>
              <a:rPr lang="en-GB" sz="1300">
                <a:solidFill>
                  <a:schemeClr val="accent5"/>
                </a:solidFill>
                <a:latin typeface="Maven Pro"/>
                <a:ea typeface="Maven Pro"/>
                <a:cs typeface="Maven Pro"/>
                <a:sym typeface="Maven Pro"/>
              </a:rPr>
              <a:t>other geographic locations</a:t>
            </a:r>
            <a:endParaRPr sz="1300">
              <a:solidFill>
                <a:schemeClr val="accent5"/>
              </a:solidFill>
              <a:latin typeface="Maven Pro"/>
              <a:ea typeface="Maven Pro"/>
              <a:cs typeface="Maven Pro"/>
              <a:sym typeface="Maven Pro"/>
            </a:endParaRPr>
          </a:p>
        </p:txBody>
      </p:sp>
      <p:sp>
        <p:nvSpPr>
          <p:cNvPr id="535" name="Google Shape;535;p44"/>
          <p:cNvSpPr txBox="1"/>
          <p:nvPr/>
        </p:nvSpPr>
        <p:spPr>
          <a:xfrm>
            <a:off x="846600" y="0"/>
            <a:ext cx="7488000" cy="369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GB" sz="1000">
                <a:solidFill>
                  <a:schemeClr val="accent5"/>
                </a:solidFill>
                <a:latin typeface="Maven Pro"/>
                <a:ea typeface="Maven Pro"/>
                <a:cs typeface="Maven Pro"/>
                <a:sym typeface="Maven Pro"/>
              </a:rPr>
              <a:t>2024 Super Analytics Challenge Team 2</a:t>
            </a:r>
            <a:endParaRPr sz="1000">
              <a:solidFill>
                <a:schemeClr val="accent5"/>
              </a:solidFill>
              <a:latin typeface="Maven Pro"/>
              <a:ea typeface="Maven Pro"/>
              <a:cs typeface="Maven Pro"/>
              <a:sym typeface="Maven Pr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46"/>
        <p:cNvGrpSpPr/>
        <p:nvPr/>
      </p:nvGrpSpPr>
      <p:grpSpPr>
        <a:xfrm>
          <a:off x="0" y="0"/>
          <a:ext cx="0" cy="0"/>
          <a:chOff x="0" y="0"/>
          <a:chExt cx="0" cy="0"/>
        </a:xfrm>
      </p:grpSpPr>
      <p:sp>
        <p:nvSpPr>
          <p:cNvPr id="547" name="Google Shape;547;p4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0">
                <a:solidFill>
                  <a:schemeClr val="accent5"/>
                </a:solidFill>
                <a:latin typeface="Maven Pro Black"/>
                <a:ea typeface="Maven Pro Black"/>
                <a:cs typeface="Maven Pro Black"/>
                <a:sym typeface="Maven Pro Black"/>
              </a:rPr>
              <a:t>Citations</a:t>
            </a:r>
            <a:endParaRPr b="0">
              <a:solidFill>
                <a:schemeClr val="accent5"/>
              </a:solidFill>
              <a:latin typeface="Maven Pro Black"/>
              <a:ea typeface="Maven Pro Black"/>
              <a:cs typeface="Maven Pro Black"/>
              <a:sym typeface="Maven Pro Black"/>
            </a:endParaRPr>
          </a:p>
        </p:txBody>
      </p:sp>
      <p:sp>
        <p:nvSpPr>
          <p:cNvPr id="548" name="Google Shape;548;p46"/>
          <p:cNvSpPr txBox="1">
            <a:spLocks noGrp="1"/>
          </p:cNvSpPr>
          <p:nvPr>
            <p:ph type="body" idx="1"/>
          </p:nvPr>
        </p:nvSpPr>
        <p:spPr>
          <a:xfrm>
            <a:off x="846600" y="1609050"/>
            <a:ext cx="7488000" cy="3022800"/>
          </a:xfrm>
          <a:prstGeom prst="rect">
            <a:avLst/>
          </a:prstGeom>
        </p:spPr>
        <p:txBody>
          <a:bodyPr spcFirstLastPara="1" wrap="square" lIns="91425" tIns="91425" rIns="91425" bIns="91425" anchor="t" anchorCtr="0">
            <a:noAutofit/>
          </a:bodyPr>
          <a:lstStyle/>
          <a:p>
            <a:pPr marL="457200" lvl="0" indent="-292100" algn="l" rtl="0">
              <a:lnSpc>
                <a:spcPct val="100000"/>
              </a:lnSpc>
              <a:spcBef>
                <a:spcPts val="0"/>
              </a:spcBef>
              <a:spcAft>
                <a:spcPts val="0"/>
              </a:spcAft>
              <a:buSzPts val="1000"/>
              <a:buFont typeface="Maven Pro"/>
              <a:buAutoNum type="arabicPeriod"/>
            </a:pPr>
            <a:r>
              <a:rPr lang="en-GB" sz="1000" u="sng">
                <a:solidFill>
                  <a:schemeClr val="hlink"/>
                </a:solidFill>
                <a:latin typeface="Maven Pro"/>
                <a:ea typeface="Maven Pro"/>
                <a:cs typeface="Maven Pro"/>
                <a:sym typeface="Maven Pro"/>
                <a:hlinkClick r:id="rId3"/>
              </a:rPr>
              <a:t>https://www.congress.gov/bill/117th-congress/house-bill/7309</a:t>
            </a:r>
            <a:endParaRPr sz="1000">
              <a:solidFill>
                <a:schemeClr val="accent5"/>
              </a:solidFill>
              <a:latin typeface="Maven Pro"/>
              <a:ea typeface="Maven Pro"/>
              <a:cs typeface="Maven Pro"/>
              <a:sym typeface="Maven Pro"/>
            </a:endParaRPr>
          </a:p>
          <a:p>
            <a:pPr marL="457200" lvl="0" indent="-292100" algn="l" rtl="0">
              <a:lnSpc>
                <a:spcPct val="100000"/>
              </a:lnSpc>
              <a:spcBef>
                <a:spcPts val="0"/>
              </a:spcBef>
              <a:spcAft>
                <a:spcPts val="0"/>
              </a:spcAft>
              <a:buClr>
                <a:schemeClr val="accent5"/>
              </a:buClr>
              <a:buSzPts val="1000"/>
              <a:buFont typeface="Maven Pro"/>
              <a:buAutoNum type="arabicPeriod"/>
            </a:pPr>
            <a:r>
              <a:rPr lang="en-GB" sz="1000">
                <a:solidFill>
                  <a:schemeClr val="accent5"/>
                </a:solidFill>
                <a:latin typeface="Maven Pro"/>
                <a:ea typeface="Maven Pro"/>
                <a:cs typeface="Maven Pro"/>
                <a:sym typeface="Maven Pro"/>
              </a:rPr>
              <a:t>Karabarbounis &amp; Neiman. (2013). The global decline of the labor share. NBER</a:t>
            </a:r>
            <a:endParaRPr sz="1000">
              <a:solidFill>
                <a:schemeClr val="accent5"/>
              </a:solidFill>
              <a:latin typeface="Maven Pro"/>
              <a:ea typeface="Maven Pro"/>
              <a:cs typeface="Maven Pro"/>
              <a:sym typeface="Maven Pro"/>
            </a:endParaRPr>
          </a:p>
          <a:p>
            <a:pPr marL="457200" lvl="0" indent="-292100" algn="l" rtl="0">
              <a:lnSpc>
                <a:spcPct val="100000"/>
              </a:lnSpc>
              <a:spcBef>
                <a:spcPts val="0"/>
              </a:spcBef>
              <a:spcAft>
                <a:spcPts val="0"/>
              </a:spcAft>
              <a:buClr>
                <a:schemeClr val="accent5"/>
              </a:buClr>
              <a:buSzPts val="1000"/>
              <a:buFont typeface="Maven Pro"/>
              <a:buAutoNum type="arabicPeriod"/>
            </a:pPr>
            <a:r>
              <a:rPr lang="en-GB" sz="1000">
                <a:solidFill>
                  <a:schemeClr val="accent5"/>
                </a:solidFill>
                <a:latin typeface="Maven Pro"/>
                <a:ea typeface="Maven Pro"/>
                <a:cs typeface="Maven Pro"/>
                <a:sym typeface="Maven Pro"/>
              </a:rPr>
              <a:t>Frey &amp; Osborne. (2013). The future of employment. Oxford Martin School</a:t>
            </a:r>
            <a:endParaRPr sz="1000">
              <a:solidFill>
                <a:schemeClr val="accent5"/>
              </a:solidFill>
              <a:latin typeface="Maven Pro"/>
              <a:ea typeface="Maven Pro"/>
              <a:cs typeface="Maven Pro"/>
              <a:sym typeface="Maven Pro"/>
            </a:endParaRPr>
          </a:p>
          <a:p>
            <a:pPr marL="457200" lvl="0" indent="-292100" algn="l" rtl="0">
              <a:lnSpc>
                <a:spcPct val="100000"/>
              </a:lnSpc>
              <a:spcBef>
                <a:spcPts val="0"/>
              </a:spcBef>
              <a:spcAft>
                <a:spcPts val="0"/>
              </a:spcAft>
              <a:buClr>
                <a:schemeClr val="accent5"/>
              </a:buClr>
              <a:buSzPts val="1000"/>
              <a:buFont typeface="Maven Pro"/>
              <a:buAutoNum type="arabicPeriod"/>
            </a:pPr>
            <a:r>
              <a:rPr lang="en-GB" sz="1000">
                <a:solidFill>
                  <a:schemeClr val="accent5"/>
                </a:solidFill>
                <a:latin typeface="Maven Pro"/>
                <a:ea typeface="Maven Pro"/>
                <a:cs typeface="Maven Pro"/>
                <a:sym typeface="Maven Pro"/>
              </a:rPr>
              <a:t>Center for Economic and Business Research. (2016). The Trillion $ Difference.</a:t>
            </a:r>
            <a:endParaRPr sz="1000">
              <a:solidFill>
                <a:schemeClr val="accent5"/>
              </a:solidFill>
              <a:latin typeface="Maven Pro"/>
              <a:ea typeface="Maven Pro"/>
              <a:cs typeface="Maven Pro"/>
              <a:sym typeface="Maven Pro"/>
            </a:endParaRPr>
          </a:p>
          <a:p>
            <a:pPr marL="457200" lvl="0" indent="-292100" algn="l" rtl="0">
              <a:lnSpc>
                <a:spcPct val="100000"/>
              </a:lnSpc>
              <a:spcBef>
                <a:spcPts val="0"/>
              </a:spcBef>
              <a:spcAft>
                <a:spcPts val="0"/>
              </a:spcAft>
              <a:buClr>
                <a:schemeClr val="accent5"/>
              </a:buClr>
              <a:buSzPts val="1000"/>
              <a:buFont typeface="Maven Pro"/>
              <a:buAutoNum type="arabicPeriod"/>
            </a:pPr>
            <a:r>
              <a:rPr lang="en-GB" sz="1000">
                <a:solidFill>
                  <a:schemeClr val="accent5"/>
                </a:solidFill>
                <a:latin typeface="Maven Pro"/>
                <a:ea typeface="Maven Pro"/>
                <a:cs typeface="Maven Pro"/>
                <a:sym typeface="Maven Pro"/>
              </a:rPr>
              <a:t>Korn Ferry. (2018). The global talent crunch. </a:t>
            </a:r>
            <a:endParaRPr sz="1000">
              <a:solidFill>
                <a:schemeClr val="accent5"/>
              </a:solidFill>
              <a:latin typeface="Maven Pro"/>
              <a:ea typeface="Maven Pro"/>
              <a:cs typeface="Maven Pro"/>
              <a:sym typeface="Maven Pro"/>
            </a:endParaRPr>
          </a:p>
          <a:p>
            <a:pPr marL="457200" lvl="0" indent="-292100" algn="l" rtl="0">
              <a:lnSpc>
                <a:spcPct val="100000"/>
              </a:lnSpc>
              <a:spcBef>
                <a:spcPts val="0"/>
              </a:spcBef>
              <a:spcAft>
                <a:spcPts val="0"/>
              </a:spcAft>
              <a:buClr>
                <a:schemeClr val="accent5"/>
              </a:buClr>
              <a:buSzPts val="1000"/>
              <a:buFont typeface="Maven Pro"/>
              <a:buAutoNum type="arabicPeriod"/>
            </a:pPr>
            <a:r>
              <a:rPr lang="en-GB" sz="1000">
                <a:solidFill>
                  <a:schemeClr val="accent5"/>
                </a:solidFill>
                <a:latin typeface="Maven Pro"/>
                <a:ea typeface="Maven Pro"/>
                <a:cs typeface="Maven Pro"/>
                <a:sym typeface="Maven Pro"/>
              </a:rPr>
              <a:t>Acemoglu D. et Al. (2023). Advanced technology adoption. (2023). Discussion Paper. MIT Economics.</a:t>
            </a:r>
            <a:endParaRPr sz="1000">
              <a:solidFill>
                <a:schemeClr val="accent5"/>
              </a:solidFill>
              <a:latin typeface="Maven Pro"/>
              <a:ea typeface="Maven Pro"/>
              <a:cs typeface="Maven Pro"/>
              <a:sym typeface="Maven Pro"/>
            </a:endParaRPr>
          </a:p>
          <a:p>
            <a:pPr marL="457200" lvl="0" indent="-292100" algn="l" rtl="0">
              <a:lnSpc>
                <a:spcPct val="100000"/>
              </a:lnSpc>
              <a:spcBef>
                <a:spcPts val="0"/>
              </a:spcBef>
              <a:spcAft>
                <a:spcPts val="0"/>
              </a:spcAft>
              <a:buClr>
                <a:schemeClr val="accent5"/>
              </a:buClr>
              <a:buSzPts val="1000"/>
              <a:buFont typeface="Maven Pro"/>
              <a:buAutoNum type="arabicPeriod"/>
            </a:pPr>
            <a:r>
              <a:rPr lang="en-GB" sz="1000">
                <a:solidFill>
                  <a:schemeClr val="accent5"/>
                </a:solidFill>
                <a:latin typeface="Maven Pro"/>
                <a:ea typeface="Maven Pro"/>
                <a:cs typeface="Maven Pro"/>
                <a:sym typeface="Maven Pro"/>
              </a:rPr>
              <a:t>Rand Corporation. (2019). What works for Job Training Programs for Disadvantaged Workers?</a:t>
            </a:r>
            <a:endParaRPr sz="1000">
              <a:solidFill>
                <a:schemeClr val="accent5"/>
              </a:solidFill>
              <a:latin typeface="Maven Pro"/>
              <a:ea typeface="Maven Pro"/>
              <a:cs typeface="Maven Pro"/>
              <a:sym typeface="Maven Pro"/>
            </a:endParaRPr>
          </a:p>
          <a:p>
            <a:pPr marL="457200" lvl="0" indent="-292100" algn="l" rtl="0">
              <a:lnSpc>
                <a:spcPct val="100000"/>
              </a:lnSpc>
              <a:spcBef>
                <a:spcPts val="0"/>
              </a:spcBef>
              <a:spcAft>
                <a:spcPts val="0"/>
              </a:spcAft>
              <a:buSzPts val="1000"/>
              <a:buFont typeface="Maven Pro"/>
              <a:buAutoNum type="arabicPeriod"/>
            </a:pPr>
            <a:r>
              <a:rPr lang="en-GB" sz="1000" u="sng">
                <a:solidFill>
                  <a:schemeClr val="accent5"/>
                </a:solidFill>
                <a:latin typeface="Maven Pro"/>
                <a:ea typeface="Maven Pro"/>
                <a:cs typeface="Maven Pro"/>
                <a:sym typeface="Maven Pro"/>
                <a:hlinkClick r:id="rId4">
                  <a:extLst>
                    <a:ext uri="{A12FA001-AC4F-418D-AE19-62706E023703}">
                      <ahyp:hlinkClr xmlns:ahyp="http://schemas.microsoft.com/office/drawing/2018/hyperlinkcolor" val="tx"/>
                    </a:ext>
                  </a:extLst>
                </a:hlinkClick>
              </a:rPr>
              <a:t>United States Census Bureau</a:t>
            </a:r>
            <a:endParaRPr sz="1000">
              <a:latin typeface="Maven Pro"/>
              <a:ea typeface="Maven Pro"/>
              <a:cs typeface="Maven Pro"/>
              <a:sym typeface="Maven Pro"/>
            </a:endParaRPr>
          </a:p>
          <a:p>
            <a:pPr marL="457200" lvl="0" indent="-292100" algn="l" rtl="0">
              <a:lnSpc>
                <a:spcPct val="100000"/>
              </a:lnSpc>
              <a:spcBef>
                <a:spcPts val="0"/>
              </a:spcBef>
              <a:spcAft>
                <a:spcPts val="0"/>
              </a:spcAft>
              <a:buSzPts val="1000"/>
              <a:buFont typeface="Maven Pro"/>
              <a:buAutoNum type="arabicPeriod"/>
            </a:pPr>
            <a:r>
              <a:rPr lang="en-GB" sz="1000" u="sng">
                <a:solidFill>
                  <a:schemeClr val="accent5"/>
                </a:solidFill>
                <a:latin typeface="Maven Pro"/>
                <a:ea typeface="Maven Pro"/>
                <a:cs typeface="Maven Pro"/>
                <a:sym typeface="Maven Pro"/>
                <a:hlinkClick r:id="rId5">
                  <a:extLst>
                    <a:ext uri="{A12FA001-AC4F-418D-AE19-62706E023703}">
                      <ahyp:hlinkClr xmlns:ahyp="http://schemas.microsoft.com/office/drawing/2018/hyperlinkcolor" val="tx"/>
                    </a:ext>
                  </a:extLst>
                </a:hlinkClick>
              </a:rPr>
              <a:t>Pennsylvania Department of Education</a:t>
            </a:r>
            <a:endParaRPr sz="1000">
              <a:latin typeface="Maven Pro"/>
              <a:ea typeface="Maven Pro"/>
              <a:cs typeface="Maven Pro"/>
              <a:sym typeface="Maven Pro"/>
            </a:endParaRPr>
          </a:p>
          <a:p>
            <a:pPr marL="457200" lvl="0" indent="-292100" algn="l" rtl="0">
              <a:lnSpc>
                <a:spcPct val="100000"/>
              </a:lnSpc>
              <a:spcBef>
                <a:spcPts val="0"/>
              </a:spcBef>
              <a:spcAft>
                <a:spcPts val="0"/>
              </a:spcAft>
              <a:buSzPts val="1000"/>
              <a:buFont typeface="Maven Pro"/>
              <a:buAutoNum type="arabicPeriod"/>
            </a:pPr>
            <a:r>
              <a:rPr lang="en-GB" sz="1000" u="sng">
                <a:solidFill>
                  <a:schemeClr val="accent5"/>
                </a:solidFill>
                <a:latin typeface="Maven Pro"/>
                <a:ea typeface="Maven Pro"/>
                <a:cs typeface="Maven Pro"/>
                <a:sym typeface="Maven Pro"/>
                <a:hlinkClick r:id="rId6">
                  <a:extLst>
                    <a:ext uri="{A12FA001-AC4F-418D-AE19-62706E023703}">
                      <ahyp:hlinkClr xmlns:ahyp="http://schemas.microsoft.com/office/drawing/2018/hyperlinkcolor" val="tx"/>
                    </a:ext>
                  </a:extLst>
                </a:hlinkClick>
              </a:rPr>
              <a:t>2022 PA State of Education Report</a:t>
            </a:r>
            <a:endParaRPr sz="1000">
              <a:latin typeface="Maven Pro"/>
              <a:ea typeface="Maven Pro"/>
              <a:cs typeface="Maven Pro"/>
              <a:sym typeface="Maven Pro"/>
            </a:endParaRPr>
          </a:p>
          <a:p>
            <a:pPr marL="457200" lvl="0" indent="-292100" algn="l" rtl="0">
              <a:lnSpc>
                <a:spcPct val="100000"/>
              </a:lnSpc>
              <a:spcBef>
                <a:spcPts val="0"/>
              </a:spcBef>
              <a:spcAft>
                <a:spcPts val="0"/>
              </a:spcAft>
              <a:buSzPts val="1000"/>
              <a:buFont typeface="Maven Pro"/>
              <a:buAutoNum type="arabicPeriod"/>
            </a:pPr>
            <a:r>
              <a:rPr lang="en-GB" sz="1000" u="sng">
                <a:solidFill>
                  <a:schemeClr val="accent5"/>
                </a:solidFill>
                <a:latin typeface="Maven Pro"/>
                <a:ea typeface="Maven Pro"/>
                <a:cs typeface="Maven Pro"/>
                <a:sym typeface="Maven Pro"/>
                <a:hlinkClick r:id="rId7">
                  <a:extLst>
                    <a:ext uri="{A12FA001-AC4F-418D-AE19-62706E023703}">
                      <ahyp:hlinkClr xmlns:ahyp="http://schemas.microsoft.com/office/drawing/2018/hyperlinkcolor" val="tx"/>
                    </a:ext>
                  </a:extLst>
                </a:hlinkClick>
              </a:rPr>
              <a:t>2022 US Government Census Data</a:t>
            </a:r>
            <a:endParaRPr sz="1000">
              <a:latin typeface="Maven Pro"/>
              <a:ea typeface="Maven Pro"/>
              <a:cs typeface="Maven Pro"/>
              <a:sym typeface="Maven Pro"/>
            </a:endParaRPr>
          </a:p>
          <a:p>
            <a:pPr marL="457200" lvl="0" indent="-292100" algn="l" rtl="0">
              <a:lnSpc>
                <a:spcPct val="100000"/>
              </a:lnSpc>
              <a:spcBef>
                <a:spcPts val="0"/>
              </a:spcBef>
              <a:spcAft>
                <a:spcPts val="0"/>
              </a:spcAft>
              <a:buSzPts val="1000"/>
              <a:buFont typeface="Maven Pro"/>
              <a:buAutoNum type="arabicPeriod"/>
            </a:pPr>
            <a:r>
              <a:rPr lang="en-GB" sz="1000" u="sng">
                <a:solidFill>
                  <a:schemeClr val="accent5"/>
                </a:solidFill>
                <a:latin typeface="Maven Pro"/>
                <a:ea typeface="Maven Pro"/>
                <a:cs typeface="Maven Pro"/>
                <a:sym typeface="Maven Pro"/>
                <a:hlinkClick r:id="rId8">
                  <a:extLst>
                    <a:ext uri="{A12FA001-AC4F-418D-AE19-62706E023703}">
                      <ahyp:hlinkClr xmlns:ahyp="http://schemas.microsoft.com/office/drawing/2018/hyperlinkcolor" val="tx"/>
                    </a:ext>
                  </a:extLst>
                </a:hlinkClick>
              </a:rPr>
              <a:t>PA Department of Community &amp; Economic Development</a:t>
            </a:r>
            <a:endParaRPr sz="1000">
              <a:solidFill>
                <a:schemeClr val="accent5"/>
              </a:solidFill>
              <a:latin typeface="Maven Pro"/>
              <a:ea typeface="Maven Pro"/>
              <a:cs typeface="Maven Pro"/>
              <a:sym typeface="Maven Pro"/>
            </a:endParaRPr>
          </a:p>
          <a:p>
            <a:pPr marL="457200" lvl="0" indent="-292100" algn="l" rtl="0">
              <a:lnSpc>
                <a:spcPct val="100000"/>
              </a:lnSpc>
              <a:spcBef>
                <a:spcPts val="0"/>
              </a:spcBef>
              <a:spcAft>
                <a:spcPts val="0"/>
              </a:spcAft>
              <a:buClr>
                <a:schemeClr val="accent5"/>
              </a:buClr>
              <a:buSzPts val="1000"/>
              <a:buFont typeface="Maven Pro"/>
              <a:buAutoNum type="arabicPeriod"/>
            </a:pPr>
            <a:r>
              <a:rPr lang="en-GB" sz="1000">
                <a:solidFill>
                  <a:schemeClr val="accent5"/>
                </a:solidFill>
                <a:latin typeface="Maven Pro"/>
                <a:ea typeface="Maven Pro"/>
                <a:cs typeface="Maven Pro"/>
                <a:sym typeface="Maven Pro"/>
              </a:rPr>
              <a:t>Acemoglu D. et Al. (2023). Advanced technology adoption. (2023). Discussion Paper. MIT Department of Economics.</a:t>
            </a:r>
            <a:endParaRPr sz="1000">
              <a:solidFill>
                <a:schemeClr val="accent5"/>
              </a:solidFill>
              <a:latin typeface="Maven Pro"/>
              <a:ea typeface="Maven Pro"/>
              <a:cs typeface="Maven Pro"/>
              <a:sym typeface="Maven Pro"/>
            </a:endParaRPr>
          </a:p>
          <a:p>
            <a:pPr marL="457200" lvl="0" indent="-292100" algn="l" rtl="0">
              <a:lnSpc>
                <a:spcPct val="100000"/>
              </a:lnSpc>
              <a:spcBef>
                <a:spcPts val="0"/>
              </a:spcBef>
              <a:spcAft>
                <a:spcPts val="0"/>
              </a:spcAft>
              <a:buClr>
                <a:schemeClr val="accent5"/>
              </a:buClr>
              <a:buSzPts val="1000"/>
              <a:buFont typeface="Maven Pro"/>
              <a:buAutoNum type="arabicPeriod"/>
            </a:pPr>
            <a:r>
              <a:rPr lang="en-GB" sz="1000">
                <a:solidFill>
                  <a:schemeClr val="accent5"/>
                </a:solidFill>
                <a:latin typeface="Maven Pro"/>
                <a:ea typeface="Maven Pro"/>
                <a:cs typeface="Maven Pro"/>
                <a:sym typeface="Maven Pro"/>
              </a:rPr>
              <a:t>Drosos N. et Al. (2021). Career in the post-covid era. American Counseling Association. Journal of Employment Council.</a:t>
            </a:r>
            <a:endParaRPr sz="1000">
              <a:solidFill>
                <a:schemeClr val="accent5"/>
              </a:solidFill>
              <a:latin typeface="Maven Pro"/>
              <a:ea typeface="Maven Pro"/>
              <a:cs typeface="Maven Pro"/>
              <a:sym typeface="Maven Pro"/>
            </a:endParaRPr>
          </a:p>
          <a:p>
            <a:pPr marL="457200" lvl="0" indent="-292100" algn="l" rtl="0">
              <a:lnSpc>
                <a:spcPct val="100000"/>
              </a:lnSpc>
              <a:spcBef>
                <a:spcPts val="0"/>
              </a:spcBef>
              <a:spcAft>
                <a:spcPts val="0"/>
              </a:spcAft>
              <a:buClr>
                <a:schemeClr val="accent5"/>
              </a:buClr>
              <a:buSzPts val="1000"/>
              <a:buFont typeface="Maven Pro"/>
              <a:buAutoNum type="arabicPeriod"/>
            </a:pPr>
            <a:r>
              <a:rPr lang="en-GB" sz="1000">
                <a:solidFill>
                  <a:schemeClr val="accent5"/>
                </a:solidFill>
                <a:latin typeface="Maven Pro"/>
                <a:ea typeface="Maven Pro"/>
                <a:cs typeface="Maven Pro"/>
                <a:sym typeface="Maven Pro"/>
              </a:rPr>
              <a:t>Rand Corporation. (2019). What works for Job Training Programs for Disadvantaged Workers?</a:t>
            </a:r>
            <a:endParaRPr sz="1000">
              <a:solidFill>
                <a:schemeClr val="accent5"/>
              </a:solidFill>
              <a:latin typeface="Maven Pro"/>
              <a:ea typeface="Maven Pro"/>
              <a:cs typeface="Maven Pro"/>
              <a:sym typeface="Maven Pro"/>
            </a:endParaRPr>
          </a:p>
        </p:txBody>
      </p:sp>
      <p:sp>
        <p:nvSpPr>
          <p:cNvPr id="549" name="Google Shape;549;p46"/>
          <p:cNvSpPr txBox="1"/>
          <p:nvPr/>
        </p:nvSpPr>
        <p:spPr>
          <a:xfrm>
            <a:off x="846600" y="80725"/>
            <a:ext cx="7488000" cy="369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GB" sz="1000">
                <a:solidFill>
                  <a:schemeClr val="accent5"/>
                </a:solidFill>
                <a:latin typeface="Maven Pro"/>
                <a:ea typeface="Maven Pro"/>
                <a:cs typeface="Maven Pro"/>
                <a:sym typeface="Maven Pro"/>
              </a:rPr>
              <a:t>2024 Super Analytics Challenge Team 2</a:t>
            </a:r>
            <a:endParaRPr sz="1000">
              <a:solidFill>
                <a:schemeClr val="accent5"/>
              </a:solidFill>
              <a:latin typeface="Maven Pro"/>
              <a:ea typeface="Maven Pro"/>
              <a:cs typeface="Maven Pro"/>
              <a:sym typeface="Maven Pr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553"/>
        <p:cNvGrpSpPr/>
        <p:nvPr/>
      </p:nvGrpSpPr>
      <p:grpSpPr>
        <a:xfrm>
          <a:off x="0" y="0"/>
          <a:ext cx="0" cy="0"/>
          <a:chOff x="0" y="0"/>
          <a:chExt cx="0" cy="0"/>
        </a:xfrm>
      </p:grpSpPr>
      <p:sp>
        <p:nvSpPr>
          <p:cNvPr id="554" name="Google Shape;554;p47"/>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b="0">
                <a:latin typeface="Maven Pro Black"/>
                <a:ea typeface="Maven Pro Black"/>
                <a:cs typeface="Maven Pro Black"/>
                <a:sym typeface="Maven Pro Black"/>
              </a:rPr>
              <a:t>QnA</a:t>
            </a:r>
            <a:endParaRPr b="0">
              <a:latin typeface="Maven Pro Black"/>
              <a:ea typeface="Maven Pro Black"/>
              <a:cs typeface="Maven Pro Black"/>
              <a:sym typeface="Maven Pro Black"/>
            </a:endParaRPr>
          </a:p>
        </p:txBody>
      </p:sp>
      <p:sp>
        <p:nvSpPr>
          <p:cNvPr id="555" name="Google Shape;555;p47"/>
          <p:cNvSpPr txBox="1"/>
          <p:nvPr/>
        </p:nvSpPr>
        <p:spPr>
          <a:xfrm>
            <a:off x="846600" y="0"/>
            <a:ext cx="7488000" cy="369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GB" sz="1000">
                <a:solidFill>
                  <a:schemeClr val="lt1"/>
                </a:solidFill>
                <a:latin typeface="Maven Pro"/>
                <a:ea typeface="Maven Pro"/>
                <a:cs typeface="Maven Pro"/>
                <a:sym typeface="Maven Pro"/>
              </a:rPr>
              <a:t>2024 Super Analytics Challenge Team 2</a:t>
            </a:r>
            <a:endParaRPr sz="1000">
              <a:solidFill>
                <a:schemeClr val="lt1"/>
              </a:solidFill>
              <a:latin typeface="Maven Pro"/>
              <a:ea typeface="Maven Pro"/>
              <a:cs typeface="Maven Pro"/>
              <a:sym typeface="Maven Pro"/>
            </a:endParaRPr>
          </a:p>
        </p:txBody>
      </p:sp>
      <p:sp>
        <p:nvSpPr>
          <p:cNvPr id="556" name="Google Shape;556;p47"/>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Team 2</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60"/>
        <p:cNvGrpSpPr/>
        <p:nvPr/>
      </p:nvGrpSpPr>
      <p:grpSpPr>
        <a:xfrm>
          <a:off x="0" y="0"/>
          <a:ext cx="0" cy="0"/>
          <a:chOff x="0" y="0"/>
          <a:chExt cx="0" cy="0"/>
        </a:xfrm>
      </p:grpSpPr>
      <p:sp>
        <p:nvSpPr>
          <p:cNvPr id="561" name="Google Shape;561;p48"/>
          <p:cNvSpPr txBox="1">
            <a:spLocks noGrp="1"/>
          </p:cNvSpPr>
          <p:nvPr>
            <p:ph type="title"/>
          </p:nvPr>
        </p:nvSpPr>
        <p:spPr>
          <a:xfrm>
            <a:off x="0" y="0"/>
            <a:ext cx="18957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chemeClr val="accent5"/>
                </a:solidFill>
              </a:rPr>
              <a:t>Team #2</a:t>
            </a:r>
            <a:endParaRPr>
              <a:solidFill>
                <a:schemeClr val="accent5"/>
              </a:solidFill>
            </a:endParaRPr>
          </a:p>
        </p:txBody>
      </p:sp>
      <p:sp>
        <p:nvSpPr>
          <p:cNvPr id="562" name="Google Shape;562;p48"/>
          <p:cNvSpPr txBox="1">
            <a:spLocks noGrp="1"/>
          </p:cNvSpPr>
          <p:nvPr>
            <p:ph type="body" idx="1"/>
          </p:nvPr>
        </p:nvSpPr>
        <p:spPr>
          <a:xfrm>
            <a:off x="109575" y="1423475"/>
            <a:ext cx="3406500" cy="3627000"/>
          </a:xfrm>
          <a:prstGeom prst="rect">
            <a:avLst/>
          </a:prstGeom>
          <a:solidFill>
            <a:srgbClr val="C8EDEA"/>
          </a:solidFill>
        </p:spPr>
        <p:txBody>
          <a:bodyPr spcFirstLastPara="1" wrap="square" lIns="91425" tIns="91425" rIns="91425" bIns="91425" anchor="t" anchorCtr="0">
            <a:normAutofit/>
          </a:bodyPr>
          <a:lstStyle/>
          <a:p>
            <a:pPr marL="0" lvl="0" indent="0" algn="ctr" rtl="0">
              <a:spcBef>
                <a:spcPts val="0"/>
              </a:spcBef>
              <a:spcAft>
                <a:spcPts val="0"/>
              </a:spcAft>
              <a:buNone/>
            </a:pPr>
            <a:r>
              <a:rPr lang="en-GB" sz="2000">
                <a:solidFill>
                  <a:schemeClr val="accent5"/>
                </a:solidFill>
                <a:latin typeface="Maven Pro Black"/>
                <a:ea typeface="Maven Pro Black"/>
                <a:cs typeface="Maven Pro Black"/>
                <a:sym typeface="Maven Pro Black"/>
              </a:rPr>
              <a:t>Phase 1 - HIQ</a:t>
            </a:r>
            <a:endParaRPr sz="2000">
              <a:solidFill>
                <a:schemeClr val="accent5"/>
              </a:solidFill>
              <a:latin typeface="Maven Pro Black"/>
              <a:ea typeface="Maven Pro Black"/>
              <a:cs typeface="Maven Pro Black"/>
              <a:sym typeface="Maven Pro Black"/>
            </a:endParaRPr>
          </a:p>
          <a:p>
            <a:pPr marL="0" lvl="0" indent="0" algn="l" rtl="0">
              <a:spcBef>
                <a:spcPts val="1200"/>
              </a:spcBef>
              <a:spcAft>
                <a:spcPts val="0"/>
              </a:spcAft>
              <a:buNone/>
            </a:pPr>
            <a:r>
              <a:rPr lang="en-GB" sz="1200">
                <a:solidFill>
                  <a:schemeClr val="accent5"/>
                </a:solidFill>
                <a:latin typeface="Maven Pro"/>
                <a:ea typeface="Maven Pro"/>
                <a:cs typeface="Maven Pro"/>
                <a:sym typeface="Maven Pro"/>
              </a:rPr>
              <a:t>How can data-driven insights on the current and future demographic trends in Pennsylvania be leveraged to help schools and educators design and implement dynamic workforce development programs, ensuring that training initiatives are responsive to the evolving needs of the population and the advanced manufacturing sector?</a:t>
            </a:r>
            <a:endParaRPr sz="1100">
              <a:solidFill>
                <a:srgbClr val="000000"/>
              </a:solidFill>
              <a:latin typeface="Arial"/>
              <a:ea typeface="Arial"/>
              <a:cs typeface="Arial"/>
              <a:sym typeface="Arial"/>
            </a:endParaRPr>
          </a:p>
          <a:p>
            <a:pPr marL="0" lvl="0" indent="0" algn="l" rtl="0">
              <a:lnSpc>
                <a:spcPct val="100000"/>
              </a:lnSpc>
              <a:spcBef>
                <a:spcPts val="320"/>
              </a:spcBef>
              <a:spcAft>
                <a:spcPts val="0"/>
              </a:spcAft>
              <a:buClr>
                <a:srgbClr val="000000"/>
              </a:buClr>
              <a:buSzPts val="1280"/>
              <a:buFont typeface="Arial"/>
              <a:buNone/>
            </a:pPr>
            <a:endParaRPr sz="1200" i="1">
              <a:solidFill>
                <a:schemeClr val="accent5"/>
              </a:solidFill>
              <a:latin typeface="Maven Pro"/>
              <a:ea typeface="Maven Pro"/>
              <a:cs typeface="Maven Pro"/>
              <a:sym typeface="Maven Pro"/>
            </a:endParaRPr>
          </a:p>
          <a:p>
            <a:pPr marL="0" lvl="0" indent="0" algn="l" rtl="0">
              <a:spcBef>
                <a:spcPts val="0"/>
              </a:spcBef>
              <a:spcAft>
                <a:spcPts val="1200"/>
              </a:spcAft>
              <a:buNone/>
            </a:pPr>
            <a:endParaRPr b="1">
              <a:solidFill>
                <a:schemeClr val="accent5"/>
              </a:solidFill>
              <a:latin typeface="Maven Pro"/>
              <a:ea typeface="Maven Pro"/>
              <a:cs typeface="Maven Pro"/>
              <a:sym typeface="Maven Pro"/>
            </a:endParaRPr>
          </a:p>
        </p:txBody>
      </p:sp>
      <p:sp>
        <p:nvSpPr>
          <p:cNvPr id="563" name="Google Shape;563;p48"/>
          <p:cNvSpPr txBox="1"/>
          <p:nvPr/>
        </p:nvSpPr>
        <p:spPr>
          <a:xfrm>
            <a:off x="1955200" y="77775"/>
            <a:ext cx="6487800" cy="63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accent5"/>
                </a:solidFill>
                <a:latin typeface="Maven Pro"/>
                <a:ea typeface="Maven Pro"/>
                <a:cs typeface="Maven Pro"/>
                <a:sym typeface="Maven Pro"/>
              </a:rPr>
              <a:t>Students:</a:t>
            </a:r>
            <a:endParaRPr>
              <a:solidFill>
                <a:schemeClr val="accent5"/>
              </a:solidFill>
              <a:latin typeface="Maven Pro"/>
              <a:ea typeface="Maven Pro"/>
              <a:cs typeface="Maven Pro"/>
              <a:sym typeface="Maven Pro"/>
            </a:endParaRPr>
          </a:p>
          <a:p>
            <a:pPr marL="0" lvl="0" indent="0" algn="l" rtl="0">
              <a:spcBef>
                <a:spcPts val="0"/>
              </a:spcBef>
              <a:spcAft>
                <a:spcPts val="0"/>
              </a:spcAft>
              <a:buNone/>
            </a:pPr>
            <a:r>
              <a:rPr lang="en-GB" b="1">
                <a:solidFill>
                  <a:schemeClr val="accent5"/>
                </a:solidFill>
                <a:latin typeface="Maven Pro"/>
                <a:ea typeface="Maven Pro"/>
                <a:cs typeface="Maven Pro"/>
                <a:sym typeface="Maven Pro"/>
              </a:rPr>
              <a:t>Anni Kang, Yongha Jang, Melody Feng, Carlos Salazar, Jane Yun</a:t>
            </a:r>
            <a:endParaRPr b="1">
              <a:solidFill>
                <a:schemeClr val="accent5"/>
              </a:solidFill>
              <a:latin typeface="Maven Pro"/>
              <a:ea typeface="Maven Pro"/>
              <a:cs typeface="Maven Pro"/>
              <a:sym typeface="Maven Pro"/>
            </a:endParaRPr>
          </a:p>
        </p:txBody>
      </p:sp>
      <p:sp>
        <p:nvSpPr>
          <p:cNvPr id="564" name="Google Shape;564;p48"/>
          <p:cNvSpPr txBox="1"/>
          <p:nvPr/>
        </p:nvSpPr>
        <p:spPr>
          <a:xfrm>
            <a:off x="1999750" y="711075"/>
            <a:ext cx="63987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chemeClr val="accent5"/>
                </a:solidFill>
                <a:latin typeface="Maven Pro"/>
                <a:ea typeface="Maven Pro"/>
                <a:cs typeface="Maven Pro"/>
                <a:sym typeface="Maven Pro"/>
              </a:rPr>
              <a:t>Executive Coach:</a:t>
            </a:r>
            <a:endParaRPr>
              <a:solidFill>
                <a:schemeClr val="accent5"/>
              </a:solidFill>
              <a:latin typeface="Maven Pro"/>
              <a:ea typeface="Maven Pro"/>
              <a:cs typeface="Maven Pro"/>
              <a:sym typeface="Maven Pro"/>
            </a:endParaRPr>
          </a:p>
          <a:p>
            <a:pPr marL="0" lvl="0" indent="0" algn="l" rtl="0">
              <a:spcBef>
                <a:spcPts val="0"/>
              </a:spcBef>
              <a:spcAft>
                <a:spcPts val="0"/>
              </a:spcAft>
              <a:buNone/>
            </a:pPr>
            <a:r>
              <a:rPr lang="en-GB" b="1">
                <a:solidFill>
                  <a:schemeClr val="accent5"/>
                </a:solidFill>
                <a:latin typeface="Maven Pro"/>
                <a:ea typeface="Maven Pro"/>
                <a:cs typeface="Maven Pro"/>
                <a:sym typeface="Maven Pro"/>
              </a:rPr>
              <a:t>Deepa Pai, Managing Director, Technology - Accenture</a:t>
            </a:r>
            <a:endParaRPr b="1">
              <a:solidFill>
                <a:schemeClr val="accent5"/>
              </a:solidFill>
              <a:latin typeface="Maven Pro"/>
              <a:ea typeface="Maven Pro"/>
              <a:cs typeface="Maven Pro"/>
              <a:sym typeface="Maven Pro"/>
            </a:endParaRPr>
          </a:p>
        </p:txBody>
      </p:sp>
      <p:sp>
        <p:nvSpPr>
          <p:cNvPr id="565" name="Google Shape;565;p48"/>
          <p:cNvSpPr txBox="1">
            <a:spLocks noGrp="1"/>
          </p:cNvSpPr>
          <p:nvPr>
            <p:ph type="body" idx="1"/>
          </p:nvPr>
        </p:nvSpPr>
        <p:spPr>
          <a:xfrm>
            <a:off x="6537525" y="1423475"/>
            <a:ext cx="2496900" cy="3627000"/>
          </a:xfrm>
          <a:prstGeom prst="rect">
            <a:avLst/>
          </a:prstGeom>
          <a:solidFill>
            <a:srgbClr val="C8EDEA"/>
          </a:solidFill>
        </p:spPr>
        <p:txBody>
          <a:bodyPr spcFirstLastPara="1" wrap="square" lIns="91425" tIns="91425" rIns="91425" bIns="91425" anchor="t" anchorCtr="0">
            <a:normAutofit/>
          </a:bodyPr>
          <a:lstStyle/>
          <a:p>
            <a:pPr marL="0" lvl="0" indent="0" algn="ctr" rtl="0">
              <a:spcBef>
                <a:spcPts val="0"/>
              </a:spcBef>
              <a:spcAft>
                <a:spcPts val="1200"/>
              </a:spcAft>
              <a:buNone/>
            </a:pPr>
            <a:r>
              <a:rPr lang="en-GB" sz="2000">
                <a:solidFill>
                  <a:schemeClr val="accent5"/>
                </a:solidFill>
                <a:latin typeface="Maven Pro Black"/>
                <a:ea typeface="Maven Pro Black"/>
                <a:cs typeface="Maven Pro Black"/>
                <a:sym typeface="Maven Pro Black"/>
              </a:rPr>
              <a:t>Phase 3 - Solution</a:t>
            </a:r>
            <a:endParaRPr>
              <a:solidFill>
                <a:schemeClr val="accent5"/>
              </a:solidFill>
              <a:latin typeface="Maven Pro Black"/>
              <a:ea typeface="Maven Pro Black"/>
              <a:cs typeface="Maven Pro Black"/>
              <a:sym typeface="Maven Pro Black"/>
            </a:endParaRPr>
          </a:p>
        </p:txBody>
      </p:sp>
      <p:sp>
        <p:nvSpPr>
          <p:cNvPr id="566" name="Google Shape;566;p48"/>
          <p:cNvSpPr txBox="1">
            <a:spLocks noGrp="1"/>
          </p:cNvSpPr>
          <p:nvPr>
            <p:ph type="body" idx="1"/>
          </p:nvPr>
        </p:nvSpPr>
        <p:spPr>
          <a:xfrm>
            <a:off x="3671550" y="1423475"/>
            <a:ext cx="2710500" cy="3627000"/>
          </a:xfrm>
          <a:prstGeom prst="rect">
            <a:avLst/>
          </a:prstGeom>
          <a:solidFill>
            <a:srgbClr val="C8EDEA"/>
          </a:solidFill>
        </p:spPr>
        <p:txBody>
          <a:bodyPr spcFirstLastPara="1" wrap="square" lIns="91425" tIns="91425" rIns="91425" bIns="91425" anchor="t" anchorCtr="0">
            <a:normAutofit/>
          </a:bodyPr>
          <a:lstStyle/>
          <a:p>
            <a:pPr marL="0" lvl="0" indent="0" algn="ctr" rtl="0">
              <a:spcBef>
                <a:spcPts val="0"/>
              </a:spcBef>
              <a:spcAft>
                <a:spcPts val="1200"/>
              </a:spcAft>
              <a:buNone/>
            </a:pPr>
            <a:r>
              <a:rPr lang="en-GB" sz="2000">
                <a:solidFill>
                  <a:schemeClr val="accent5"/>
                </a:solidFill>
                <a:latin typeface="Maven Pro Black"/>
                <a:ea typeface="Maven Pro Black"/>
                <a:cs typeface="Maven Pro Black"/>
                <a:sym typeface="Maven Pro Black"/>
              </a:rPr>
              <a:t>Phase 2 - Data</a:t>
            </a:r>
            <a:endParaRPr>
              <a:solidFill>
                <a:schemeClr val="accent5"/>
              </a:solidFill>
              <a:latin typeface="Maven Pro Black"/>
              <a:ea typeface="Maven Pro Black"/>
              <a:cs typeface="Maven Pro Black"/>
              <a:sym typeface="Maven Pro Black"/>
            </a:endParaRPr>
          </a:p>
        </p:txBody>
      </p:sp>
      <p:sp>
        <p:nvSpPr>
          <p:cNvPr id="567" name="Google Shape;567;p48"/>
          <p:cNvSpPr txBox="1"/>
          <p:nvPr/>
        </p:nvSpPr>
        <p:spPr>
          <a:xfrm>
            <a:off x="388825" y="611000"/>
            <a:ext cx="822000" cy="6999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300">
              <a:solidFill>
                <a:schemeClr val="dk2"/>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5"/>
        <p:cNvGrpSpPr/>
        <p:nvPr/>
      </p:nvGrpSpPr>
      <p:grpSpPr>
        <a:xfrm>
          <a:off x="0" y="0"/>
          <a:ext cx="0" cy="0"/>
          <a:chOff x="0" y="0"/>
          <a:chExt cx="0" cy="0"/>
        </a:xfrm>
      </p:grpSpPr>
      <p:sp>
        <p:nvSpPr>
          <p:cNvPr id="326" name="Google Shape;326;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0">
                <a:solidFill>
                  <a:schemeClr val="accent5"/>
                </a:solidFill>
                <a:latin typeface="Maven Pro Black"/>
                <a:ea typeface="Maven Pro Black"/>
                <a:cs typeface="Maven Pro Black"/>
                <a:sym typeface="Maven Pro Black"/>
              </a:rPr>
              <a:t>Agenda</a:t>
            </a:r>
            <a:endParaRPr b="0">
              <a:solidFill>
                <a:schemeClr val="accent5"/>
              </a:solidFill>
              <a:latin typeface="Maven Pro Black"/>
              <a:ea typeface="Maven Pro Black"/>
              <a:cs typeface="Maven Pro Black"/>
              <a:sym typeface="Maven Pro Black"/>
            </a:endParaRPr>
          </a:p>
        </p:txBody>
      </p:sp>
      <p:sp>
        <p:nvSpPr>
          <p:cNvPr id="327" name="Google Shape;327;p20"/>
          <p:cNvSpPr txBox="1"/>
          <p:nvPr/>
        </p:nvSpPr>
        <p:spPr>
          <a:xfrm>
            <a:off x="846600" y="0"/>
            <a:ext cx="7488000" cy="369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GB" sz="1000">
                <a:solidFill>
                  <a:schemeClr val="accent5"/>
                </a:solidFill>
                <a:latin typeface="Maven Pro"/>
                <a:ea typeface="Maven Pro"/>
                <a:cs typeface="Maven Pro"/>
                <a:sym typeface="Maven Pro"/>
              </a:rPr>
              <a:t>2024 Super Analytics Challenge Team 2</a:t>
            </a:r>
            <a:endParaRPr sz="1000">
              <a:solidFill>
                <a:schemeClr val="accent5"/>
              </a:solidFill>
              <a:latin typeface="Maven Pro"/>
              <a:ea typeface="Maven Pro"/>
              <a:cs typeface="Maven Pro"/>
              <a:sym typeface="Maven Pro"/>
            </a:endParaRPr>
          </a:p>
        </p:txBody>
      </p:sp>
      <p:sp>
        <p:nvSpPr>
          <p:cNvPr id="328" name="Google Shape;328;p20"/>
          <p:cNvSpPr/>
          <p:nvPr/>
        </p:nvSpPr>
        <p:spPr>
          <a:xfrm>
            <a:off x="991725" y="1863675"/>
            <a:ext cx="540000" cy="540000"/>
          </a:xfrm>
          <a:prstGeom prst="ellipse">
            <a:avLst/>
          </a:prstGeom>
          <a:solidFill>
            <a:srgbClr val="27278B"/>
          </a:solidFill>
          <a:ln w="9525" cap="flat" cmpd="sng">
            <a:solidFill>
              <a:srgbClr val="27278B"/>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b="1">
                <a:solidFill>
                  <a:schemeClr val="lt1"/>
                </a:solidFill>
                <a:latin typeface="Nunito"/>
                <a:ea typeface="Nunito"/>
                <a:cs typeface="Nunito"/>
                <a:sym typeface="Nunito"/>
              </a:rPr>
              <a:t>1</a:t>
            </a:r>
            <a:endParaRPr b="1">
              <a:solidFill>
                <a:schemeClr val="lt1"/>
              </a:solidFill>
              <a:latin typeface="Nunito"/>
              <a:ea typeface="Nunito"/>
              <a:cs typeface="Nunito"/>
              <a:sym typeface="Nunito"/>
            </a:endParaRPr>
          </a:p>
        </p:txBody>
      </p:sp>
      <p:sp>
        <p:nvSpPr>
          <p:cNvPr id="329" name="Google Shape;329;p20"/>
          <p:cNvSpPr/>
          <p:nvPr/>
        </p:nvSpPr>
        <p:spPr>
          <a:xfrm>
            <a:off x="991725" y="2821875"/>
            <a:ext cx="540000" cy="540000"/>
          </a:xfrm>
          <a:prstGeom prst="ellipse">
            <a:avLst/>
          </a:prstGeom>
          <a:solidFill>
            <a:srgbClr val="27278B"/>
          </a:solidFill>
          <a:ln w="9525" cap="flat" cmpd="sng">
            <a:solidFill>
              <a:srgbClr val="27278B"/>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b="1">
                <a:solidFill>
                  <a:schemeClr val="lt1"/>
                </a:solidFill>
                <a:latin typeface="Nunito"/>
                <a:ea typeface="Nunito"/>
                <a:cs typeface="Nunito"/>
                <a:sym typeface="Nunito"/>
              </a:rPr>
              <a:t>2</a:t>
            </a:r>
            <a:endParaRPr b="1">
              <a:solidFill>
                <a:schemeClr val="lt1"/>
              </a:solidFill>
              <a:latin typeface="Nunito"/>
              <a:ea typeface="Nunito"/>
              <a:cs typeface="Nunito"/>
              <a:sym typeface="Nunito"/>
            </a:endParaRPr>
          </a:p>
        </p:txBody>
      </p:sp>
      <p:sp>
        <p:nvSpPr>
          <p:cNvPr id="330" name="Google Shape;330;p20"/>
          <p:cNvSpPr/>
          <p:nvPr/>
        </p:nvSpPr>
        <p:spPr>
          <a:xfrm>
            <a:off x="991725" y="3780075"/>
            <a:ext cx="540000" cy="540000"/>
          </a:xfrm>
          <a:prstGeom prst="ellipse">
            <a:avLst/>
          </a:prstGeom>
          <a:solidFill>
            <a:srgbClr val="27278B"/>
          </a:solidFill>
          <a:ln w="9525" cap="flat" cmpd="sng">
            <a:solidFill>
              <a:srgbClr val="27278B"/>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b="1">
                <a:solidFill>
                  <a:schemeClr val="lt1"/>
                </a:solidFill>
                <a:latin typeface="Nunito"/>
                <a:ea typeface="Nunito"/>
                <a:cs typeface="Nunito"/>
                <a:sym typeface="Nunito"/>
              </a:rPr>
              <a:t>3</a:t>
            </a:r>
            <a:endParaRPr b="1">
              <a:solidFill>
                <a:schemeClr val="lt1"/>
              </a:solidFill>
              <a:latin typeface="Nunito"/>
              <a:ea typeface="Nunito"/>
              <a:cs typeface="Nunito"/>
              <a:sym typeface="Nunito"/>
            </a:endParaRPr>
          </a:p>
        </p:txBody>
      </p:sp>
      <p:sp>
        <p:nvSpPr>
          <p:cNvPr id="331" name="Google Shape;331;p20"/>
          <p:cNvSpPr txBox="1"/>
          <p:nvPr/>
        </p:nvSpPr>
        <p:spPr>
          <a:xfrm>
            <a:off x="1774675" y="1932788"/>
            <a:ext cx="5100000" cy="369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2000" b="1">
                <a:solidFill>
                  <a:srgbClr val="242424"/>
                </a:solidFill>
                <a:latin typeface="Maven Pro"/>
                <a:ea typeface="Maven Pro"/>
                <a:cs typeface="Maven Pro"/>
                <a:sym typeface="Maven Pro"/>
              </a:rPr>
              <a:t>Problem Statement</a:t>
            </a:r>
            <a:endParaRPr sz="2000" b="1">
              <a:solidFill>
                <a:srgbClr val="242424"/>
              </a:solidFill>
              <a:latin typeface="Maven Pro"/>
              <a:ea typeface="Maven Pro"/>
              <a:cs typeface="Maven Pro"/>
              <a:sym typeface="Maven Pro"/>
            </a:endParaRPr>
          </a:p>
        </p:txBody>
      </p:sp>
      <p:sp>
        <p:nvSpPr>
          <p:cNvPr id="332" name="Google Shape;332;p20"/>
          <p:cNvSpPr txBox="1"/>
          <p:nvPr/>
        </p:nvSpPr>
        <p:spPr>
          <a:xfrm>
            <a:off x="1774675" y="2907375"/>
            <a:ext cx="5100000" cy="369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2000" b="1">
                <a:solidFill>
                  <a:srgbClr val="242424"/>
                </a:solidFill>
                <a:latin typeface="Maven Pro"/>
                <a:ea typeface="Maven Pro"/>
                <a:cs typeface="Maven Pro"/>
                <a:sym typeface="Maven Pro"/>
              </a:rPr>
              <a:t>HIQ</a:t>
            </a:r>
            <a:endParaRPr sz="2000" b="1">
              <a:solidFill>
                <a:srgbClr val="242424"/>
              </a:solidFill>
              <a:latin typeface="Maven Pro"/>
              <a:ea typeface="Maven Pro"/>
              <a:cs typeface="Maven Pro"/>
              <a:sym typeface="Maven Pro"/>
            </a:endParaRPr>
          </a:p>
        </p:txBody>
      </p:sp>
      <p:sp>
        <p:nvSpPr>
          <p:cNvPr id="333" name="Google Shape;333;p20"/>
          <p:cNvSpPr txBox="1"/>
          <p:nvPr/>
        </p:nvSpPr>
        <p:spPr>
          <a:xfrm>
            <a:off x="1774675" y="3865575"/>
            <a:ext cx="5100000" cy="369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2000" b="1">
                <a:solidFill>
                  <a:srgbClr val="242424"/>
                </a:solidFill>
                <a:latin typeface="Maven Pro"/>
                <a:ea typeface="Maven Pro"/>
                <a:cs typeface="Maven Pro"/>
                <a:sym typeface="Maven Pro"/>
              </a:rPr>
              <a:t>Blueprint for Solutions</a:t>
            </a:r>
            <a:endParaRPr sz="2000" b="1">
              <a:solidFill>
                <a:srgbClr val="242424"/>
              </a:solidFill>
              <a:latin typeface="Maven Pro"/>
              <a:ea typeface="Maven Pro"/>
              <a:cs typeface="Maven Pro"/>
              <a:sym typeface="Maven Pr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337"/>
        <p:cNvGrpSpPr/>
        <p:nvPr/>
      </p:nvGrpSpPr>
      <p:grpSpPr>
        <a:xfrm>
          <a:off x="0" y="0"/>
          <a:ext cx="0" cy="0"/>
          <a:chOff x="0" y="0"/>
          <a:chExt cx="0" cy="0"/>
        </a:xfrm>
      </p:grpSpPr>
      <p:sp>
        <p:nvSpPr>
          <p:cNvPr id="338" name="Google Shape;338;p21"/>
          <p:cNvSpPr txBox="1">
            <a:spLocks noGrp="1"/>
          </p:cNvSpPr>
          <p:nvPr>
            <p:ph type="ctrTitle"/>
          </p:nvPr>
        </p:nvSpPr>
        <p:spPr>
          <a:xfrm>
            <a:off x="824000" y="1613825"/>
            <a:ext cx="49197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b="0">
                <a:latin typeface="Maven Pro Black"/>
                <a:ea typeface="Maven Pro Black"/>
                <a:cs typeface="Maven Pro Black"/>
                <a:sym typeface="Maven Pro Black"/>
              </a:rPr>
              <a:t>Problem Statement</a:t>
            </a:r>
            <a:endParaRPr b="0">
              <a:latin typeface="Maven Pro Black"/>
              <a:ea typeface="Maven Pro Black"/>
              <a:cs typeface="Maven Pro Black"/>
              <a:sym typeface="Maven Pro Black"/>
            </a:endParaRPr>
          </a:p>
        </p:txBody>
      </p:sp>
      <p:sp>
        <p:nvSpPr>
          <p:cNvPr id="339" name="Google Shape;339;p21"/>
          <p:cNvSpPr txBox="1"/>
          <p:nvPr/>
        </p:nvSpPr>
        <p:spPr>
          <a:xfrm>
            <a:off x="846600" y="0"/>
            <a:ext cx="7488000" cy="369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GB" sz="1000">
                <a:solidFill>
                  <a:schemeClr val="lt1"/>
                </a:solidFill>
                <a:latin typeface="Maven Pro"/>
                <a:ea typeface="Maven Pro"/>
                <a:cs typeface="Maven Pro"/>
                <a:sym typeface="Maven Pro"/>
              </a:rPr>
              <a:t>2024 Super Analytics Challenge Team 2</a:t>
            </a:r>
            <a:endParaRPr sz="1000">
              <a:solidFill>
                <a:schemeClr val="lt1"/>
              </a:solidFill>
              <a:latin typeface="Maven Pro"/>
              <a:ea typeface="Maven Pro"/>
              <a:cs typeface="Maven Pro"/>
              <a:sym typeface="Maven Pro"/>
            </a:endParaRPr>
          </a:p>
        </p:txBody>
      </p:sp>
      <p:sp>
        <p:nvSpPr>
          <p:cNvPr id="340" name="Google Shape;340;p21"/>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Phase 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4"/>
        <p:cNvGrpSpPr/>
        <p:nvPr/>
      </p:nvGrpSpPr>
      <p:grpSpPr>
        <a:xfrm>
          <a:off x="0" y="0"/>
          <a:ext cx="0" cy="0"/>
          <a:chOff x="0" y="0"/>
          <a:chExt cx="0" cy="0"/>
        </a:xfrm>
      </p:grpSpPr>
      <p:sp>
        <p:nvSpPr>
          <p:cNvPr id="345" name="Google Shape;345;p2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0">
                <a:solidFill>
                  <a:schemeClr val="accent5"/>
                </a:solidFill>
                <a:latin typeface="Maven Pro Black"/>
                <a:ea typeface="Maven Pro Black"/>
                <a:cs typeface="Maven Pro Black"/>
                <a:sym typeface="Maven Pro Black"/>
              </a:rPr>
              <a:t>The Urgent Challenge: Workforce Development in Advanced Manufacturing</a:t>
            </a:r>
            <a:endParaRPr b="0">
              <a:solidFill>
                <a:schemeClr val="accent5"/>
              </a:solidFill>
              <a:latin typeface="Maven Pro Black"/>
              <a:ea typeface="Maven Pro Black"/>
              <a:cs typeface="Maven Pro Black"/>
              <a:sym typeface="Maven Pro Black"/>
            </a:endParaRPr>
          </a:p>
        </p:txBody>
      </p:sp>
      <p:sp>
        <p:nvSpPr>
          <p:cNvPr id="346" name="Google Shape;346;p22"/>
          <p:cNvSpPr txBox="1"/>
          <p:nvPr/>
        </p:nvSpPr>
        <p:spPr>
          <a:xfrm>
            <a:off x="846600" y="0"/>
            <a:ext cx="7488000" cy="369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GB" sz="1000">
                <a:solidFill>
                  <a:schemeClr val="accent5"/>
                </a:solidFill>
                <a:latin typeface="Maven Pro"/>
                <a:ea typeface="Maven Pro"/>
                <a:cs typeface="Maven Pro"/>
                <a:sym typeface="Maven Pro"/>
              </a:rPr>
              <a:t>2024 Super Analytics Challenge Team 2</a:t>
            </a:r>
            <a:endParaRPr sz="1000">
              <a:solidFill>
                <a:schemeClr val="accent5"/>
              </a:solidFill>
              <a:latin typeface="Maven Pro"/>
              <a:ea typeface="Maven Pro"/>
              <a:cs typeface="Maven Pro"/>
              <a:sym typeface="Maven Pro"/>
            </a:endParaRPr>
          </a:p>
        </p:txBody>
      </p:sp>
      <p:sp>
        <p:nvSpPr>
          <p:cNvPr id="347" name="Google Shape;347;p22"/>
          <p:cNvSpPr/>
          <p:nvPr/>
        </p:nvSpPr>
        <p:spPr>
          <a:xfrm>
            <a:off x="244688" y="2135725"/>
            <a:ext cx="1950000" cy="1800000"/>
          </a:xfrm>
          <a:prstGeom prst="roundRect">
            <a:avLst>
              <a:gd name="adj" fmla="val 16667"/>
            </a:avLst>
          </a:prstGeom>
          <a:solidFill>
            <a:srgbClr val="27278B"/>
          </a:solidFill>
          <a:ln w="9525" cap="flat" cmpd="sng">
            <a:solidFill>
              <a:srgbClr val="27278B"/>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300" b="1">
                <a:solidFill>
                  <a:schemeClr val="lt1"/>
                </a:solidFill>
                <a:latin typeface="Maven Pro"/>
                <a:ea typeface="Maven Pro"/>
                <a:cs typeface="Maven Pro"/>
                <a:sym typeface="Maven Pro"/>
              </a:rPr>
              <a:t>Rapid Evolution</a:t>
            </a:r>
            <a:endParaRPr sz="2300" b="1">
              <a:solidFill>
                <a:schemeClr val="lt1"/>
              </a:solidFill>
              <a:latin typeface="Maven Pro"/>
              <a:ea typeface="Maven Pro"/>
              <a:cs typeface="Maven Pro"/>
              <a:sym typeface="Maven Pro"/>
            </a:endParaRPr>
          </a:p>
        </p:txBody>
      </p:sp>
      <p:sp>
        <p:nvSpPr>
          <p:cNvPr id="348" name="Google Shape;348;p22"/>
          <p:cNvSpPr/>
          <p:nvPr/>
        </p:nvSpPr>
        <p:spPr>
          <a:xfrm>
            <a:off x="2479562" y="2135725"/>
            <a:ext cx="1950000" cy="1800000"/>
          </a:xfrm>
          <a:prstGeom prst="roundRect">
            <a:avLst>
              <a:gd name="adj" fmla="val 16667"/>
            </a:avLst>
          </a:prstGeom>
          <a:solidFill>
            <a:srgbClr val="27278B"/>
          </a:solidFill>
          <a:ln w="9525" cap="flat" cmpd="sng">
            <a:solidFill>
              <a:srgbClr val="27278B"/>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300" b="1">
                <a:solidFill>
                  <a:schemeClr val="lt1"/>
                </a:solidFill>
                <a:latin typeface="Maven Pro"/>
                <a:ea typeface="Maven Pro"/>
                <a:cs typeface="Maven Pro"/>
                <a:sym typeface="Maven Pro"/>
              </a:rPr>
              <a:t>Skills Shortage</a:t>
            </a:r>
            <a:endParaRPr sz="2300" b="1">
              <a:solidFill>
                <a:schemeClr val="lt1"/>
              </a:solidFill>
              <a:latin typeface="Maven Pro"/>
              <a:ea typeface="Maven Pro"/>
              <a:cs typeface="Maven Pro"/>
              <a:sym typeface="Maven Pro"/>
            </a:endParaRPr>
          </a:p>
        </p:txBody>
      </p:sp>
      <p:sp>
        <p:nvSpPr>
          <p:cNvPr id="349" name="Google Shape;349;p22"/>
          <p:cNvSpPr/>
          <p:nvPr/>
        </p:nvSpPr>
        <p:spPr>
          <a:xfrm>
            <a:off x="4714437" y="2135725"/>
            <a:ext cx="1950000" cy="1800000"/>
          </a:xfrm>
          <a:prstGeom prst="roundRect">
            <a:avLst>
              <a:gd name="adj" fmla="val 16667"/>
            </a:avLst>
          </a:prstGeom>
          <a:solidFill>
            <a:srgbClr val="27278B"/>
          </a:solidFill>
          <a:ln w="9525" cap="flat" cmpd="sng">
            <a:solidFill>
              <a:srgbClr val="27278B"/>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300" b="1">
                <a:solidFill>
                  <a:schemeClr val="lt1"/>
                </a:solidFill>
                <a:latin typeface="Maven Pro"/>
                <a:ea typeface="Maven Pro"/>
                <a:cs typeface="Maven Pro"/>
                <a:sym typeface="Maven Pro"/>
              </a:rPr>
              <a:t>Innovative Solutions Required</a:t>
            </a:r>
            <a:endParaRPr sz="2300" b="1">
              <a:solidFill>
                <a:schemeClr val="lt1"/>
              </a:solidFill>
              <a:latin typeface="Maven Pro"/>
              <a:ea typeface="Maven Pro"/>
              <a:cs typeface="Maven Pro"/>
              <a:sym typeface="Maven Pro"/>
            </a:endParaRPr>
          </a:p>
        </p:txBody>
      </p:sp>
      <p:sp>
        <p:nvSpPr>
          <p:cNvPr id="350" name="Google Shape;350;p22"/>
          <p:cNvSpPr/>
          <p:nvPr/>
        </p:nvSpPr>
        <p:spPr>
          <a:xfrm>
            <a:off x="6949312" y="2135725"/>
            <a:ext cx="1950000" cy="1800000"/>
          </a:xfrm>
          <a:prstGeom prst="roundRect">
            <a:avLst>
              <a:gd name="adj" fmla="val 16667"/>
            </a:avLst>
          </a:prstGeom>
          <a:solidFill>
            <a:srgbClr val="27278B"/>
          </a:solidFill>
          <a:ln w="9525" cap="flat" cmpd="sng">
            <a:solidFill>
              <a:srgbClr val="27278B"/>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GB" sz="2300" b="1">
                <a:solidFill>
                  <a:schemeClr val="lt1"/>
                </a:solidFill>
                <a:latin typeface="Maven Pro"/>
                <a:ea typeface="Maven Pro"/>
                <a:cs typeface="Maven Pro"/>
                <a:sym typeface="Maven Pro"/>
              </a:rPr>
              <a:t>Equity &amp; Accessibility</a:t>
            </a:r>
            <a:endParaRPr sz="2300" b="1">
              <a:solidFill>
                <a:schemeClr val="lt1"/>
              </a:solidFill>
              <a:latin typeface="Maven Pro"/>
              <a:ea typeface="Maven Pro"/>
              <a:cs typeface="Maven Pro"/>
              <a:sym typeface="Maven Pr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354"/>
        <p:cNvGrpSpPr/>
        <p:nvPr/>
      </p:nvGrpSpPr>
      <p:grpSpPr>
        <a:xfrm>
          <a:off x="0" y="0"/>
          <a:ext cx="0" cy="0"/>
          <a:chOff x="0" y="0"/>
          <a:chExt cx="0" cy="0"/>
        </a:xfrm>
      </p:grpSpPr>
      <p:sp>
        <p:nvSpPr>
          <p:cNvPr id="355" name="Google Shape;355;p2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b="0">
                <a:latin typeface="Maven Pro Black"/>
                <a:ea typeface="Maven Pro Black"/>
                <a:cs typeface="Maven Pro Black"/>
                <a:sym typeface="Maven Pro Black"/>
              </a:rPr>
              <a:t>Initial Research</a:t>
            </a:r>
            <a:endParaRPr b="0">
              <a:latin typeface="Maven Pro Black"/>
              <a:ea typeface="Maven Pro Black"/>
              <a:cs typeface="Maven Pro Black"/>
              <a:sym typeface="Maven Pro Black"/>
            </a:endParaRPr>
          </a:p>
        </p:txBody>
      </p:sp>
      <p:sp>
        <p:nvSpPr>
          <p:cNvPr id="356" name="Google Shape;356;p23"/>
          <p:cNvSpPr txBox="1"/>
          <p:nvPr/>
        </p:nvSpPr>
        <p:spPr>
          <a:xfrm>
            <a:off x="846600" y="0"/>
            <a:ext cx="7488000" cy="369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GB" sz="1000">
                <a:solidFill>
                  <a:schemeClr val="lt1"/>
                </a:solidFill>
                <a:latin typeface="Maven Pro"/>
                <a:ea typeface="Maven Pro"/>
                <a:cs typeface="Maven Pro"/>
                <a:sym typeface="Maven Pro"/>
              </a:rPr>
              <a:t>2024 Super Analytics Challenge Team 2</a:t>
            </a:r>
            <a:endParaRPr sz="1000">
              <a:solidFill>
                <a:schemeClr val="lt1"/>
              </a:solidFill>
              <a:latin typeface="Maven Pro"/>
              <a:ea typeface="Maven Pro"/>
              <a:cs typeface="Maven Pro"/>
              <a:sym typeface="Maven Pro"/>
            </a:endParaRPr>
          </a:p>
        </p:txBody>
      </p:sp>
      <p:sp>
        <p:nvSpPr>
          <p:cNvPr id="357" name="Google Shape;357;p2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Phase 1</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1"/>
        <p:cNvGrpSpPr/>
        <p:nvPr/>
      </p:nvGrpSpPr>
      <p:grpSpPr>
        <a:xfrm>
          <a:off x="0" y="0"/>
          <a:ext cx="0" cy="0"/>
          <a:chOff x="0" y="0"/>
          <a:chExt cx="0" cy="0"/>
        </a:xfrm>
      </p:grpSpPr>
      <p:sp>
        <p:nvSpPr>
          <p:cNvPr id="362" name="Google Shape;362;p24"/>
          <p:cNvSpPr txBox="1">
            <a:spLocks noGrp="1"/>
          </p:cNvSpPr>
          <p:nvPr>
            <p:ph type="title"/>
          </p:nvPr>
        </p:nvSpPr>
        <p:spPr>
          <a:xfrm>
            <a:off x="1303800" y="598575"/>
            <a:ext cx="78402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0">
                <a:solidFill>
                  <a:schemeClr val="accent5"/>
                </a:solidFill>
                <a:latin typeface="Maven Pro Black"/>
                <a:ea typeface="Maven Pro Black"/>
                <a:cs typeface="Maven Pro Black"/>
                <a:sym typeface="Maven Pro Black"/>
              </a:rPr>
              <a:t>Future Workforce Trends &amp; Challenges: </a:t>
            </a:r>
            <a:br>
              <a:rPr lang="en-GB" b="0">
                <a:solidFill>
                  <a:schemeClr val="accent5"/>
                </a:solidFill>
                <a:latin typeface="Maven Pro Black"/>
                <a:ea typeface="Maven Pro Black"/>
                <a:cs typeface="Maven Pro Black"/>
                <a:sym typeface="Maven Pro Black"/>
              </a:rPr>
            </a:br>
            <a:r>
              <a:rPr lang="en-GB" b="0">
                <a:solidFill>
                  <a:schemeClr val="accent5"/>
                </a:solidFill>
                <a:latin typeface="Maven Pro Black"/>
                <a:ea typeface="Maven Pro Black"/>
                <a:cs typeface="Maven Pro Black"/>
                <a:sym typeface="Maven Pro Black"/>
              </a:rPr>
              <a:t>Glimpse into Labor Dynamics &amp; Talent Shortages</a:t>
            </a:r>
            <a:endParaRPr b="0">
              <a:solidFill>
                <a:schemeClr val="accent5"/>
              </a:solidFill>
              <a:latin typeface="Maven Pro Black"/>
              <a:ea typeface="Maven Pro Black"/>
              <a:cs typeface="Maven Pro Black"/>
              <a:sym typeface="Maven Pro Black"/>
            </a:endParaRPr>
          </a:p>
        </p:txBody>
      </p:sp>
      <p:sp>
        <p:nvSpPr>
          <p:cNvPr id="363" name="Google Shape;363;p24"/>
          <p:cNvSpPr txBox="1">
            <a:spLocks noGrp="1"/>
          </p:cNvSpPr>
          <p:nvPr>
            <p:ph type="body" idx="1"/>
          </p:nvPr>
        </p:nvSpPr>
        <p:spPr>
          <a:xfrm>
            <a:off x="846600" y="1609050"/>
            <a:ext cx="7488000" cy="30228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n-GB" sz="1500">
                <a:solidFill>
                  <a:schemeClr val="accent5"/>
                </a:solidFill>
                <a:latin typeface="Maven Pro"/>
                <a:ea typeface="Maven Pro"/>
                <a:cs typeface="Maven Pro"/>
                <a:sym typeface="Maven Pro"/>
              </a:rPr>
              <a:t>“The </a:t>
            </a:r>
            <a:r>
              <a:rPr lang="en-GB" sz="1500" b="1">
                <a:solidFill>
                  <a:schemeClr val="accent5"/>
                </a:solidFill>
                <a:latin typeface="Maven Pro"/>
                <a:ea typeface="Maven Pro"/>
                <a:cs typeface="Maven Pro"/>
                <a:sym typeface="Maven Pro"/>
              </a:rPr>
              <a:t>lack of centralized information</a:t>
            </a:r>
            <a:r>
              <a:rPr lang="en-GB" sz="1500">
                <a:solidFill>
                  <a:schemeClr val="accent5"/>
                </a:solidFill>
                <a:latin typeface="Maven Pro"/>
                <a:ea typeface="Maven Pro"/>
                <a:cs typeface="Maven Pro"/>
                <a:sym typeface="Maven Pro"/>
              </a:rPr>
              <a:t> was a limitation for analysis in the estimation of labor supply and demand for workforce.” </a:t>
            </a:r>
            <a:endParaRPr sz="1500">
              <a:solidFill>
                <a:schemeClr val="accent5"/>
              </a:solidFill>
              <a:latin typeface="Maven Pro"/>
              <a:ea typeface="Maven Pro"/>
              <a:cs typeface="Maven Pro"/>
              <a:sym typeface="Maven Pro"/>
            </a:endParaRPr>
          </a:p>
          <a:p>
            <a:pPr marL="4114800" lvl="0" indent="457200" algn="l" rtl="0">
              <a:spcBef>
                <a:spcPts val="1200"/>
              </a:spcBef>
              <a:spcAft>
                <a:spcPts val="0"/>
              </a:spcAft>
              <a:buNone/>
            </a:pPr>
            <a:r>
              <a:rPr lang="en-GB" sz="1500" b="1">
                <a:solidFill>
                  <a:schemeClr val="accent5"/>
                </a:solidFill>
                <a:latin typeface="Maven Pro"/>
                <a:ea typeface="Maven Pro"/>
                <a:cs typeface="Maven Pro"/>
                <a:sym typeface="Maven Pro"/>
              </a:rPr>
              <a:t>-Rand Corporation </a:t>
            </a:r>
            <a:endParaRPr sz="1500" b="1">
              <a:solidFill>
                <a:schemeClr val="accent5"/>
              </a:solidFill>
              <a:latin typeface="Maven Pro"/>
              <a:ea typeface="Maven Pro"/>
              <a:cs typeface="Maven Pro"/>
              <a:sym typeface="Maven Pro"/>
            </a:endParaRPr>
          </a:p>
          <a:p>
            <a:pPr marL="457200" lvl="0" indent="-323850" algn="l" rtl="0">
              <a:spcBef>
                <a:spcPts val="1200"/>
              </a:spcBef>
              <a:spcAft>
                <a:spcPts val="0"/>
              </a:spcAft>
              <a:buClr>
                <a:schemeClr val="accent5"/>
              </a:buClr>
              <a:buSzPts val="1500"/>
              <a:buFont typeface="Maven Pro"/>
              <a:buChar char="●"/>
            </a:pPr>
            <a:r>
              <a:rPr lang="en-GB" sz="1500">
                <a:solidFill>
                  <a:schemeClr val="accent5"/>
                </a:solidFill>
                <a:latin typeface="Maven Pro"/>
                <a:ea typeface="Maven Pro"/>
                <a:cs typeface="Maven Pro"/>
                <a:sym typeface="Maven Pro"/>
              </a:rPr>
              <a:t>Between </a:t>
            </a:r>
            <a:r>
              <a:rPr lang="en-GB" sz="1500" b="1">
                <a:solidFill>
                  <a:schemeClr val="accent5"/>
                </a:solidFill>
                <a:latin typeface="Maven Pro"/>
                <a:ea typeface="Maven Pro"/>
                <a:cs typeface="Maven Pro"/>
                <a:sym typeface="Maven Pro"/>
              </a:rPr>
              <a:t>14% and 42% of jobs are susceptible to automation</a:t>
            </a:r>
            <a:r>
              <a:rPr lang="en-GB" sz="1500">
                <a:solidFill>
                  <a:schemeClr val="accent5"/>
                </a:solidFill>
                <a:latin typeface="Maven Pro"/>
                <a:ea typeface="Maven Pro"/>
                <a:cs typeface="Maven Pro"/>
                <a:sym typeface="Maven Pro"/>
              </a:rPr>
              <a:t> by 2030.</a:t>
            </a:r>
            <a:endParaRPr sz="1500">
              <a:solidFill>
                <a:schemeClr val="accent5"/>
              </a:solidFill>
              <a:latin typeface="Maven Pro"/>
              <a:ea typeface="Maven Pro"/>
              <a:cs typeface="Maven Pro"/>
              <a:sym typeface="Maven Pro"/>
            </a:endParaRPr>
          </a:p>
          <a:p>
            <a:pPr marL="457200" lvl="0" indent="-323850" algn="l" rtl="0">
              <a:spcBef>
                <a:spcPts val="0"/>
              </a:spcBef>
              <a:spcAft>
                <a:spcPts val="0"/>
              </a:spcAft>
              <a:buClr>
                <a:schemeClr val="accent5"/>
              </a:buClr>
              <a:buSzPts val="1500"/>
              <a:buFont typeface="Maven Pro"/>
              <a:buChar char="●"/>
            </a:pPr>
            <a:r>
              <a:rPr lang="en-GB" sz="1500">
                <a:solidFill>
                  <a:schemeClr val="accent5"/>
                </a:solidFill>
                <a:latin typeface="Maven Pro"/>
                <a:ea typeface="Maven Pro"/>
                <a:cs typeface="Maven Pro"/>
                <a:sym typeface="Maven Pro"/>
              </a:rPr>
              <a:t>By 2030, 2.1 million jobs will be unfulfilled in the US, and 92,000 of those jobs will be in Pennsylvania.</a:t>
            </a:r>
            <a:endParaRPr sz="1500">
              <a:solidFill>
                <a:schemeClr val="accent5"/>
              </a:solidFill>
              <a:latin typeface="Maven Pro"/>
              <a:ea typeface="Maven Pro"/>
              <a:cs typeface="Maven Pro"/>
              <a:sym typeface="Maven Pro"/>
            </a:endParaRPr>
          </a:p>
          <a:p>
            <a:pPr marL="457200" lvl="0" indent="-323850" algn="l" rtl="0">
              <a:spcBef>
                <a:spcPts val="0"/>
              </a:spcBef>
              <a:spcAft>
                <a:spcPts val="0"/>
              </a:spcAft>
              <a:buClr>
                <a:schemeClr val="accent5"/>
              </a:buClr>
              <a:buSzPts val="1500"/>
              <a:buFont typeface="Maven Pro"/>
              <a:buChar char="●"/>
            </a:pPr>
            <a:r>
              <a:rPr lang="en-GB" sz="1500">
                <a:solidFill>
                  <a:schemeClr val="accent5"/>
                </a:solidFill>
                <a:latin typeface="Maven Pro"/>
                <a:ea typeface="Maven Pro"/>
                <a:cs typeface="Maven Pro"/>
                <a:sym typeface="Maven Pro"/>
              </a:rPr>
              <a:t>The expected global talent deficit by 2030 will be 85.2 million workers. This </a:t>
            </a:r>
            <a:r>
              <a:rPr lang="en-GB" sz="1500" b="1">
                <a:solidFill>
                  <a:schemeClr val="accent5"/>
                </a:solidFill>
                <a:latin typeface="Maven Pro"/>
                <a:ea typeface="Maven Pro"/>
                <a:cs typeface="Maven Pro"/>
                <a:sym typeface="Maven Pro"/>
              </a:rPr>
              <a:t>skills shortage </a:t>
            </a:r>
            <a:r>
              <a:rPr lang="en-GB" sz="1500">
                <a:solidFill>
                  <a:schemeClr val="accent5"/>
                </a:solidFill>
                <a:latin typeface="Maven Pro"/>
                <a:ea typeface="Maven Pro"/>
                <a:cs typeface="Maven Pro"/>
                <a:sym typeface="Maven Pro"/>
              </a:rPr>
              <a:t>could </a:t>
            </a:r>
            <a:r>
              <a:rPr lang="en-GB" sz="1500" b="1">
                <a:solidFill>
                  <a:schemeClr val="accent5"/>
                </a:solidFill>
                <a:latin typeface="Maven Pro"/>
                <a:ea typeface="Maven Pro"/>
                <a:cs typeface="Maven Pro"/>
                <a:sym typeface="Maven Pro"/>
              </a:rPr>
              <a:t>result in 8.452 trillion in unrealized annual revenue</a:t>
            </a:r>
            <a:r>
              <a:rPr lang="en-GB" sz="1500">
                <a:solidFill>
                  <a:schemeClr val="accent5"/>
                </a:solidFill>
                <a:latin typeface="Maven Pro"/>
                <a:ea typeface="Maven Pro"/>
                <a:cs typeface="Maven Pro"/>
                <a:sym typeface="Maven Pro"/>
              </a:rPr>
              <a:t>.</a:t>
            </a:r>
            <a:endParaRPr sz="1500">
              <a:solidFill>
                <a:schemeClr val="accent5"/>
              </a:solidFill>
              <a:latin typeface="Maven Pro"/>
              <a:ea typeface="Maven Pro"/>
              <a:cs typeface="Maven Pro"/>
              <a:sym typeface="Maven Pro"/>
            </a:endParaRPr>
          </a:p>
        </p:txBody>
      </p:sp>
      <p:sp>
        <p:nvSpPr>
          <p:cNvPr id="364" name="Google Shape;364;p24"/>
          <p:cNvSpPr txBox="1"/>
          <p:nvPr/>
        </p:nvSpPr>
        <p:spPr>
          <a:xfrm>
            <a:off x="846600" y="4631850"/>
            <a:ext cx="7487700" cy="3363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GB" sz="1000">
                <a:solidFill>
                  <a:schemeClr val="accent5"/>
                </a:solidFill>
                <a:latin typeface="Maven Pro"/>
                <a:ea typeface="Maven Pro"/>
                <a:cs typeface="Maven Pro"/>
                <a:sym typeface="Maven Pro"/>
              </a:rPr>
              <a:t>1. https://www.congress.gov/bill/117th-congress/house-bill/7309</a:t>
            </a:r>
            <a:endParaRPr sz="1000">
              <a:solidFill>
                <a:schemeClr val="accent5"/>
              </a:solidFill>
              <a:latin typeface="Maven Pro"/>
              <a:ea typeface="Maven Pro"/>
              <a:cs typeface="Maven Pro"/>
              <a:sym typeface="Maven Pro"/>
            </a:endParaRPr>
          </a:p>
        </p:txBody>
      </p:sp>
      <p:sp>
        <p:nvSpPr>
          <p:cNvPr id="365" name="Google Shape;365;p24"/>
          <p:cNvSpPr txBox="1"/>
          <p:nvPr/>
        </p:nvSpPr>
        <p:spPr>
          <a:xfrm>
            <a:off x="846600" y="0"/>
            <a:ext cx="7488000" cy="369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GB" sz="1000">
                <a:solidFill>
                  <a:schemeClr val="accent5"/>
                </a:solidFill>
                <a:latin typeface="Maven Pro"/>
                <a:ea typeface="Maven Pro"/>
                <a:cs typeface="Maven Pro"/>
                <a:sym typeface="Maven Pro"/>
              </a:rPr>
              <a:t>2024 Super Analytics Challenge Team 2</a:t>
            </a:r>
            <a:endParaRPr sz="1000">
              <a:solidFill>
                <a:schemeClr val="accent5"/>
              </a:solidFill>
              <a:latin typeface="Maven Pro"/>
              <a:ea typeface="Maven Pro"/>
              <a:cs typeface="Maven Pro"/>
              <a:sym typeface="Maven Pr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9"/>
        <p:cNvGrpSpPr/>
        <p:nvPr/>
      </p:nvGrpSpPr>
      <p:grpSpPr>
        <a:xfrm>
          <a:off x="0" y="0"/>
          <a:ext cx="0" cy="0"/>
          <a:chOff x="0" y="0"/>
          <a:chExt cx="0" cy="0"/>
        </a:xfrm>
      </p:grpSpPr>
      <p:sp>
        <p:nvSpPr>
          <p:cNvPr id="370" name="Google Shape;370;p2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0">
                <a:solidFill>
                  <a:schemeClr val="accent5"/>
                </a:solidFill>
                <a:latin typeface="Maven Pro Black"/>
                <a:ea typeface="Maven Pro Black"/>
                <a:cs typeface="Maven Pro Black"/>
                <a:sym typeface="Maven Pro Black"/>
              </a:rPr>
              <a:t>Addressing Labor Shortages: </a:t>
            </a:r>
            <a:br>
              <a:rPr lang="en-GB" b="0">
                <a:solidFill>
                  <a:schemeClr val="accent5"/>
                </a:solidFill>
                <a:latin typeface="Maven Pro Black"/>
                <a:ea typeface="Maven Pro Black"/>
                <a:cs typeface="Maven Pro Black"/>
                <a:sym typeface="Maven Pro Black"/>
              </a:rPr>
            </a:br>
            <a:r>
              <a:rPr lang="en-GB" b="0">
                <a:solidFill>
                  <a:schemeClr val="accent5"/>
                </a:solidFill>
                <a:latin typeface="Maven Pro Black"/>
                <a:ea typeface="Maven Pro Black"/>
                <a:cs typeface="Maven Pro Black"/>
                <a:sym typeface="Maven Pro Black"/>
              </a:rPr>
              <a:t>Innovations, Initiatives &amp; Future of Work</a:t>
            </a:r>
            <a:endParaRPr b="0">
              <a:solidFill>
                <a:schemeClr val="accent5"/>
              </a:solidFill>
              <a:latin typeface="Maven Pro Black"/>
              <a:ea typeface="Maven Pro Black"/>
              <a:cs typeface="Maven Pro Black"/>
              <a:sym typeface="Maven Pro Black"/>
            </a:endParaRPr>
          </a:p>
        </p:txBody>
      </p:sp>
      <p:sp>
        <p:nvSpPr>
          <p:cNvPr id="371" name="Google Shape;371;p25"/>
          <p:cNvSpPr txBox="1">
            <a:spLocks noGrp="1"/>
          </p:cNvSpPr>
          <p:nvPr>
            <p:ph type="body" idx="1"/>
          </p:nvPr>
        </p:nvSpPr>
        <p:spPr>
          <a:xfrm>
            <a:off x="846600" y="1609050"/>
            <a:ext cx="7488000" cy="28275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chemeClr val="accent5"/>
              </a:buClr>
              <a:buSzPts val="1500"/>
              <a:buFont typeface="Maven Pro"/>
              <a:buChar char="●"/>
            </a:pPr>
            <a:r>
              <a:rPr lang="en-GB" sz="1500">
                <a:solidFill>
                  <a:schemeClr val="accent5"/>
                </a:solidFill>
                <a:latin typeface="Maven Pro"/>
                <a:ea typeface="Maven Pro"/>
                <a:cs typeface="Maven Pro"/>
                <a:sym typeface="Maven Pro"/>
              </a:rPr>
              <a:t>The United States alone could miss out on $1.748 trillion in revenue due to labor shortages.</a:t>
            </a:r>
            <a:endParaRPr sz="1500">
              <a:solidFill>
                <a:schemeClr val="accent5"/>
              </a:solidFill>
              <a:latin typeface="Maven Pro"/>
              <a:ea typeface="Maven Pro"/>
              <a:cs typeface="Maven Pro"/>
              <a:sym typeface="Maven Pro"/>
            </a:endParaRPr>
          </a:p>
          <a:p>
            <a:pPr marL="457200" lvl="0" indent="-323850" algn="l" rtl="0">
              <a:spcBef>
                <a:spcPts val="0"/>
              </a:spcBef>
              <a:spcAft>
                <a:spcPts val="0"/>
              </a:spcAft>
              <a:buClr>
                <a:schemeClr val="accent5"/>
              </a:buClr>
              <a:buSzPts val="1500"/>
              <a:buFont typeface="Maven Pro"/>
              <a:buChar char="●"/>
            </a:pPr>
            <a:r>
              <a:rPr lang="en-GB" sz="1500">
                <a:solidFill>
                  <a:schemeClr val="accent5"/>
                </a:solidFill>
                <a:latin typeface="Maven Pro"/>
                <a:ea typeface="Maven Pro"/>
                <a:cs typeface="Maven Pro"/>
                <a:sym typeface="Maven Pro"/>
              </a:rPr>
              <a:t>Firms are adopting new technologies as they </a:t>
            </a:r>
            <a:r>
              <a:rPr lang="en-GB" sz="1500" b="1">
                <a:solidFill>
                  <a:schemeClr val="accent5"/>
                </a:solidFill>
                <a:latin typeface="Maven Pro"/>
                <a:ea typeface="Maven Pro"/>
                <a:cs typeface="Maven Pro"/>
                <a:sym typeface="Maven Pro"/>
              </a:rPr>
              <a:t>increase the demand for skills</a:t>
            </a:r>
            <a:r>
              <a:rPr lang="en-GB" sz="1500">
                <a:solidFill>
                  <a:schemeClr val="accent5"/>
                </a:solidFill>
                <a:latin typeface="Maven Pro"/>
                <a:ea typeface="Maven Pro"/>
                <a:cs typeface="Maven Pro"/>
                <a:sym typeface="Maven Pro"/>
              </a:rPr>
              <a:t>, not necessarily with an expansion in employment levels.</a:t>
            </a:r>
            <a:endParaRPr sz="1500">
              <a:solidFill>
                <a:schemeClr val="accent5"/>
              </a:solidFill>
              <a:latin typeface="Maven Pro"/>
              <a:ea typeface="Maven Pro"/>
              <a:cs typeface="Maven Pro"/>
              <a:sym typeface="Maven Pro"/>
            </a:endParaRPr>
          </a:p>
          <a:p>
            <a:pPr marL="457200" lvl="0" indent="-323850" algn="l" rtl="0">
              <a:spcBef>
                <a:spcPts val="0"/>
              </a:spcBef>
              <a:spcAft>
                <a:spcPts val="0"/>
              </a:spcAft>
              <a:buClr>
                <a:schemeClr val="accent5"/>
              </a:buClr>
              <a:buSzPts val="1500"/>
              <a:buFont typeface="Maven Pro"/>
              <a:buChar char="●"/>
            </a:pPr>
            <a:r>
              <a:rPr lang="en-GB" sz="1500">
                <a:solidFill>
                  <a:schemeClr val="accent5"/>
                </a:solidFill>
                <a:latin typeface="Maven Pro"/>
                <a:ea typeface="Maven Pro"/>
                <a:cs typeface="Maven Pro"/>
                <a:sym typeface="Maven Pro"/>
              </a:rPr>
              <a:t>The Bipartisan Workforce Innovation and Opportunity Act set the principles for </a:t>
            </a:r>
            <a:r>
              <a:rPr lang="en-GB" sz="1500" b="1">
                <a:solidFill>
                  <a:schemeClr val="accent5"/>
                </a:solidFill>
                <a:latin typeface="Maven Pro"/>
                <a:ea typeface="Maven Pro"/>
                <a:cs typeface="Maven Pro"/>
                <a:sym typeface="Maven Pro"/>
              </a:rPr>
              <a:t>new initiatives based on job-driven training</a:t>
            </a:r>
            <a:r>
              <a:rPr lang="en-GB" sz="1500">
                <a:solidFill>
                  <a:schemeClr val="accent5"/>
                </a:solidFill>
                <a:latin typeface="Maven Pro"/>
                <a:ea typeface="Maven Pro"/>
                <a:cs typeface="Maven Pro"/>
                <a:sym typeface="Maven Pro"/>
              </a:rPr>
              <a:t>, a hands-on approach, and a </a:t>
            </a:r>
            <a:r>
              <a:rPr lang="en-GB" sz="1500" b="1">
                <a:solidFill>
                  <a:schemeClr val="accent5"/>
                </a:solidFill>
                <a:latin typeface="Maven Pro"/>
                <a:ea typeface="Maven Pro"/>
                <a:cs typeface="Maven Pro"/>
                <a:sym typeface="Maven Pro"/>
              </a:rPr>
              <a:t>stronger engagement between workers, employers, and educators</a:t>
            </a:r>
            <a:r>
              <a:rPr lang="en-GB" sz="1500">
                <a:solidFill>
                  <a:schemeClr val="accent5"/>
                </a:solidFill>
                <a:latin typeface="Maven Pro"/>
                <a:ea typeface="Maven Pro"/>
                <a:cs typeface="Maven Pro"/>
                <a:sym typeface="Maven Pro"/>
              </a:rPr>
              <a:t>.</a:t>
            </a:r>
            <a:endParaRPr sz="1500">
              <a:solidFill>
                <a:schemeClr val="accent5"/>
              </a:solidFill>
              <a:latin typeface="Maven Pro"/>
              <a:ea typeface="Maven Pro"/>
              <a:cs typeface="Maven Pro"/>
              <a:sym typeface="Maven Pro"/>
            </a:endParaRPr>
          </a:p>
          <a:p>
            <a:pPr marL="457200" lvl="0" indent="-323850" algn="l" rtl="0">
              <a:spcBef>
                <a:spcPts val="0"/>
              </a:spcBef>
              <a:spcAft>
                <a:spcPts val="0"/>
              </a:spcAft>
              <a:buClr>
                <a:schemeClr val="accent5"/>
              </a:buClr>
              <a:buSzPts val="1500"/>
              <a:buFont typeface="Maven Pro"/>
              <a:buChar char="●"/>
            </a:pPr>
            <a:r>
              <a:rPr lang="en-GB" sz="1500">
                <a:solidFill>
                  <a:schemeClr val="accent5"/>
                </a:solidFill>
                <a:latin typeface="Maven Pro"/>
                <a:ea typeface="Maven Pro"/>
                <a:cs typeface="Maven Pro"/>
                <a:sym typeface="Maven Pro"/>
              </a:rPr>
              <a:t>“The reason why human labor has prevailed relates to its ability to acquire new skills through education.”</a:t>
            </a:r>
            <a:endParaRPr sz="1500">
              <a:solidFill>
                <a:schemeClr val="accent5"/>
              </a:solidFill>
              <a:latin typeface="Maven Pro"/>
              <a:ea typeface="Maven Pro"/>
              <a:cs typeface="Maven Pro"/>
              <a:sym typeface="Maven Pro"/>
            </a:endParaRPr>
          </a:p>
        </p:txBody>
      </p:sp>
      <p:sp>
        <p:nvSpPr>
          <p:cNvPr id="372" name="Google Shape;372;p25"/>
          <p:cNvSpPr txBox="1"/>
          <p:nvPr/>
        </p:nvSpPr>
        <p:spPr>
          <a:xfrm>
            <a:off x="846600" y="4436700"/>
            <a:ext cx="7487700" cy="644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GB" sz="1000">
                <a:solidFill>
                  <a:schemeClr val="accent5"/>
                </a:solidFill>
                <a:latin typeface="Maven Pro"/>
                <a:ea typeface="Maven Pro"/>
                <a:cs typeface="Maven Pro"/>
                <a:sym typeface="Maven Pro"/>
              </a:rPr>
              <a:t>2. Karabarbounis &amp; Neiman. (2013). The global decline of the labor share. NBER</a:t>
            </a:r>
            <a:endParaRPr sz="1000">
              <a:solidFill>
                <a:schemeClr val="accent5"/>
              </a:solidFill>
              <a:latin typeface="Maven Pro"/>
              <a:ea typeface="Maven Pro"/>
              <a:cs typeface="Maven Pro"/>
              <a:sym typeface="Maven Pro"/>
            </a:endParaRPr>
          </a:p>
          <a:p>
            <a:pPr marL="0" lvl="0" indent="0" algn="l" rtl="0">
              <a:spcBef>
                <a:spcPts val="0"/>
              </a:spcBef>
              <a:spcAft>
                <a:spcPts val="0"/>
              </a:spcAft>
              <a:buNone/>
            </a:pPr>
            <a:r>
              <a:rPr lang="en-GB" sz="1000">
                <a:solidFill>
                  <a:schemeClr val="accent5"/>
                </a:solidFill>
                <a:latin typeface="Maven Pro"/>
                <a:ea typeface="Maven Pro"/>
                <a:cs typeface="Maven Pro"/>
                <a:sym typeface="Maven Pro"/>
              </a:rPr>
              <a:t>3. Frey &amp; Osborne. (2013). The future of employment. Oxford Martin School</a:t>
            </a:r>
            <a:endParaRPr sz="1000">
              <a:solidFill>
                <a:schemeClr val="accent5"/>
              </a:solidFill>
              <a:latin typeface="Maven Pro"/>
              <a:ea typeface="Maven Pro"/>
              <a:cs typeface="Maven Pro"/>
              <a:sym typeface="Maven Pro"/>
            </a:endParaRPr>
          </a:p>
          <a:p>
            <a:pPr marL="0" lvl="0" indent="0" algn="l" rtl="0">
              <a:spcBef>
                <a:spcPts val="0"/>
              </a:spcBef>
              <a:spcAft>
                <a:spcPts val="0"/>
              </a:spcAft>
              <a:buNone/>
            </a:pPr>
            <a:r>
              <a:rPr lang="en-GB" sz="1000">
                <a:solidFill>
                  <a:schemeClr val="accent5"/>
                </a:solidFill>
                <a:latin typeface="Maven Pro"/>
                <a:ea typeface="Maven Pro"/>
                <a:cs typeface="Maven Pro"/>
                <a:sym typeface="Maven Pro"/>
              </a:rPr>
              <a:t>4. Center for Economic and Business Research. (2016). The Trillion $ Difference.</a:t>
            </a:r>
            <a:endParaRPr sz="1000">
              <a:solidFill>
                <a:schemeClr val="accent5"/>
              </a:solidFill>
              <a:latin typeface="Maven Pro"/>
              <a:ea typeface="Maven Pro"/>
              <a:cs typeface="Maven Pro"/>
              <a:sym typeface="Maven Pro"/>
            </a:endParaRPr>
          </a:p>
        </p:txBody>
      </p:sp>
      <p:sp>
        <p:nvSpPr>
          <p:cNvPr id="373" name="Google Shape;373;p25"/>
          <p:cNvSpPr txBox="1"/>
          <p:nvPr/>
        </p:nvSpPr>
        <p:spPr>
          <a:xfrm>
            <a:off x="3857075" y="991275"/>
            <a:ext cx="157500" cy="21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00">
                <a:solidFill>
                  <a:schemeClr val="accent5"/>
                </a:solidFill>
                <a:latin typeface="Nunito"/>
                <a:ea typeface="Nunito"/>
                <a:cs typeface="Nunito"/>
                <a:sym typeface="Nunito"/>
              </a:rPr>
              <a:t>1</a:t>
            </a:r>
            <a:endParaRPr sz="1300">
              <a:solidFill>
                <a:schemeClr val="accent5"/>
              </a:solidFill>
              <a:latin typeface="Nunito"/>
              <a:ea typeface="Nunito"/>
              <a:cs typeface="Nunito"/>
              <a:sym typeface="Nunito"/>
            </a:endParaRPr>
          </a:p>
        </p:txBody>
      </p:sp>
      <p:sp>
        <p:nvSpPr>
          <p:cNvPr id="374" name="Google Shape;374;p25"/>
          <p:cNvSpPr txBox="1"/>
          <p:nvPr/>
        </p:nvSpPr>
        <p:spPr>
          <a:xfrm>
            <a:off x="846600" y="0"/>
            <a:ext cx="7488000" cy="369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GB" sz="1000">
                <a:solidFill>
                  <a:schemeClr val="accent5"/>
                </a:solidFill>
                <a:latin typeface="Maven Pro"/>
                <a:ea typeface="Maven Pro"/>
                <a:cs typeface="Maven Pro"/>
                <a:sym typeface="Maven Pro"/>
              </a:rPr>
              <a:t>2024 Super Analytics Challenge Team 2</a:t>
            </a:r>
            <a:endParaRPr sz="1000">
              <a:solidFill>
                <a:schemeClr val="accent5"/>
              </a:solidFill>
              <a:latin typeface="Maven Pro"/>
              <a:ea typeface="Maven Pro"/>
              <a:cs typeface="Maven Pro"/>
              <a:sym typeface="Maven Pr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78"/>
        <p:cNvGrpSpPr/>
        <p:nvPr/>
      </p:nvGrpSpPr>
      <p:grpSpPr>
        <a:xfrm>
          <a:off x="0" y="0"/>
          <a:ext cx="0" cy="0"/>
          <a:chOff x="0" y="0"/>
          <a:chExt cx="0" cy="0"/>
        </a:xfrm>
      </p:grpSpPr>
      <p:sp>
        <p:nvSpPr>
          <p:cNvPr id="379" name="Google Shape;379;p26"/>
          <p:cNvSpPr txBox="1">
            <a:spLocks noGrp="1"/>
          </p:cNvSpPr>
          <p:nvPr>
            <p:ph type="title"/>
          </p:nvPr>
        </p:nvSpPr>
        <p:spPr>
          <a:xfrm>
            <a:off x="1303800" y="598575"/>
            <a:ext cx="78402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0">
                <a:solidFill>
                  <a:schemeClr val="accent5"/>
                </a:solidFill>
                <a:latin typeface="Maven Pro Black"/>
                <a:ea typeface="Maven Pro Black"/>
                <a:cs typeface="Maven Pro Black"/>
                <a:sym typeface="Maven Pro Black"/>
              </a:rPr>
              <a:t>Empowering Workforce Development: </a:t>
            </a:r>
            <a:br>
              <a:rPr lang="en-GB" b="0">
                <a:solidFill>
                  <a:schemeClr val="accent5"/>
                </a:solidFill>
                <a:latin typeface="Maven Pro Black"/>
                <a:ea typeface="Maven Pro Black"/>
                <a:cs typeface="Maven Pro Black"/>
                <a:sym typeface="Maven Pro Black"/>
              </a:rPr>
            </a:br>
            <a:r>
              <a:rPr lang="en-GB" b="0">
                <a:solidFill>
                  <a:schemeClr val="accent5"/>
                </a:solidFill>
                <a:latin typeface="Maven Pro Black"/>
                <a:ea typeface="Maven Pro Black"/>
                <a:cs typeface="Maven Pro Black"/>
                <a:sym typeface="Maven Pro Black"/>
              </a:rPr>
              <a:t>Investing in Human Capital for Economic Growth</a:t>
            </a:r>
            <a:endParaRPr b="0">
              <a:solidFill>
                <a:schemeClr val="accent5"/>
              </a:solidFill>
              <a:latin typeface="Maven Pro Black"/>
              <a:ea typeface="Maven Pro Black"/>
              <a:cs typeface="Maven Pro Black"/>
              <a:sym typeface="Maven Pro Black"/>
            </a:endParaRPr>
          </a:p>
        </p:txBody>
      </p:sp>
      <p:sp>
        <p:nvSpPr>
          <p:cNvPr id="380" name="Google Shape;380;p26"/>
          <p:cNvSpPr txBox="1">
            <a:spLocks noGrp="1"/>
          </p:cNvSpPr>
          <p:nvPr>
            <p:ph type="body" idx="1"/>
          </p:nvPr>
        </p:nvSpPr>
        <p:spPr>
          <a:xfrm>
            <a:off x="846600" y="1609050"/>
            <a:ext cx="7488000" cy="28716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chemeClr val="accent5"/>
              </a:buClr>
              <a:buSzPts val="1500"/>
              <a:buFont typeface="Maven Pro"/>
              <a:buChar char="●"/>
            </a:pPr>
            <a:r>
              <a:rPr lang="en-GB" sz="1500">
                <a:solidFill>
                  <a:schemeClr val="accent5"/>
                </a:solidFill>
                <a:latin typeface="Maven Pro"/>
                <a:ea typeface="Maven Pro"/>
                <a:cs typeface="Maven Pro"/>
                <a:sym typeface="Maven Pro"/>
              </a:rPr>
              <a:t>The Career Pathways program in New Orleans was a program that began in 2015. According to Rand Corporation, the program had a favorable return on investment (355.28% for participants, 7.99% for society) in a 3-year horizon.</a:t>
            </a:r>
            <a:endParaRPr sz="1500">
              <a:solidFill>
                <a:schemeClr val="accent5"/>
              </a:solidFill>
              <a:latin typeface="Maven Pro"/>
              <a:ea typeface="Maven Pro"/>
              <a:cs typeface="Maven Pro"/>
              <a:sym typeface="Maven Pro"/>
            </a:endParaRPr>
          </a:p>
          <a:p>
            <a:pPr marL="457200" lvl="0" indent="-323850" algn="l" rtl="0">
              <a:spcBef>
                <a:spcPts val="0"/>
              </a:spcBef>
              <a:spcAft>
                <a:spcPts val="0"/>
              </a:spcAft>
              <a:buClr>
                <a:schemeClr val="accent5"/>
              </a:buClr>
              <a:buSzPts val="1500"/>
              <a:buFont typeface="Maven Pro"/>
              <a:buChar char="●"/>
            </a:pPr>
            <a:r>
              <a:rPr lang="en-GB" sz="1500">
                <a:solidFill>
                  <a:schemeClr val="accent5"/>
                </a:solidFill>
                <a:latin typeface="Maven Pro"/>
                <a:ea typeface="Maven Pro"/>
                <a:cs typeface="Maven Pro"/>
                <a:sym typeface="Maven Pro"/>
              </a:rPr>
              <a:t>Rand Corporation recommends</a:t>
            </a:r>
            <a:r>
              <a:rPr lang="en-GB" sz="1500" b="1">
                <a:solidFill>
                  <a:schemeClr val="accent5"/>
                </a:solidFill>
                <a:latin typeface="Maven Pro"/>
                <a:ea typeface="Maven Pro"/>
                <a:cs typeface="Maven Pro"/>
                <a:sym typeface="Maven Pro"/>
              </a:rPr>
              <a:t> improving literacy and numeracy</a:t>
            </a:r>
            <a:r>
              <a:rPr lang="en-GB" sz="1500">
                <a:solidFill>
                  <a:schemeClr val="accent5"/>
                </a:solidFill>
                <a:latin typeface="Maven Pro"/>
                <a:ea typeface="Maven Pro"/>
                <a:cs typeface="Maven Pro"/>
                <a:sym typeface="Maven Pro"/>
              </a:rPr>
              <a:t>, and </a:t>
            </a:r>
            <a:r>
              <a:rPr lang="en-GB" sz="1500" b="1">
                <a:solidFill>
                  <a:schemeClr val="accent5"/>
                </a:solidFill>
                <a:latin typeface="Maven Pro"/>
                <a:ea typeface="Maven Pro"/>
                <a:cs typeface="Maven Pro"/>
                <a:sym typeface="Maven Pro"/>
              </a:rPr>
              <a:t>responsive programs</a:t>
            </a:r>
            <a:r>
              <a:rPr lang="en-GB" sz="1500">
                <a:solidFill>
                  <a:schemeClr val="accent5"/>
                </a:solidFill>
                <a:latin typeface="Maven Pro"/>
                <a:ea typeface="Maven Pro"/>
                <a:cs typeface="Maven Pro"/>
                <a:sym typeface="Maven Pro"/>
              </a:rPr>
              <a:t> to an evolving job market. Society must be patient to get results.</a:t>
            </a:r>
            <a:endParaRPr sz="1500">
              <a:solidFill>
                <a:schemeClr val="accent5"/>
              </a:solidFill>
              <a:latin typeface="Maven Pro"/>
              <a:ea typeface="Maven Pro"/>
              <a:cs typeface="Maven Pro"/>
              <a:sym typeface="Maven Pro"/>
            </a:endParaRPr>
          </a:p>
          <a:p>
            <a:pPr marL="457200" lvl="0" indent="-323850" algn="l" rtl="0">
              <a:spcBef>
                <a:spcPts val="0"/>
              </a:spcBef>
              <a:spcAft>
                <a:spcPts val="0"/>
              </a:spcAft>
              <a:buClr>
                <a:schemeClr val="accent5"/>
              </a:buClr>
              <a:buSzPts val="1500"/>
              <a:buFont typeface="Maven Pro"/>
              <a:buChar char="●"/>
            </a:pPr>
            <a:r>
              <a:rPr lang="en-GB" sz="1500">
                <a:solidFill>
                  <a:schemeClr val="accent5"/>
                </a:solidFill>
                <a:latin typeface="Maven Pro"/>
                <a:ea typeface="Maven Pro"/>
                <a:cs typeface="Maven Pro"/>
                <a:sym typeface="Maven Pro"/>
              </a:rPr>
              <a:t>The labor participation rate has decreased in people between 16 and 24 years, from 76.3% in 1980 to 60.2%.</a:t>
            </a:r>
            <a:endParaRPr sz="1500">
              <a:solidFill>
                <a:schemeClr val="accent5"/>
              </a:solidFill>
              <a:latin typeface="Maven Pro"/>
              <a:ea typeface="Maven Pro"/>
              <a:cs typeface="Maven Pro"/>
              <a:sym typeface="Maven Pro"/>
            </a:endParaRPr>
          </a:p>
          <a:p>
            <a:pPr marL="457200" lvl="0" indent="-323850" algn="l" rtl="0">
              <a:spcBef>
                <a:spcPts val="0"/>
              </a:spcBef>
              <a:spcAft>
                <a:spcPts val="0"/>
              </a:spcAft>
              <a:buClr>
                <a:schemeClr val="accent5"/>
              </a:buClr>
              <a:buSzPts val="1500"/>
              <a:buFont typeface="Maven Pro"/>
              <a:buChar char="●"/>
            </a:pPr>
            <a:r>
              <a:rPr lang="en-GB" sz="1500">
                <a:solidFill>
                  <a:schemeClr val="accent5"/>
                </a:solidFill>
                <a:latin typeface="Maven Pro"/>
                <a:ea typeface="Maven Pro"/>
                <a:cs typeface="Maven Pro"/>
                <a:sym typeface="Maven Pro"/>
              </a:rPr>
              <a:t>For every $1 invested in human capital, $11.39 is added to the GDP. </a:t>
            </a:r>
            <a:r>
              <a:rPr lang="en-GB" sz="1500" b="1">
                <a:solidFill>
                  <a:schemeClr val="accent5"/>
                </a:solidFill>
                <a:latin typeface="Maven Pro"/>
                <a:ea typeface="Maven Pro"/>
                <a:cs typeface="Maven Pro"/>
                <a:sym typeface="Maven Pro"/>
              </a:rPr>
              <a:t>The best investment is People.</a:t>
            </a:r>
            <a:endParaRPr sz="1500" b="1">
              <a:solidFill>
                <a:schemeClr val="accent5"/>
              </a:solidFill>
              <a:latin typeface="Maven Pro"/>
              <a:ea typeface="Maven Pro"/>
              <a:cs typeface="Maven Pro"/>
              <a:sym typeface="Maven Pro"/>
            </a:endParaRPr>
          </a:p>
        </p:txBody>
      </p:sp>
      <p:sp>
        <p:nvSpPr>
          <p:cNvPr id="381" name="Google Shape;381;p26"/>
          <p:cNvSpPr txBox="1"/>
          <p:nvPr/>
        </p:nvSpPr>
        <p:spPr>
          <a:xfrm>
            <a:off x="846600" y="4693200"/>
            <a:ext cx="7488000" cy="4503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GB" sz="1000">
                <a:solidFill>
                  <a:schemeClr val="accent5"/>
                </a:solidFill>
                <a:latin typeface="Maven Pro"/>
                <a:ea typeface="Maven Pro"/>
                <a:cs typeface="Maven Pro"/>
                <a:sym typeface="Maven Pro"/>
              </a:rPr>
              <a:t>5. Korn Ferry. (2018). The global talent cruch. </a:t>
            </a:r>
            <a:endParaRPr sz="1000">
              <a:solidFill>
                <a:schemeClr val="accent5"/>
              </a:solidFill>
              <a:latin typeface="Maven Pro"/>
              <a:ea typeface="Maven Pro"/>
              <a:cs typeface="Maven Pro"/>
              <a:sym typeface="Maven Pro"/>
            </a:endParaRPr>
          </a:p>
          <a:p>
            <a:pPr marL="0" lvl="0" indent="0" algn="l" rtl="0">
              <a:spcBef>
                <a:spcPts val="0"/>
              </a:spcBef>
              <a:spcAft>
                <a:spcPts val="0"/>
              </a:spcAft>
              <a:buNone/>
            </a:pPr>
            <a:r>
              <a:rPr lang="en-GB" sz="1000">
                <a:solidFill>
                  <a:schemeClr val="accent5"/>
                </a:solidFill>
                <a:latin typeface="Maven Pro"/>
                <a:ea typeface="Maven Pro"/>
                <a:cs typeface="Maven Pro"/>
                <a:sym typeface="Maven Pro"/>
              </a:rPr>
              <a:t>6. Acemoglu D. et Al. (2023). Advanced technology adoption. (2023). Discussion Paper. MIT Economics.</a:t>
            </a:r>
            <a:endParaRPr sz="1000">
              <a:solidFill>
                <a:schemeClr val="accent5"/>
              </a:solidFill>
              <a:latin typeface="Maven Pro"/>
              <a:ea typeface="Maven Pro"/>
              <a:cs typeface="Maven Pro"/>
              <a:sym typeface="Maven Pro"/>
            </a:endParaRPr>
          </a:p>
          <a:p>
            <a:pPr marL="0" lvl="0" indent="0" algn="l" rtl="0">
              <a:spcBef>
                <a:spcPts val="0"/>
              </a:spcBef>
              <a:spcAft>
                <a:spcPts val="0"/>
              </a:spcAft>
              <a:buNone/>
            </a:pPr>
            <a:r>
              <a:rPr lang="en-GB" sz="1000">
                <a:solidFill>
                  <a:schemeClr val="accent5"/>
                </a:solidFill>
                <a:latin typeface="Maven Pro"/>
                <a:ea typeface="Maven Pro"/>
                <a:cs typeface="Maven Pro"/>
                <a:sym typeface="Maven Pro"/>
              </a:rPr>
              <a:t>7. Rand Corporation. (2019). What works for Job Training Programs for Disadvantaged Workers?</a:t>
            </a:r>
            <a:endParaRPr sz="1000">
              <a:solidFill>
                <a:schemeClr val="accent5"/>
              </a:solidFill>
              <a:latin typeface="Maven Pro"/>
              <a:ea typeface="Maven Pro"/>
              <a:cs typeface="Maven Pro"/>
              <a:sym typeface="Maven Pro"/>
            </a:endParaRPr>
          </a:p>
        </p:txBody>
      </p:sp>
      <p:sp>
        <p:nvSpPr>
          <p:cNvPr id="382" name="Google Shape;382;p26"/>
          <p:cNvSpPr txBox="1"/>
          <p:nvPr/>
        </p:nvSpPr>
        <p:spPr>
          <a:xfrm>
            <a:off x="846600" y="0"/>
            <a:ext cx="7488000" cy="369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GB" sz="1000">
                <a:solidFill>
                  <a:schemeClr val="accent5"/>
                </a:solidFill>
                <a:latin typeface="Maven Pro"/>
                <a:ea typeface="Maven Pro"/>
                <a:cs typeface="Maven Pro"/>
                <a:sym typeface="Maven Pro"/>
              </a:rPr>
              <a:t>2024 Super Analytics Challenge Team 2</a:t>
            </a:r>
            <a:endParaRPr sz="1000">
              <a:solidFill>
                <a:schemeClr val="accent5"/>
              </a:solidFill>
              <a:latin typeface="Maven Pro"/>
              <a:ea typeface="Maven Pro"/>
              <a:cs typeface="Maven Pro"/>
              <a:sym typeface="Maven Pr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394"/>
        <p:cNvGrpSpPr/>
        <p:nvPr/>
      </p:nvGrpSpPr>
      <p:grpSpPr>
        <a:xfrm>
          <a:off x="0" y="0"/>
          <a:ext cx="0" cy="0"/>
          <a:chOff x="0" y="0"/>
          <a:chExt cx="0" cy="0"/>
        </a:xfrm>
      </p:grpSpPr>
      <p:sp>
        <p:nvSpPr>
          <p:cNvPr id="395" name="Google Shape;395;p28"/>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b="0">
                <a:latin typeface="Maven Pro Black"/>
                <a:ea typeface="Maven Pro Black"/>
                <a:cs typeface="Maven Pro Black"/>
                <a:sym typeface="Maven Pro Black"/>
              </a:rPr>
              <a:t>HIQ</a:t>
            </a:r>
            <a:endParaRPr b="0">
              <a:latin typeface="Maven Pro Black"/>
              <a:ea typeface="Maven Pro Black"/>
              <a:cs typeface="Maven Pro Black"/>
              <a:sym typeface="Maven Pro Black"/>
            </a:endParaRPr>
          </a:p>
        </p:txBody>
      </p:sp>
      <p:sp>
        <p:nvSpPr>
          <p:cNvPr id="396" name="Google Shape;396;p28"/>
          <p:cNvSpPr txBox="1"/>
          <p:nvPr/>
        </p:nvSpPr>
        <p:spPr>
          <a:xfrm>
            <a:off x="846600" y="0"/>
            <a:ext cx="7488000" cy="369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GB" sz="1000">
                <a:solidFill>
                  <a:schemeClr val="lt1"/>
                </a:solidFill>
                <a:latin typeface="Maven Pro"/>
                <a:ea typeface="Maven Pro"/>
                <a:cs typeface="Maven Pro"/>
                <a:sym typeface="Maven Pro"/>
              </a:rPr>
              <a:t>2024 Super Analytics Challenge Team 2</a:t>
            </a:r>
            <a:endParaRPr sz="1000">
              <a:solidFill>
                <a:schemeClr val="lt1"/>
              </a:solidFill>
              <a:latin typeface="Maven Pro"/>
              <a:ea typeface="Maven Pro"/>
              <a:cs typeface="Maven Pro"/>
              <a:sym typeface="Maven Pro"/>
            </a:endParaRPr>
          </a:p>
        </p:txBody>
      </p:sp>
      <p:sp>
        <p:nvSpPr>
          <p:cNvPr id="397" name="Google Shape;397;p28"/>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1200</Words>
  <Application>Microsoft Macintosh PowerPoint</Application>
  <PresentationFormat>On-screen Show (16:9)</PresentationFormat>
  <Paragraphs>119</Paragraphs>
  <Slides>19</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Courier New</vt:lpstr>
      <vt:lpstr>Maven Pro Black</vt:lpstr>
      <vt:lpstr>Libre Franklin</vt:lpstr>
      <vt:lpstr>Maven Pro</vt:lpstr>
      <vt:lpstr>Arial</vt:lpstr>
      <vt:lpstr>Nunito</vt:lpstr>
      <vt:lpstr>Momentum</vt:lpstr>
      <vt:lpstr>Team Members  Yongha Jang, Carlos Salazar, Anni Kang, Melody Feng, Jane Yun Executive Coach Deepa Pai Managing Director, Technology - Accenture</vt:lpstr>
      <vt:lpstr>Agenda</vt:lpstr>
      <vt:lpstr>Problem Statement</vt:lpstr>
      <vt:lpstr>The Urgent Challenge: Workforce Development in Advanced Manufacturing</vt:lpstr>
      <vt:lpstr>Initial Research</vt:lpstr>
      <vt:lpstr>Future Workforce Trends &amp; Challenges:  Glimpse into Labor Dynamics &amp; Talent Shortages</vt:lpstr>
      <vt:lpstr>Addressing Labor Shortages:  Innovations, Initiatives &amp; Future of Work</vt:lpstr>
      <vt:lpstr>Empowering Workforce Development:  Investing in Human Capital for Economic Growth</vt:lpstr>
      <vt:lpstr>HIQ</vt:lpstr>
      <vt:lpstr>“How can data-driven insights on the current and future demographic trends in Pennsylvania be leveraged to help schools and educators design and implement dynamic workforce development programs, ensuring that training initiatives are responsive to the evolving needs of the population and the advanced manufacturing sector?”</vt:lpstr>
      <vt:lpstr>Education Systems</vt:lpstr>
      <vt:lpstr>Education Systems</vt:lpstr>
      <vt:lpstr>Blueprint to  Solution</vt:lpstr>
      <vt:lpstr>“A free online platform targeting younger demographic  using an algorithm that focuses on developing and training the new required skill trends in the workforce that bridges the connection between companies and schools to enhance,adapt and develop to the changing landscape of the skill sets needed in the advanced manufacturing workforce within PA”</vt:lpstr>
      <vt:lpstr>Practicality of Blueprint to Solution</vt:lpstr>
      <vt:lpstr>Downstream &amp; Upstream Implications</vt:lpstr>
      <vt:lpstr>Citations</vt:lpstr>
      <vt:lpstr>QnA</vt:lpstr>
      <vt:lpstr>Team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Anni Kang</cp:lastModifiedBy>
  <cp:revision>1</cp:revision>
  <dcterms:modified xsi:type="dcterms:W3CDTF">2024-07-12T13:36:30Z</dcterms:modified>
</cp:coreProperties>
</file>