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8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5143500" type="screen16x9"/>
  <p:notesSz cx="6858000" cy="9144000"/>
  <p:embeddedFontLst>
    <p:embeddedFont>
      <p:font typeface="Maven Pro" pitchFamily="2" charset="77"/>
      <p:regular r:id="rId21"/>
      <p:bold r:id="rId22"/>
    </p:embeddedFont>
    <p:embeddedFont>
      <p:font typeface="Maven Pro Black" pitchFamily="2" charset="77"/>
      <p:bold r:id="rId23"/>
    </p:embeddedFont>
    <p:embeddedFont>
      <p:font typeface="Nunito" pitchFamily="2" charset="77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72e2a614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72e2a614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53b35eb21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53b35eb21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7d83288c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b7d83288c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7d83288c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b7d83288c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b576073b5d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b576073b5d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b72e2a614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b72e2a614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b576073b5d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b576073b5d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576073b5d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576073b5d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name here please :)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b53b35eb21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b53b35eb21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6d73e9273_1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6d73e9273_1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72e2a614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72e2a614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6d73e92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6d73e92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72e2a614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72e2a614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upskilling &gt; higher paying jobs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model how upskilling helps you move to higher quadrants of salaires &gt; solution: plug-in for gaps in skills to bridge skills to get you to higher bracket of salary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7db52cc55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b7db52cc55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b53b35eb2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b53b35eb2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7d83288c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7d83288c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7d83288c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7d83288c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Should I insert a screenshot of my codes??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ews.com/education/online-education/software-engineering-bachelors-degre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orbes.com/advisor/business/software/how-much-does-a-website-cost/" TargetMode="External"/><Relationship Id="rId4" Type="http://schemas.openxmlformats.org/officeDocument/2006/relationships/hyperlink" Target="https://www.indeed.com/career/software-engineer/salaries/P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.org/wp-content/uploads/2024/01/Outlook-Survey-December-2023-Q4.pdf" TargetMode="External"/><Relationship Id="rId7" Type="http://schemas.openxmlformats.org/officeDocument/2006/relationships/hyperlink" Target="https://www.forbes.com/advisor/business/software/how-much-does-a-website-cos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deed.com/career/software-engineer/salaries/PA" TargetMode="External"/><Relationship Id="rId5" Type="http://schemas.openxmlformats.org/officeDocument/2006/relationships/hyperlink" Target="https://www.usnews.com/education/online-education/software-engineering-bachelors-degree" TargetMode="External"/><Relationship Id="rId4" Type="http://schemas.openxmlformats.org/officeDocument/2006/relationships/hyperlink" Target="https://www.bls.gov/cps/cpsaat54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am.org/wp-content/uploads/2024/01/Outlook-Survey-December-2023-Q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ps/cpsaat54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311700" y="3453150"/>
            <a:ext cx="85206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Maven Pro Black"/>
                <a:ea typeface="Maven Pro Black"/>
                <a:cs typeface="Maven Pro Black"/>
                <a:sym typeface="Maven Pro Black"/>
              </a:rPr>
              <a:t>Team #2</a:t>
            </a:r>
            <a:endParaRPr sz="42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Why should we Care?</a:t>
            </a:r>
            <a:endParaRPr sz="25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85" name="Google Shape;385;p26"/>
          <p:cNvSpPr txBox="1">
            <a:spLocks noGrp="1"/>
          </p:cNvSpPr>
          <p:nvPr>
            <p:ph type="body" idx="1"/>
          </p:nvPr>
        </p:nvSpPr>
        <p:spPr>
          <a:xfrm>
            <a:off x="846600" y="1609050"/>
            <a:ext cx="74880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87" name="Google Shape;387;p26"/>
          <p:cNvPicPr preferRelativeResize="0"/>
          <p:nvPr/>
        </p:nvPicPr>
        <p:blipFill rotWithShape="1">
          <a:blip r:embed="rId3">
            <a:alphaModFix/>
          </a:blip>
          <a:srcRect l="9911" r="7149"/>
          <a:stretch/>
        </p:blipFill>
        <p:spPr>
          <a:xfrm>
            <a:off x="340700" y="2122075"/>
            <a:ext cx="1285876" cy="13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/>
          <p:cNvPicPr preferRelativeResize="0"/>
          <p:nvPr/>
        </p:nvPicPr>
        <p:blipFill rotWithShape="1">
          <a:blip r:embed="rId4">
            <a:alphaModFix/>
          </a:blip>
          <a:srcRect l="6430" r="6317"/>
          <a:stretch/>
        </p:blipFill>
        <p:spPr>
          <a:xfrm>
            <a:off x="2151101" y="2122075"/>
            <a:ext cx="2029727" cy="133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705" y="2066698"/>
            <a:ext cx="1678636" cy="145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6"/>
          <p:cNvPicPr preferRelativeResize="0"/>
          <p:nvPr/>
        </p:nvPicPr>
        <p:blipFill rotWithShape="1">
          <a:blip r:embed="rId6">
            <a:alphaModFix/>
          </a:blip>
          <a:srcRect l="4019" t="12207" r="31246" b="21980"/>
          <a:stretch/>
        </p:blipFill>
        <p:spPr>
          <a:xfrm>
            <a:off x="6949147" y="2096498"/>
            <a:ext cx="2029727" cy="13910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26"/>
          <p:cNvCxnSpPr>
            <a:stCxn id="387" idx="3"/>
            <a:endCxn id="388" idx="1"/>
          </p:cNvCxnSpPr>
          <p:nvPr/>
        </p:nvCxnSpPr>
        <p:spPr>
          <a:xfrm>
            <a:off x="1626576" y="2792025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26"/>
          <p:cNvCxnSpPr>
            <a:stCxn id="388" idx="3"/>
            <a:endCxn id="389" idx="1"/>
          </p:cNvCxnSpPr>
          <p:nvPr/>
        </p:nvCxnSpPr>
        <p:spPr>
          <a:xfrm>
            <a:off x="4180828" y="2792026"/>
            <a:ext cx="57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26"/>
          <p:cNvCxnSpPr>
            <a:stCxn id="389" idx="3"/>
            <a:endCxn id="390" idx="1"/>
          </p:cNvCxnSpPr>
          <p:nvPr/>
        </p:nvCxnSpPr>
        <p:spPr>
          <a:xfrm>
            <a:off x="6437341" y="2792036"/>
            <a:ext cx="511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26"/>
          <p:cNvSpPr txBox="1"/>
          <p:nvPr/>
        </p:nvSpPr>
        <p:spPr>
          <a:xfrm>
            <a:off x="340700" y="3604950"/>
            <a:ext cx="14178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More/ easier access to Certificates</a:t>
            </a:r>
            <a:endParaRPr sz="1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2457063" y="3604950"/>
            <a:ext cx="14178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Better-paid jobs</a:t>
            </a:r>
            <a:endParaRPr sz="1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4922038" y="3659900"/>
            <a:ext cx="14178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More Applicants</a:t>
            </a:r>
            <a:endParaRPr sz="1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7386988" y="3659900"/>
            <a:ext cx="14178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Thriving Industry</a:t>
            </a:r>
            <a:endParaRPr sz="1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Maven Pro Black"/>
                <a:ea typeface="Maven Pro Black"/>
                <a:cs typeface="Maven Pro Black"/>
                <a:sym typeface="Maven Pro Black"/>
              </a:rPr>
              <a:t>Solution Breakdown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1" name="Google Shape;411;p2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Solution</a:t>
            </a:r>
            <a:b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</a:br>
            <a:r>
              <a:rPr lang="en-GB" sz="2500" b="0">
                <a:solidFill>
                  <a:srgbClr val="27278B"/>
                </a:solidFill>
                <a:highlight>
                  <a:srgbClr val="FFFFFF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Website &amp; App to submit current resume</a:t>
            </a:r>
            <a:endParaRPr sz="38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1861025" y="1597875"/>
            <a:ext cx="6083700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rgbClr val="FFFFFF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Features</a:t>
            </a:r>
            <a:endParaRPr sz="1500">
              <a:solidFill>
                <a:srgbClr val="27278B"/>
              </a:solidFill>
              <a:highlight>
                <a:srgbClr val="FFFFFF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Suggest in-demand manufacturing skills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Provide online links/pipelines to local skill-building resources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rgbClr val="FFFFFF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Integration and Evolution</a:t>
            </a:r>
            <a:endParaRPr sz="1500">
              <a:solidFill>
                <a:srgbClr val="27278B"/>
              </a:solidFill>
              <a:highlight>
                <a:srgbClr val="FFFFFF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Maven Pr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Aim to be integrated with hiring websites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Enhance accuracy for skills needed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rgbClr val="FFFFFF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Community Impact</a:t>
            </a:r>
            <a:endParaRPr sz="1500">
              <a:solidFill>
                <a:srgbClr val="27278B"/>
              </a:solidFill>
              <a:highlight>
                <a:srgbClr val="FFFFFF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Connect users with local opportunities to develop relevant skills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Serve as a central hub for essential manufacturing skills</a:t>
            </a:r>
            <a:endParaRPr sz="2100"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25" name="Google Shape;4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25" y="1765050"/>
            <a:ext cx="731700" cy="7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50" y="2834650"/>
            <a:ext cx="731675" cy="7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840" y="3924662"/>
            <a:ext cx="731675" cy="7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rgbClr val="27278B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3 Stages of Solution for </a:t>
            </a:r>
            <a:br>
              <a:rPr lang="en-GB" sz="2500" b="0">
                <a:solidFill>
                  <a:srgbClr val="27278B"/>
                </a:solidFill>
                <a:latin typeface="Maven Pro Black"/>
                <a:ea typeface="Maven Pro Black"/>
                <a:cs typeface="Maven Pro Black"/>
                <a:sym typeface="Maven Pro Black"/>
              </a:rPr>
            </a:br>
            <a:r>
              <a:rPr lang="en-GB" sz="2500" b="0">
                <a:solidFill>
                  <a:srgbClr val="27278B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Successful Deployment</a:t>
            </a:r>
            <a:endParaRPr sz="2500" b="0">
              <a:solidFill>
                <a:srgbClr val="27278B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39" name="Google Shape;439;p32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991725" y="1863675"/>
            <a:ext cx="540000" cy="540000"/>
          </a:xfrm>
          <a:prstGeom prst="ellipse">
            <a:avLst/>
          </a:prstGeom>
          <a:solidFill>
            <a:srgbClr val="27278B"/>
          </a:solidFill>
          <a:ln w="9525" cap="flat" cmpd="sng">
            <a:solidFill>
              <a:srgbClr val="2727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1</a:t>
            </a:r>
            <a:endParaRPr sz="150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991725" y="2821875"/>
            <a:ext cx="540000" cy="540000"/>
          </a:xfrm>
          <a:prstGeom prst="ellipse">
            <a:avLst/>
          </a:prstGeom>
          <a:solidFill>
            <a:srgbClr val="27278B"/>
          </a:solidFill>
          <a:ln w="9525" cap="flat" cmpd="sng">
            <a:solidFill>
              <a:srgbClr val="2727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2</a:t>
            </a:r>
            <a:endParaRPr sz="150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991725" y="3780075"/>
            <a:ext cx="540000" cy="540000"/>
          </a:xfrm>
          <a:prstGeom prst="ellipse">
            <a:avLst/>
          </a:prstGeom>
          <a:solidFill>
            <a:srgbClr val="27278B"/>
          </a:solidFill>
          <a:ln w="9525" cap="flat" cmpd="sng">
            <a:solidFill>
              <a:srgbClr val="2727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3</a:t>
            </a:r>
            <a:endParaRPr sz="150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43" name="Google Shape;443;p32"/>
          <p:cNvSpPr txBox="1"/>
          <p:nvPr/>
        </p:nvSpPr>
        <p:spPr>
          <a:xfrm>
            <a:off x="1774675" y="1758650"/>
            <a:ext cx="69231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Deploy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website &amp; app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for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16 - 24 year old younger workers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to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highlight missing skills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needed to enter the advanced manufacturing sector</a:t>
            </a:r>
            <a:endParaRPr sz="1500">
              <a:solidFill>
                <a:srgbClr val="27278B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1774675" y="2733188"/>
            <a:ext cx="6559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Revitalize (demographic) by providing a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direct pipeline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to enhance their skills and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earn certifications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within their community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, therefore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bridging the gap between workers and employers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500">
              <a:solidFill>
                <a:srgbClr val="27278B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1774675" y="3691425"/>
            <a:ext cx="6559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Website &amp; app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evolves into central hub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of relevant skills needed in the industry, enhanced by data of hiring websites to ensure that the skills are </a:t>
            </a:r>
            <a:r>
              <a:rPr lang="en-GB" sz="15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constantly being updated</a:t>
            </a:r>
            <a:r>
              <a:rPr lang="en-GB" sz="15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to the most needed skills.</a:t>
            </a:r>
            <a:endParaRPr sz="1500">
              <a:solidFill>
                <a:srgbClr val="27278B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6" name="Google Shape;446;p32"/>
          <p:cNvSpPr/>
          <p:nvPr/>
        </p:nvSpPr>
        <p:spPr>
          <a:xfrm rot="5400000">
            <a:off x="1136325" y="2374575"/>
            <a:ext cx="250800" cy="4764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32"/>
          <p:cNvSpPr/>
          <p:nvPr/>
        </p:nvSpPr>
        <p:spPr>
          <a:xfrm rot="5400000">
            <a:off x="1136325" y="3332775"/>
            <a:ext cx="250800" cy="4764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Cost Effectiveness &amp; Sustainability</a:t>
            </a:r>
            <a:endParaRPr sz="25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53" name="Google Shape;453;p33"/>
          <p:cNvSpPr txBox="1">
            <a:spLocks noGrp="1"/>
          </p:cNvSpPr>
          <p:nvPr>
            <p:ph type="body" idx="1"/>
          </p:nvPr>
        </p:nvSpPr>
        <p:spPr>
          <a:xfrm>
            <a:off x="846600" y="1609050"/>
            <a:ext cx="74880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Launch cost $ 128,000 — $ 153,000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Software engineers $103,000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Domain (75 pages) $ 10,000 — $ 35,000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Annual maintenance up to $15,000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Annual Cloud storage $ 120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Sustainability is high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Constant evolution based on data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Expansion of data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2226200" y="4577100"/>
            <a:ext cx="6917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-GB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USANEWS</a:t>
            </a: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GB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Indeed</a:t>
            </a:r>
            <a:r>
              <a:rPr lang="en-GB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 Software Engineer PA Cost</a:t>
            </a: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GB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Forbes How much does it cost for a </a:t>
            </a:r>
            <a:r>
              <a:rPr lang="en-GB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website</a:t>
            </a:r>
            <a:r>
              <a:rPr lang="en-GB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 2024 guide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Impactful Solution </a:t>
            </a:r>
            <a:endParaRPr sz="25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61" name="Google Shape;461;p34"/>
          <p:cNvSpPr txBox="1">
            <a:spLocks noGrp="1"/>
          </p:cNvSpPr>
          <p:nvPr>
            <p:ph type="body" idx="1"/>
          </p:nvPr>
        </p:nvSpPr>
        <p:spPr>
          <a:xfrm>
            <a:off x="846600" y="1609050"/>
            <a:ext cx="74880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Touches upon &amp; </a:t>
            </a:r>
            <a:r>
              <a:rPr lang="en-GB" sz="1500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Expands opportunities</a:t>
            </a: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 for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The workers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The community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The company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●"/>
            </a:pPr>
            <a:r>
              <a:rPr lang="en-GB" sz="1500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Constant evolution</a:t>
            </a: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 for matching skills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●"/>
            </a:pPr>
            <a:r>
              <a:rPr lang="en-GB" sz="1500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Potential to grow</a:t>
            </a:r>
            <a:endParaRPr sz="1500" b="1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Outside of PA 16 - 24 year old workers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Employment</a:t>
            </a: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 in advanced manufacturing industry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The worker’s potentials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○"/>
            </a:pPr>
            <a:r>
              <a:rPr lang="en-GB" sz="1500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Bigger than a website &amp; app</a:t>
            </a:r>
            <a:endParaRPr sz="1500" b="1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3177550" y="4577100"/>
            <a:ext cx="59661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 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Citations</a:t>
            </a:r>
            <a:endParaRPr sz="25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69" name="Google Shape;469;p35"/>
          <p:cNvSpPr txBox="1">
            <a:spLocks noGrp="1"/>
          </p:cNvSpPr>
          <p:nvPr>
            <p:ph type="body" idx="1"/>
          </p:nvPr>
        </p:nvSpPr>
        <p:spPr>
          <a:xfrm>
            <a:off x="846600" y="1609050"/>
            <a:ext cx="74880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AutoNum type="arabicPeriod"/>
            </a:pPr>
            <a:r>
              <a:rPr lang="en-GB" sz="1500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 Manufacturing Outlook Survey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AutoNum type="arabicPeriod"/>
            </a:pPr>
            <a:r>
              <a:rPr lang="en-GB" sz="1500" u="sng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Bureau of Labor Statistics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AutoNum type="arabicPeriod"/>
            </a:pPr>
            <a:r>
              <a:rPr lang="en-GB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USANEWS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AutoNum type="arabicPeriod"/>
            </a:pPr>
            <a:r>
              <a:rPr lang="en-GB" sz="15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Indeed Software Engineer PA Cost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AutoNum type="arabicPeriod"/>
            </a:pPr>
            <a:r>
              <a:rPr lang="en-GB" sz="15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 How much does it cost for a website 2024 guide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846600" y="80725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8957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5"/>
                </a:solidFill>
              </a:rPr>
              <a:t>Team #2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476" name="Google Shape;476;p36"/>
          <p:cNvSpPr txBox="1">
            <a:spLocks noGrp="1"/>
          </p:cNvSpPr>
          <p:nvPr>
            <p:ph type="body" idx="1"/>
          </p:nvPr>
        </p:nvSpPr>
        <p:spPr>
          <a:xfrm>
            <a:off x="109575" y="1423475"/>
            <a:ext cx="3066600" cy="3627000"/>
          </a:xfrm>
          <a:prstGeom prst="rect">
            <a:avLst/>
          </a:prstGeom>
          <a:solidFill>
            <a:srgbClr val="C8EDEA"/>
          </a:solidFill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Phase 1 - HIQ</a:t>
            </a:r>
            <a:endParaRPr sz="200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“How can the implementation of a </a:t>
            </a:r>
            <a:r>
              <a:rPr lang="en-GB" sz="2000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targeted educational platform</a:t>
            </a:r>
            <a:r>
              <a:rPr lang="en-GB" sz="2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, emphasizing certification and licensing, revolutionize the attraction and</a:t>
            </a:r>
            <a:r>
              <a:rPr lang="en-GB" sz="2000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 retention of young talent in the manufacturing industry</a:t>
            </a:r>
            <a:r>
              <a:rPr lang="en-GB" sz="2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, thereby </a:t>
            </a:r>
            <a:r>
              <a:rPr lang="en-GB" sz="2000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bridging the skills gap and fostering industry growth</a:t>
            </a:r>
            <a:r>
              <a:rPr lang="en-GB" sz="2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 in line with future labor market demands?”</a:t>
            </a:r>
            <a:endParaRPr sz="2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Arial"/>
              <a:buNone/>
            </a:pPr>
            <a:endParaRPr sz="1200" i="1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1955200" y="77775"/>
            <a:ext cx="64878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Students:</a:t>
            </a:r>
            <a:endParaRPr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Anni Kang, Yongha Jang, Melody Feng, Carlos Salazar, Jane Yun</a:t>
            </a:r>
            <a:endParaRPr b="1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Executive Coach:</a:t>
            </a:r>
            <a:endParaRPr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Deepa Pai, Managing Director, Technology - Accenture</a:t>
            </a:r>
            <a:endParaRPr b="1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8" name="Google Shape;478;p36"/>
          <p:cNvSpPr txBox="1">
            <a:spLocks noGrp="1"/>
          </p:cNvSpPr>
          <p:nvPr>
            <p:ph type="body" idx="1"/>
          </p:nvPr>
        </p:nvSpPr>
        <p:spPr>
          <a:xfrm>
            <a:off x="6537525" y="1423475"/>
            <a:ext cx="2496900" cy="3627000"/>
          </a:xfrm>
          <a:prstGeom prst="rect">
            <a:avLst/>
          </a:prstGeom>
          <a:solidFill>
            <a:srgbClr val="C8EDEA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Phase 3 - Solution</a:t>
            </a:r>
            <a:endParaRPr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79" name="Google Shape;479;p36"/>
          <p:cNvSpPr txBox="1">
            <a:spLocks noGrp="1"/>
          </p:cNvSpPr>
          <p:nvPr>
            <p:ph type="body" idx="1"/>
          </p:nvPr>
        </p:nvSpPr>
        <p:spPr>
          <a:xfrm>
            <a:off x="3358350" y="1423475"/>
            <a:ext cx="3023700" cy="3627000"/>
          </a:xfrm>
          <a:prstGeom prst="rect">
            <a:avLst/>
          </a:prstGeom>
          <a:solidFill>
            <a:srgbClr val="C8EDEA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Phase 2 - Data</a:t>
            </a:r>
            <a:endParaRPr sz="200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 Black"/>
              <a:buChar char="●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EDA - correlation between wage and certification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Clean null values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Random Forest Regression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Certificates → higher wages → more applicants → booming industry</a:t>
            </a:r>
            <a:endParaRPr sz="15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388825" y="611000"/>
            <a:ext cx="822000" cy="6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Maven Pro Black"/>
                <a:ea typeface="Maven Pro Black"/>
                <a:cs typeface="Maven Pro Black"/>
                <a:sym typeface="Maven Pro Black"/>
              </a:rPr>
              <a:t>QnA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7" name="Google Shape;487;p3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8B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Team #2</a:t>
            </a:r>
            <a:endParaRPr sz="2500" b="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846600" y="1609050"/>
            <a:ext cx="7488000" cy="31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lang="en-GB" sz="15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Melody Feng </a:t>
            </a:r>
            <a:endParaRPr sz="15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Master of Marketing Science and Business Analytics @ University of Pittsburgh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lang="en-GB" sz="15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Yongha Jang </a:t>
            </a:r>
            <a:endParaRPr sz="15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Master of Business Administration and Management Information Systems @ University of Pittsburgh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lang="en-GB" sz="15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Anni Kang </a:t>
            </a:r>
            <a:endParaRPr sz="15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Master of Business Intelligence of Data Analytics @ Carnegie Mellon University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lang="en-GB" sz="15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Carlos Salazar </a:t>
            </a:r>
            <a:endParaRPr sz="15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Master in Analytics and Information @ Duquensne University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lang="en-GB" sz="15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Jane Yun </a:t>
            </a:r>
            <a:endParaRPr sz="15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Master of Business Analytics @ Pennsylvania State University</a:t>
            </a:r>
            <a:b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lang="en-GB" sz="15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Deepa Pai </a:t>
            </a:r>
            <a:endParaRPr sz="15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Managing Director, Technology - Accenture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00" name="Google Shape;30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01" name="Google Shape;30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Agenda</a:t>
            </a:r>
            <a:endParaRPr sz="2500" b="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991725" y="1863675"/>
            <a:ext cx="540000" cy="540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2727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chemeClr val="lt1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1</a:t>
            </a:r>
            <a:endParaRPr sz="1500">
              <a:solidFill>
                <a:srgbClr val="27278B"/>
              </a:solidFill>
              <a:highlight>
                <a:schemeClr val="lt1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991725" y="2821875"/>
            <a:ext cx="540000" cy="540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2727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chemeClr val="lt1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2</a:t>
            </a:r>
            <a:endParaRPr sz="1500">
              <a:solidFill>
                <a:srgbClr val="27278B"/>
              </a:solidFill>
              <a:highlight>
                <a:schemeClr val="lt1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991725" y="3780075"/>
            <a:ext cx="540000" cy="540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2727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chemeClr val="lt1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3</a:t>
            </a:r>
            <a:endParaRPr sz="1500">
              <a:solidFill>
                <a:srgbClr val="27278B"/>
              </a:solidFill>
              <a:highlight>
                <a:schemeClr val="lt1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1774675" y="1932800"/>
            <a:ext cx="65598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HIQ &amp; Solution Overview</a:t>
            </a:r>
            <a:endParaRPr sz="150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1774675" y="2907375"/>
            <a:ext cx="65598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Solution Design &amp; Model Research</a:t>
            </a:r>
            <a:endParaRPr sz="150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774675" y="3865575"/>
            <a:ext cx="65598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Solution Breakdown</a:t>
            </a:r>
            <a:endParaRPr sz="150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grpSp>
        <p:nvGrpSpPr>
          <p:cNvPr id="322" name="Google Shape;322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23" name="Google Shape;323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3852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Maven Pro Black"/>
                <a:ea typeface="Maven Pro Black"/>
                <a:cs typeface="Maven Pro Black"/>
                <a:sym typeface="Maven Pro Black"/>
              </a:rPr>
              <a:t>HIQ &amp; Solution Overview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HIQ</a:t>
            </a:r>
            <a:endParaRPr sz="25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43" name="Google Shape;343;p21"/>
          <p:cNvSpPr txBox="1">
            <a:spLocks noGrp="1"/>
          </p:cNvSpPr>
          <p:nvPr>
            <p:ph type="body" idx="1"/>
          </p:nvPr>
        </p:nvSpPr>
        <p:spPr>
          <a:xfrm>
            <a:off x="370875" y="1597875"/>
            <a:ext cx="8247000" cy="32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7278B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7278B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“How can the implementation of a </a:t>
            </a:r>
            <a:r>
              <a:rPr lang="en-GB" sz="20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targeted educational platform</a:t>
            </a:r>
            <a:r>
              <a:rPr lang="en-GB" sz="20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, emphasizing certification and licensing, revolutionize the attraction and</a:t>
            </a:r>
            <a:r>
              <a:rPr lang="en-GB" sz="20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retention of young talent in the manufacturing industry</a:t>
            </a:r>
            <a:r>
              <a:rPr lang="en-GB" sz="20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, thereby </a:t>
            </a:r>
            <a:r>
              <a:rPr lang="en-GB" sz="2000" b="1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bridging the skills gap and fostering industry growth</a:t>
            </a:r>
            <a:r>
              <a:rPr lang="en-GB" sz="2000">
                <a:solidFill>
                  <a:srgbClr val="27278B"/>
                </a:solidFill>
                <a:latin typeface="Maven Pro"/>
                <a:ea typeface="Maven Pro"/>
                <a:cs typeface="Maven Pro"/>
                <a:sym typeface="Maven Pro"/>
              </a:rPr>
              <a:t> in line with future labor market demands?”</a:t>
            </a:r>
            <a:endParaRPr sz="2800">
              <a:solidFill>
                <a:srgbClr val="27278B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Solution</a:t>
            </a:r>
            <a:br>
              <a:rPr lang="en-GB" sz="2500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</a:br>
            <a:r>
              <a:rPr lang="en-GB" sz="2500" b="0">
                <a:solidFill>
                  <a:srgbClr val="27278B"/>
                </a:solidFill>
                <a:highlight>
                  <a:srgbClr val="FFFFFF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Website &amp; App to submit current resume</a:t>
            </a:r>
            <a:endParaRPr sz="38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50" name="Google Shape;350;p22"/>
          <p:cNvSpPr txBox="1">
            <a:spLocks noGrp="1"/>
          </p:cNvSpPr>
          <p:nvPr>
            <p:ph type="body" idx="1"/>
          </p:nvPr>
        </p:nvSpPr>
        <p:spPr>
          <a:xfrm>
            <a:off x="1861025" y="1597875"/>
            <a:ext cx="6083700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rgbClr val="FFFFFF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Features</a:t>
            </a:r>
            <a:endParaRPr sz="1500">
              <a:solidFill>
                <a:srgbClr val="27278B"/>
              </a:solidFill>
              <a:highlight>
                <a:srgbClr val="FFFFFF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Suggest in-demand manufacturing skills.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Provide online links/pipelines to local skill-building resources.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rgbClr val="FFFFFF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Integration and Evolution</a:t>
            </a:r>
            <a:endParaRPr sz="1500">
              <a:solidFill>
                <a:srgbClr val="27278B"/>
              </a:solidFill>
              <a:highlight>
                <a:srgbClr val="FFFFFF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Maven Pr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Aim to be integrated with hiring websites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Enhance accuracy for skills needed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278B"/>
                </a:solidFill>
                <a:highlight>
                  <a:srgbClr val="FFFFFF"/>
                </a:highlight>
                <a:latin typeface="Maven Pro Black"/>
                <a:ea typeface="Maven Pro Black"/>
                <a:cs typeface="Maven Pro Black"/>
                <a:sym typeface="Maven Pro Black"/>
              </a:rPr>
              <a:t>Community Impact</a:t>
            </a:r>
            <a:endParaRPr sz="1500">
              <a:solidFill>
                <a:srgbClr val="27278B"/>
              </a:solidFill>
              <a:highlight>
                <a:srgbClr val="FFFFFF"/>
              </a:highlight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Connect users with local opportunities to develop relevant skills</a:t>
            </a:r>
            <a:endParaRPr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8B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27278B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Serve as a central hub for essential manufacturing skills</a:t>
            </a:r>
            <a:endParaRPr sz="2100">
              <a:solidFill>
                <a:srgbClr val="27278B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25" y="1765050"/>
            <a:ext cx="731700" cy="7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50" y="2834650"/>
            <a:ext cx="731675" cy="7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840" y="3924662"/>
            <a:ext cx="731675" cy="7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Maven Pro Black"/>
                <a:ea typeface="Maven Pro Black"/>
                <a:cs typeface="Maven Pro Black"/>
                <a:sym typeface="Maven Pro Black"/>
              </a:rPr>
              <a:t>Solution Design &amp; Model Research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1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Why this Model?</a:t>
            </a:r>
            <a:endParaRPr sz="25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50" y="607100"/>
            <a:ext cx="8264751" cy="45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4"/>
          <p:cNvSpPr txBox="1">
            <a:spLocks noGrp="1"/>
          </p:cNvSpPr>
          <p:nvPr>
            <p:ph type="body" idx="1"/>
          </p:nvPr>
        </p:nvSpPr>
        <p:spPr>
          <a:xfrm>
            <a:off x="6902100" y="4671000"/>
            <a:ext cx="22419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Source: </a:t>
            </a:r>
            <a:r>
              <a:rPr lang="en-GB" sz="1000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 Manufacturing Outlook Survey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1912325" y="1077050"/>
            <a:ext cx="6422400" cy="36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solidFill>
                  <a:schemeClr val="accent5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Our Model</a:t>
            </a:r>
            <a:endParaRPr sz="2500" b="0">
              <a:solidFill>
                <a:schemeClr val="accent5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846600" y="0"/>
            <a:ext cx="748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2024 Super Analytics Challenge Team 2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25"/>
          <p:cNvSpPr txBox="1">
            <a:spLocks noGrp="1"/>
          </p:cNvSpPr>
          <p:nvPr>
            <p:ph type="body" idx="1"/>
          </p:nvPr>
        </p:nvSpPr>
        <p:spPr>
          <a:xfrm>
            <a:off x="0" y="4912700"/>
            <a:ext cx="30882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Source: </a:t>
            </a:r>
            <a:r>
              <a:rPr lang="en-GB" sz="10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US Bureau of Labor Statistics</a:t>
            </a:r>
            <a:endParaRPr sz="10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8" name="Google Shape;378;p25"/>
          <p:cNvPicPr preferRelativeResize="0"/>
          <p:nvPr/>
        </p:nvPicPr>
        <p:blipFill rotWithShape="1">
          <a:blip r:embed="rId4">
            <a:alphaModFix/>
          </a:blip>
          <a:srcRect r="3260"/>
          <a:stretch/>
        </p:blipFill>
        <p:spPr>
          <a:xfrm>
            <a:off x="654350" y="490825"/>
            <a:ext cx="7680249" cy="393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5">
            <a:alphaModFix/>
          </a:blip>
          <a:srcRect t="50920"/>
          <a:stretch/>
        </p:blipFill>
        <p:spPr>
          <a:xfrm>
            <a:off x="263775" y="4374175"/>
            <a:ext cx="8880224" cy="5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Macintosh PowerPoint</Application>
  <PresentationFormat>On-screen Show (16:9)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Roboto</vt:lpstr>
      <vt:lpstr>Maven Pro Black</vt:lpstr>
      <vt:lpstr>Maven Pro</vt:lpstr>
      <vt:lpstr>Arial</vt:lpstr>
      <vt:lpstr>Nunito</vt:lpstr>
      <vt:lpstr>Momentum</vt:lpstr>
      <vt:lpstr>PowerPoint Presentation</vt:lpstr>
      <vt:lpstr>Team #2</vt:lpstr>
      <vt:lpstr>Agenda</vt:lpstr>
      <vt:lpstr>HIQ &amp; Solution Overview</vt:lpstr>
      <vt:lpstr>HIQ</vt:lpstr>
      <vt:lpstr>Solution Website &amp; App to submit current resume</vt:lpstr>
      <vt:lpstr>Solution Design &amp; Model Research</vt:lpstr>
      <vt:lpstr>Why this Model?</vt:lpstr>
      <vt:lpstr>Our Model</vt:lpstr>
      <vt:lpstr>Why should we Care?</vt:lpstr>
      <vt:lpstr>Solution Breakdown</vt:lpstr>
      <vt:lpstr>Solution Website &amp; App to submit current resume</vt:lpstr>
      <vt:lpstr>3 Stages of Solution for  Successful Deployment</vt:lpstr>
      <vt:lpstr>Cost Effectiveness &amp; Sustainability</vt:lpstr>
      <vt:lpstr>Impactful Solution </vt:lpstr>
      <vt:lpstr>Citations</vt:lpstr>
      <vt:lpstr>Team #2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Anni Kang</cp:lastModifiedBy>
  <cp:revision>1</cp:revision>
  <dcterms:modified xsi:type="dcterms:W3CDTF">2024-07-12T13:37:08Z</dcterms:modified>
</cp:coreProperties>
</file>