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</p:sldIdLst>
  <p:sldSz cx="51206400" cy="4114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9" d="100"/>
          <a:sy n="29" d="100"/>
        </p:scale>
        <p:origin x="204" y="2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673418"/>
            <a:ext cx="38404800" cy="143256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161223"/>
            <a:ext cx="38404800" cy="993457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2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69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219075"/>
            <a:ext cx="11041380" cy="34871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219075"/>
            <a:ext cx="32484060" cy="34871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4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4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1025843"/>
            <a:ext cx="44165520" cy="1711642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2753678"/>
            <a:ext cx="44165520" cy="900112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5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095375"/>
            <a:ext cx="21762720" cy="26108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095375"/>
            <a:ext cx="21762720" cy="26108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6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19075"/>
            <a:ext cx="44165520" cy="795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1008698"/>
            <a:ext cx="21662705" cy="494347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503045"/>
            <a:ext cx="21662705" cy="22107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1008698"/>
            <a:ext cx="21769390" cy="494347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503045"/>
            <a:ext cx="21769390" cy="22107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3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5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3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274320"/>
            <a:ext cx="16515395" cy="96012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92455"/>
            <a:ext cx="25923240" cy="2924175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1234440"/>
            <a:ext cx="16515395" cy="2286953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7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274320"/>
            <a:ext cx="16515395" cy="96012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769390" y="592455"/>
            <a:ext cx="25923240" cy="2924175"/>
          </a:xfrm>
        </p:spPr>
        <p:txBody>
          <a:bodyPr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1234440"/>
            <a:ext cx="16515395" cy="2286953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8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19075"/>
            <a:ext cx="4416552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095375"/>
            <a:ext cx="4416552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3813810"/>
            <a:ext cx="1152144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05725-BA17-4274-8027-9F51FB77D5DB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3813810"/>
            <a:ext cx="172821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813810"/>
            <a:ext cx="1152144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8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QFVkUI-o-Cc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jpg"/><Relationship Id="rId4" Type="http://schemas.openxmlformats.org/officeDocument/2006/relationships/image" Target="../media/image10.png"/><Relationship Id="rId9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267930"/>
              </p:ext>
            </p:extLst>
          </p:nvPr>
        </p:nvGraphicFramePr>
        <p:xfrm>
          <a:off x="0" y="0"/>
          <a:ext cx="512064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888105351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796298822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104836220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671418934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3042414106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805528766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143931326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840225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972" y="774859"/>
            <a:ext cx="3695238" cy="25650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1093" y="774859"/>
            <a:ext cx="5600000" cy="25650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3200" y="774858"/>
            <a:ext cx="5600000" cy="25650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4410" y="774857"/>
            <a:ext cx="5600000" cy="25650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3249" y="1367024"/>
            <a:ext cx="3118104" cy="138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0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082533"/>
              </p:ext>
            </p:extLst>
          </p:nvPr>
        </p:nvGraphicFramePr>
        <p:xfrm>
          <a:off x="0" y="0"/>
          <a:ext cx="512064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888105351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796298822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104836220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671418934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3042414106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805528766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143931326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Mapping – Google</a:t>
                      </a:r>
                      <a:r>
                        <a:rPr lang="en-US" sz="3600" baseline="0" dirty="0" smtClean="0"/>
                        <a:t> Earth, GIS,</a:t>
                      </a:r>
                    </a:p>
                    <a:p>
                      <a:pPr algn="ctr"/>
                      <a:r>
                        <a:rPr lang="en-US" sz="3600" baseline="0" dirty="0" err="1" smtClean="0"/>
                        <a:t>Mapathons</a:t>
                      </a:r>
                      <a:endParaRPr lang="en-US" sz="3600" baseline="0" dirty="0" smtClean="0"/>
                    </a:p>
                    <a:p>
                      <a:pPr algn="ctr"/>
                      <a:r>
                        <a:rPr lang="en-US" sz="3600" baseline="0" dirty="0" smtClean="0"/>
                        <a:t>&lt;Insert Image Link&gt;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hlinkClick r:id="rId2" action="ppaction://hlinksldjump"/>
                        </a:rPr>
                        <a:t>360 Video and</a:t>
                      </a:r>
                      <a:r>
                        <a:rPr lang="en-US" sz="2800" baseline="0" dirty="0" smtClean="0">
                          <a:hlinkClick r:id="rId2" action="ppaction://hlinksldjump"/>
                        </a:rPr>
                        <a:t> </a:t>
                      </a:r>
                      <a:r>
                        <a:rPr lang="en-US" sz="2800" baseline="0" dirty="0" smtClean="0">
                          <a:hlinkClick r:id="rId2" action="ppaction://hlinksldjump"/>
                        </a:rPr>
                        <a:t>Imagery</a:t>
                      </a:r>
                      <a:endParaRPr lang="en-US" sz="2800" baseline="0" dirty="0" smtClean="0"/>
                    </a:p>
                    <a:p>
                      <a:pPr algn="ctr"/>
                      <a:r>
                        <a:rPr lang="en-US" sz="2800" baseline="0" dirty="0" smtClean="0"/>
                        <a:t>&lt;Insert Clickable Image&gt;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hlinkClick r:id="rId3" action="ppaction://hlinksldjump"/>
                        </a:rPr>
                        <a:t>Old Presentation</a:t>
                      </a:r>
                      <a:endParaRPr lang="en-US" sz="4000" dirty="0" smtClean="0"/>
                    </a:p>
                    <a:p>
                      <a:pPr algn="ctr"/>
                      <a:r>
                        <a:rPr lang="en-US" sz="4000" dirty="0" smtClean="0"/>
                        <a:t>&lt;Insert Clickable</a:t>
                      </a:r>
                      <a:r>
                        <a:rPr lang="en-US" sz="4000" baseline="0" dirty="0" smtClean="0"/>
                        <a:t> Image&gt;</a:t>
                      </a:r>
                      <a:endParaRPr lang="en-US" sz="4000" dirty="0" smtClean="0"/>
                    </a:p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SAGE2</a:t>
                      </a:r>
                    </a:p>
                    <a:p>
                      <a:pPr algn="ctr"/>
                      <a:r>
                        <a:rPr lang="en-US" sz="3200" dirty="0" smtClean="0"/>
                        <a:t>&lt;Insert Image Link&gt;</a:t>
                      </a:r>
                    </a:p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Development Space</a:t>
                      </a:r>
                      <a:r>
                        <a:rPr lang="en-US" sz="4000" baseline="0" dirty="0" smtClean="0"/>
                        <a:t> and Virtual Reality</a:t>
                      </a:r>
                    </a:p>
                    <a:p>
                      <a:pPr algn="ctr"/>
                      <a:r>
                        <a:rPr lang="en-US" sz="4000" baseline="0" dirty="0" smtClean="0"/>
                        <a:t>&lt;Insert Image Link&gt;</a:t>
                      </a:r>
                      <a:endParaRPr lang="en-US" sz="4000" dirty="0" smtClean="0"/>
                    </a:p>
                    <a:p>
                      <a:pPr algn="ctr"/>
                      <a:endParaRPr 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84022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97" y="1687982"/>
            <a:ext cx="5486398" cy="7388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522" y="1367028"/>
            <a:ext cx="3118104" cy="138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9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512064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888105351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796298822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104836220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671418934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3042414106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805528766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143931326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840225"/>
                  </a:ext>
                </a:extLst>
              </a:tr>
            </a:tbl>
          </a:graphicData>
        </a:graphic>
      </p:graphicFrame>
      <p:pic>
        <p:nvPicPr>
          <p:cNvPr id="2" name="QFVkUI-o-Cc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295745" y="0"/>
            <a:ext cx="36634366" cy="412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2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512064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888105351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796298822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104836220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671418934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3042414106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805528766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143931326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840225"/>
                  </a:ext>
                </a:extLst>
              </a:tr>
            </a:tbl>
          </a:graphicData>
        </a:graphic>
      </p:graphicFrame>
      <p:sp>
        <p:nvSpPr>
          <p:cNvPr id="3" name="Shape 85"/>
          <p:cNvSpPr txBox="1"/>
          <p:nvPr/>
        </p:nvSpPr>
        <p:spPr>
          <a:xfrm>
            <a:off x="1041899" y="1969770"/>
            <a:ext cx="5121000" cy="423000"/>
          </a:xfrm>
          <a:prstGeom prst="rect">
            <a:avLst/>
          </a:prstGeom>
          <a:noFill/>
          <a:ln>
            <a:noFill/>
          </a:ln>
        </p:spPr>
        <p:txBody>
          <a:bodyPr lIns="65250" tIns="32625" rIns="65250" bIns="32625" anchor="t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200" i="1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Alaska ACE: Adapting to Changing Environments</a:t>
            </a:r>
            <a:r>
              <a:rPr lang="en" sz="1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5" name="Shape 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9998" y="1097280"/>
            <a:ext cx="6896100" cy="6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54256" y="3341369"/>
            <a:ext cx="632400" cy="63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6633" y="3341369"/>
            <a:ext cx="975000" cy="7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9"/>
          <p:cNvSpPr txBox="1"/>
          <p:nvPr/>
        </p:nvSpPr>
        <p:spPr>
          <a:xfrm>
            <a:off x="3424444" y="1845345"/>
            <a:ext cx="466200" cy="38100"/>
          </a:xfrm>
          <a:prstGeom prst="rect">
            <a:avLst/>
          </a:prstGeom>
          <a:solidFill>
            <a:srgbClr val="22C199"/>
          </a:solidFill>
          <a:ln>
            <a:noFill/>
          </a:ln>
        </p:spPr>
        <p:txBody>
          <a:bodyPr lIns="27400" tIns="13700" rIns="27400" bIns="13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0"/>
          <p:cNvSpPr txBox="1"/>
          <p:nvPr/>
        </p:nvSpPr>
        <p:spPr>
          <a:xfrm>
            <a:off x="13997360" y="289400"/>
            <a:ext cx="509400" cy="298500"/>
          </a:xfrm>
          <a:prstGeom prst="rect">
            <a:avLst/>
          </a:prstGeom>
          <a:noFill/>
          <a:ln>
            <a:noFill/>
          </a:ln>
        </p:spPr>
        <p:txBody>
          <a:bodyPr lIns="73150" tIns="73150" rIns="73150" bIns="7315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91"/>
          <p:cNvSpPr/>
          <p:nvPr/>
        </p:nvSpPr>
        <p:spPr>
          <a:xfrm>
            <a:off x="13988579" y="306960"/>
            <a:ext cx="535800" cy="316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3150" tIns="73150" rIns="73150" bIns="731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" name="Shape 93"/>
          <p:cNvPicPr preferRelativeResize="0"/>
          <p:nvPr/>
        </p:nvPicPr>
        <p:blipFill rotWithShape="1">
          <a:blip r:embed="rId5">
            <a:alphaModFix/>
          </a:blip>
          <a:srcRect b="9371"/>
          <a:stretch/>
        </p:blipFill>
        <p:spPr>
          <a:xfrm>
            <a:off x="7305700" y="11079"/>
            <a:ext cx="7315200" cy="37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94"/>
          <p:cNvSpPr/>
          <p:nvPr/>
        </p:nvSpPr>
        <p:spPr>
          <a:xfrm>
            <a:off x="14093240" y="74019"/>
            <a:ext cx="432900" cy="35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3150" tIns="73150" rIns="73150" bIns="731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" name="Shape 92"/>
          <p:cNvPicPr preferRelativeResize="0"/>
          <p:nvPr/>
        </p:nvPicPr>
        <p:blipFill rotWithShape="1">
          <a:blip r:embed="rId6">
            <a:alphaModFix/>
          </a:blip>
          <a:srcRect b="1526"/>
          <a:stretch/>
        </p:blipFill>
        <p:spPr>
          <a:xfrm>
            <a:off x="14633579" y="5540"/>
            <a:ext cx="7315200" cy="4051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9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961460" y="654581"/>
            <a:ext cx="7315199" cy="20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96"/>
          <p:cNvSpPr txBox="1"/>
          <p:nvPr/>
        </p:nvSpPr>
        <p:spPr>
          <a:xfrm>
            <a:off x="22261458" y="3052500"/>
            <a:ext cx="6688499" cy="715200"/>
          </a:xfrm>
          <a:prstGeom prst="rect">
            <a:avLst/>
          </a:prstGeom>
          <a:noFill/>
          <a:ln>
            <a:noFill/>
          </a:ln>
        </p:spPr>
        <p:txBody>
          <a:bodyPr lIns="27425" tIns="27425" rIns="27425" bIns="27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25000"/>
              <a:buFont typeface="Calibri"/>
              <a:buNone/>
            </a:pPr>
            <a:r>
              <a:rPr lang="en" sz="1600" b="0" i="0" u="non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Decision Theater North is a gathering place for people to discuss issues that span the boundaries of location, time, and discipline.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Shape 9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121492" y="984591"/>
            <a:ext cx="1779600" cy="5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98"/>
          <p:cNvSpPr txBox="1"/>
          <p:nvPr/>
        </p:nvSpPr>
        <p:spPr>
          <a:xfrm>
            <a:off x="31266320" y="272220"/>
            <a:ext cx="3228000" cy="366300"/>
          </a:xfrm>
          <a:prstGeom prst="rect">
            <a:avLst/>
          </a:prstGeom>
          <a:noFill/>
          <a:ln>
            <a:noFill/>
          </a:ln>
        </p:spPr>
        <p:txBody>
          <a:bodyPr lIns="27425" tIns="27425" rIns="27425" bIns="27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25000"/>
              <a:buFont typeface="Calibri"/>
              <a:buNone/>
            </a:pPr>
            <a:r>
              <a:rPr lang="en" sz="1900"/>
              <a:t>Decision Theater </a:t>
            </a:r>
            <a:r>
              <a:rPr lang="en" sz="1900" b="0" i="0" u="none"/>
              <a:t>Network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99"/>
          <p:cNvSpPr txBox="1"/>
          <p:nvPr/>
        </p:nvSpPr>
        <p:spPr>
          <a:xfrm>
            <a:off x="32647155" y="600305"/>
            <a:ext cx="466200" cy="38100"/>
          </a:xfrm>
          <a:prstGeom prst="rect">
            <a:avLst/>
          </a:prstGeom>
          <a:solidFill>
            <a:srgbClr val="22C199"/>
          </a:solidFill>
          <a:ln>
            <a:noFill/>
          </a:ln>
        </p:spPr>
        <p:txBody>
          <a:bodyPr lIns="27400" tIns="13700" rIns="27400" bIns="13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00"/>
          <p:cNvSpPr txBox="1"/>
          <p:nvPr/>
        </p:nvSpPr>
        <p:spPr>
          <a:xfrm>
            <a:off x="33286780" y="3522480"/>
            <a:ext cx="2928600" cy="129600"/>
          </a:xfrm>
          <a:prstGeom prst="rect">
            <a:avLst/>
          </a:prstGeom>
          <a:noFill/>
          <a:ln>
            <a:noFill/>
          </a:ln>
        </p:spPr>
        <p:txBody>
          <a:bodyPr lIns="27425" tIns="13700" rIns="27425" bIns="13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Arial"/>
              <a:buNone/>
            </a:pPr>
            <a:r>
              <a:rPr lang="en" sz="600" b="0" i="0" u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ASU Decision Theater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Arial"/>
              <a:buNone/>
            </a:pPr>
            <a:r>
              <a:rPr lang="en" sz="600" b="0" i="0" u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McCain Institute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Arial"/>
              <a:buNone/>
            </a:pPr>
            <a:r>
              <a:rPr lang="en" sz="600" b="0" i="0" u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Washington, D.C.</a:t>
            </a:r>
          </a:p>
        </p:txBody>
      </p:sp>
      <p:grpSp>
        <p:nvGrpSpPr>
          <p:cNvPr id="20" name="Shape 101"/>
          <p:cNvGrpSpPr/>
          <p:nvPr/>
        </p:nvGrpSpPr>
        <p:grpSpPr>
          <a:xfrm>
            <a:off x="29625160" y="1678800"/>
            <a:ext cx="2928551" cy="2162880"/>
            <a:chOff x="160275" y="1502400"/>
            <a:chExt cx="3660689" cy="2703600"/>
          </a:xfrm>
        </p:grpSpPr>
        <p:sp>
          <p:nvSpPr>
            <p:cNvPr id="21" name="Shape 102"/>
            <p:cNvSpPr txBox="1"/>
            <p:nvPr/>
          </p:nvSpPr>
          <p:spPr>
            <a:xfrm>
              <a:off x="160275" y="3816900"/>
              <a:ext cx="3660600" cy="389100"/>
            </a:xfrm>
            <a:prstGeom prst="rect">
              <a:avLst/>
            </a:prstGeom>
            <a:noFill/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25" tIns="13700" rIns="27425" bIns="13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Arial"/>
                <a:buNone/>
              </a:pPr>
              <a:r>
                <a:rPr lang="en" sz="600">
                  <a:solidFill>
                    <a:srgbClr val="212121"/>
                  </a:solidFill>
                </a:rPr>
                <a:t>ASU </a:t>
              </a:r>
              <a:r>
                <a:rPr lang="en" sz="600" b="0" i="0" u="none">
                  <a:solidFill>
                    <a:srgbClr val="212121"/>
                  </a:solidFill>
                  <a:latin typeface="Arial"/>
                  <a:ea typeface="Arial"/>
                  <a:cs typeface="Arial"/>
                  <a:sym typeface="Arial"/>
                </a:rPr>
                <a:t>Decision Theater</a:t>
              </a:r>
            </a:p>
            <a:p>
              <a:pPr lvl="0" rtl="0">
                <a:spcBef>
                  <a:spcPts val="0"/>
                </a:spcBef>
                <a:buClr>
                  <a:srgbClr val="212121"/>
                </a:buClr>
                <a:buSzPct val="25000"/>
                <a:buFont typeface="Arial"/>
                <a:buNone/>
              </a:pPr>
              <a:r>
                <a:rPr lang="en" sz="600">
                  <a:solidFill>
                    <a:srgbClr val="212121"/>
                  </a:solidFill>
                </a:rPr>
                <a:t>Arizona State University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Arial"/>
                <a:buNone/>
              </a:pPr>
              <a:r>
                <a:rPr lang="en" sz="600" b="0" i="0" u="none">
                  <a:solidFill>
                    <a:srgbClr val="212121"/>
                  </a:solidFill>
                  <a:latin typeface="Arial"/>
                  <a:ea typeface="Arial"/>
                  <a:cs typeface="Arial"/>
                  <a:sym typeface="Arial"/>
                </a:rPr>
                <a:t>Tempe, AZ</a:t>
              </a:r>
            </a:p>
          </p:txBody>
        </p:sp>
        <p:pic>
          <p:nvPicPr>
            <p:cNvPr id="22" name="Shape 10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60275" y="1502400"/>
              <a:ext cx="3660689" cy="23145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pic>
      </p:grpSp>
      <p:cxnSp>
        <p:nvCxnSpPr>
          <p:cNvPr id="23" name="Shape 104"/>
          <p:cNvCxnSpPr/>
          <p:nvPr/>
        </p:nvCxnSpPr>
        <p:spPr>
          <a:xfrm rot="5400000">
            <a:off x="31582100" y="1203100"/>
            <a:ext cx="375000" cy="3654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22C199"/>
            </a:solidFill>
            <a:prstDash val="solid"/>
            <a:round/>
            <a:headEnd type="oval" w="lg" len="lg"/>
            <a:tailEnd type="oval" w="lg" len="lg"/>
          </a:ln>
        </p:spPr>
      </p:cxnSp>
      <p:cxnSp>
        <p:nvCxnSpPr>
          <p:cNvPr id="24" name="Shape 105"/>
          <p:cNvCxnSpPr/>
          <p:nvPr/>
        </p:nvCxnSpPr>
        <p:spPr>
          <a:xfrm rot="-5400000" flipH="1">
            <a:off x="34065500" y="1203100"/>
            <a:ext cx="375000" cy="3654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22C199"/>
            </a:solidFill>
            <a:prstDash val="solid"/>
            <a:round/>
            <a:headEnd type="oval" w="lg" len="lg"/>
            <a:tailEnd type="oval" w="lg" len="lg"/>
          </a:ln>
        </p:spPr>
      </p:cxnSp>
      <p:cxnSp>
        <p:nvCxnSpPr>
          <p:cNvPr id="25" name="Shape 106"/>
          <p:cNvCxnSpPr>
            <a:endCxn id="19" idx="2"/>
          </p:cNvCxnSpPr>
          <p:nvPr/>
        </p:nvCxnSpPr>
        <p:spPr>
          <a:xfrm>
            <a:off x="30998080" y="3619080"/>
            <a:ext cx="3753000" cy="33000"/>
          </a:xfrm>
          <a:prstGeom prst="bentConnector4">
            <a:avLst>
              <a:gd name="adj1" fmla="val 30492"/>
              <a:gd name="adj2" fmla="val 679380"/>
            </a:avLst>
          </a:prstGeom>
          <a:noFill/>
          <a:ln w="9525" cap="flat" cmpd="sng">
            <a:solidFill>
              <a:srgbClr val="22C199"/>
            </a:solidFill>
            <a:prstDash val="solid"/>
            <a:round/>
            <a:headEnd type="oval" w="lg" len="lg"/>
            <a:tailEnd type="oval" w="lg" len="lg"/>
          </a:ln>
        </p:spPr>
      </p:cxnSp>
      <p:pic>
        <p:nvPicPr>
          <p:cNvPr id="26" name="Shape 10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457060" y="6738056"/>
            <a:ext cx="903008" cy="699232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7" name="Shape 108"/>
          <p:cNvSpPr txBox="1"/>
          <p:nvPr/>
        </p:nvSpPr>
        <p:spPr>
          <a:xfrm>
            <a:off x="39103463" y="517337"/>
            <a:ext cx="2220900" cy="366300"/>
          </a:xfrm>
          <a:prstGeom prst="rect">
            <a:avLst/>
          </a:prstGeom>
          <a:noFill/>
          <a:ln>
            <a:noFill/>
          </a:ln>
        </p:spPr>
        <p:txBody>
          <a:bodyPr lIns="27425" tIns="27425" rIns="27425" bIns="27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25000"/>
              <a:buFont typeface="Calibri"/>
              <a:buNone/>
            </a:pPr>
            <a:r>
              <a:rPr lang="en" sz="2000" b="0" i="0" u="none">
                <a:solidFill>
                  <a:srgbClr val="0B5394"/>
                </a:solidFill>
              </a:rPr>
              <a:t>Data to Decisions</a:t>
            </a:r>
          </a:p>
        </p:txBody>
      </p:sp>
      <p:sp>
        <p:nvSpPr>
          <p:cNvPr id="28" name="Shape 109"/>
          <p:cNvSpPr txBox="1"/>
          <p:nvPr/>
        </p:nvSpPr>
        <p:spPr>
          <a:xfrm>
            <a:off x="41717259" y="2908112"/>
            <a:ext cx="55200" cy="226200"/>
          </a:xfrm>
          <a:prstGeom prst="rect">
            <a:avLst/>
          </a:prstGeom>
          <a:noFill/>
          <a:ln>
            <a:noFill/>
          </a:ln>
        </p:spPr>
        <p:txBody>
          <a:bodyPr lIns="27425" tIns="13700" rIns="27425" bIns="13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Shape 110"/>
          <p:cNvGrpSpPr/>
          <p:nvPr/>
        </p:nvGrpSpPr>
        <p:grpSpPr>
          <a:xfrm>
            <a:off x="38233296" y="1437439"/>
            <a:ext cx="4125788" cy="2032212"/>
            <a:chOff x="0" y="0"/>
            <a:chExt cx="2147483647" cy="2147483647"/>
          </a:xfrm>
        </p:grpSpPr>
        <p:sp>
          <p:nvSpPr>
            <p:cNvPr id="30" name="Shape 111"/>
            <p:cNvSpPr txBox="1"/>
            <p:nvPr/>
          </p:nvSpPr>
          <p:spPr>
            <a:xfrm>
              <a:off x="1567202537" y="1376532017"/>
              <a:ext cx="580281109" cy="486856318"/>
            </a:xfrm>
            <a:prstGeom prst="rect">
              <a:avLst/>
            </a:prstGeom>
            <a:noFill/>
            <a:ln>
              <a:noFill/>
            </a:ln>
          </p:spPr>
          <p:txBody>
            <a:bodyPr lIns="27425" tIns="13700" rIns="27425" bIns="13700" anchor="t" anchorCtr="0">
              <a:noAutofit/>
            </a:bodyPr>
            <a:lstStyle/>
            <a:p>
              <a:pPr marL="101600" marR="0" lvl="0" indent="-10160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AB147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8AB147"/>
                  </a:solidFill>
                  <a:latin typeface="Arial"/>
                  <a:ea typeface="Arial"/>
                  <a:cs typeface="Arial"/>
                  <a:sym typeface="Arial"/>
                </a:rPr>
                <a:t>Solutions</a:t>
              </a:r>
            </a:p>
            <a:p>
              <a:pPr marL="101600" marR="0" lvl="0" indent="-101600" algn="ctr" rtl="0">
                <a:lnSpc>
                  <a:spcPct val="11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8AB147"/>
                </a:buClr>
                <a:buSzPct val="25000"/>
                <a:buFont typeface="Arial"/>
                <a:buNone/>
              </a:pPr>
              <a:r>
                <a:rPr lang="en" sz="1300" b="0" i="0" u="none">
                  <a:solidFill>
                    <a:srgbClr val="8AB147"/>
                  </a:solidFill>
                  <a:latin typeface="Arial"/>
                  <a:ea typeface="Arial"/>
                  <a:cs typeface="Arial"/>
                  <a:sym typeface="Arial"/>
                </a:rPr>
                <a:t>sustainability</a:t>
              </a:r>
            </a:p>
          </p:txBody>
        </p:sp>
        <p:sp>
          <p:nvSpPr>
            <p:cNvPr id="31" name="Shape 112"/>
            <p:cNvSpPr txBox="1"/>
            <p:nvPr/>
          </p:nvSpPr>
          <p:spPr>
            <a:xfrm>
              <a:off x="0" y="1385908162"/>
              <a:ext cx="448424132" cy="537338972"/>
            </a:xfrm>
            <a:prstGeom prst="rect">
              <a:avLst/>
            </a:prstGeom>
            <a:noFill/>
            <a:ln>
              <a:noFill/>
            </a:ln>
          </p:spPr>
          <p:txBody>
            <a:bodyPr lIns="65250" tIns="32625" rIns="65250" bIns="32625" anchor="t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6F96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4D6F96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</a:p>
            <a:p>
              <a:pPr marL="0" marR="0" lvl="0" indent="0" algn="ctr" rtl="0">
                <a:lnSpc>
                  <a:spcPct val="11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4D6F96"/>
                </a:buClr>
                <a:buSzPct val="25000"/>
                <a:buFont typeface="Arial"/>
                <a:buNone/>
              </a:pPr>
              <a:r>
                <a:rPr lang="en" sz="1400" b="0" i="0" u="none">
                  <a:solidFill>
                    <a:srgbClr val="4D6F96"/>
                  </a:solidFill>
                  <a:latin typeface="Arial"/>
                  <a:ea typeface="Arial"/>
                  <a:cs typeface="Arial"/>
                  <a:sym typeface="Arial"/>
                </a:rPr>
                <a:t>reliability</a:t>
              </a:r>
            </a:p>
          </p:txBody>
        </p:sp>
        <p:grpSp>
          <p:nvGrpSpPr>
            <p:cNvPr id="32" name="Shape 113"/>
            <p:cNvGrpSpPr/>
            <p:nvPr/>
          </p:nvGrpSpPr>
          <p:grpSpPr>
            <a:xfrm>
              <a:off x="408913807" y="1171419164"/>
              <a:ext cx="486906119" cy="976064482"/>
              <a:chOff x="0" y="0"/>
              <a:chExt cx="2147483647" cy="2147483647"/>
            </a:xfrm>
          </p:grpSpPr>
          <p:sp>
            <p:nvSpPr>
              <p:cNvPr id="40" name="Shape 114"/>
              <p:cNvSpPr/>
              <p:nvPr/>
            </p:nvSpPr>
            <p:spPr>
              <a:xfrm>
                <a:off x="0" y="0"/>
                <a:ext cx="2147483647" cy="2147483647"/>
              </a:xfrm>
              <a:prstGeom prst="ellipse">
                <a:avLst/>
              </a:prstGeom>
              <a:solidFill>
                <a:srgbClr val="216BA9"/>
              </a:solidFill>
              <a:ln>
                <a:noFill/>
              </a:ln>
            </p:spPr>
            <p:txBody>
              <a:bodyPr lIns="27425" tIns="13700" rIns="27425" bIns="13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" name="Shape 115"/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>
                <a:off x="647066529" y="470898204"/>
                <a:ext cx="964630088" cy="12082308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3" name="Shape 116"/>
            <p:cNvSpPr txBox="1"/>
            <p:nvPr/>
          </p:nvSpPr>
          <p:spPr>
            <a:xfrm>
              <a:off x="1240817736" y="167596851"/>
              <a:ext cx="462116689" cy="537260973"/>
            </a:xfrm>
            <a:prstGeom prst="rect">
              <a:avLst/>
            </a:prstGeom>
            <a:noFill/>
            <a:ln>
              <a:noFill/>
            </a:ln>
          </p:spPr>
          <p:txBody>
            <a:bodyPr lIns="65250" tIns="32625" rIns="65250" bIns="32625" anchor="t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C199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22C199"/>
                  </a:solidFill>
                  <a:latin typeface="Arial"/>
                  <a:ea typeface="Arial"/>
                  <a:cs typeface="Arial"/>
                  <a:sym typeface="Arial"/>
                </a:rPr>
                <a:t>People</a:t>
              </a:r>
            </a:p>
            <a:p>
              <a:pPr marL="0" marR="0" lvl="0" indent="0" algn="ctr" rtl="0">
                <a:lnSpc>
                  <a:spcPct val="11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22C199"/>
                </a:buClr>
                <a:buSzPct val="25000"/>
                <a:buFont typeface="Arial"/>
                <a:buNone/>
              </a:pPr>
              <a:r>
                <a:rPr lang="en" sz="1400" b="0" i="0" u="none">
                  <a:solidFill>
                    <a:srgbClr val="22C199"/>
                  </a:solidFill>
                  <a:latin typeface="Arial"/>
                  <a:ea typeface="Arial"/>
                  <a:cs typeface="Arial"/>
                  <a:sym typeface="Arial"/>
                </a:rPr>
                <a:t>desirability</a:t>
              </a:r>
            </a:p>
          </p:txBody>
        </p:sp>
        <p:grpSp>
          <p:nvGrpSpPr>
            <p:cNvPr id="34" name="Shape 117"/>
            <p:cNvGrpSpPr/>
            <p:nvPr/>
          </p:nvGrpSpPr>
          <p:grpSpPr>
            <a:xfrm>
              <a:off x="774149290" y="0"/>
              <a:ext cx="486536147" cy="975283086"/>
              <a:chOff x="0" y="0"/>
              <a:chExt cx="2147483647" cy="2147483647"/>
            </a:xfrm>
          </p:grpSpPr>
          <p:sp>
            <p:nvSpPr>
              <p:cNvPr id="38" name="Shape 118"/>
              <p:cNvSpPr/>
              <p:nvPr/>
            </p:nvSpPr>
            <p:spPr>
              <a:xfrm>
                <a:off x="0" y="0"/>
                <a:ext cx="2147483647" cy="2147483647"/>
              </a:xfrm>
              <a:prstGeom prst="ellipse">
                <a:avLst/>
              </a:prstGeom>
              <a:solidFill>
                <a:srgbClr val="22C199"/>
              </a:solidFill>
              <a:ln>
                <a:noFill/>
              </a:ln>
            </p:spPr>
            <p:txBody>
              <a:bodyPr lIns="27425" tIns="13700" rIns="27425" bIns="13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Shape 119"/>
              <p:cNvSpPr/>
              <p:nvPr/>
            </p:nvSpPr>
            <p:spPr>
              <a:xfrm>
                <a:off x="494631346" y="607421552"/>
                <a:ext cx="1171280883" cy="9446870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0927" y="30105"/>
                    </a:moveTo>
                    <a:cubicBezTo>
                      <a:pt x="22505" y="30105"/>
                      <a:pt x="23727" y="30583"/>
                      <a:pt x="24600" y="31594"/>
                    </a:cubicBezTo>
                    <a:cubicBezTo>
                      <a:pt x="25477" y="32583"/>
                      <a:pt x="26116" y="33766"/>
                      <a:pt x="26477" y="35144"/>
                    </a:cubicBezTo>
                    <a:cubicBezTo>
                      <a:pt x="26861" y="36522"/>
                      <a:pt x="27105" y="37977"/>
                      <a:pt x="27183" y="39477"/>
                    </a:cubicBezTo>
                    <a:cubicBezTo>
                      <a:pt x="27277" y="40983"/>
                      <a:pt x="27316" y="42200"/>
                      <a:pt x="27316" y="43111"/>
                    </a:cubicBezTo>
                    <a:lnTo>
                      <a:pt x="27316" y="54755"/>
                    </a:lnTo>
                    <a:cubicBezTo>
                      <a:pt x="26716" y="55155"/>
                      <a:pt x="26222" y="55638"/>
                      <a:pt x="25811" y="56166"/>
                    </a:cubicBezTo>
                    <a:cubicBezTo>
                      <a:pt x="25411" y="56711"/>
                      <a:pt x="24822" y="56983"/>
                      <a:pt x="24050" y="56983"/>
                    </a:cubicBezTo>
                    <a:lnTo>
                      <a:pt x="3116" y="56983"/>
                    </a:lnTo>
                    <a:cubicBezTo>
                      <a:pt x="2438" y="56983"/>
                      <a:pt x="1877" y="56711"/>
                      <a:pt x="1422" y="56166"/>
                    </a:cubicBezTo>
                    <a:cubicBezTo>
                      <a:pt x="983" y="55638"/>
                      <a:pt x="516" y="55155"/>
                      <a:pt x="0" y="54755"/>
                    </a:cubicBezTo>
                    <a:lnTo>
                      <a:pt x="0" y="43111"/>
                    </a:lnTo>
                    <a:cubicBezTo>
                      <a:pt x="0" y="42200"/>
                      <a:pt x="22" y="40983"/>
                      <a:pt x="66" y="39477"/>
                    </a:cubicBezTo>
                    <a:cubicBezTo>
                      <a:pt x="105" y="37977"/>
                      <a:pt x="316" y="36522"/>
                      <a:pt x="688" y="35144"/>
                    </a:cubicBezTo>
                    <a:cubicBezTo>
                      <a:pt x="1088" y="33766"/>
                      <a:pt x="1716" y="32583"/>
                      <a:pt x="2583" y="31594"/>
                    </a:cubicBezTo>
                    <a:cubicBezTo>
                      <a:pt x="3466" y="30600"/>
                      <a:pt x="4677" y="30105"/>
                      <a:pt x="6238" y="30105"/>
                    </a:cubicBezTo>
                    <a:cubicBezTo>
                      <a:pt x="4344" y="28616"/>
                      <a:pt x="2822" y="26683"/>
                      <a:pt x="1688" y="24316"/>
                    </a:cubicBezTo>
                    <a:cubicBezTo>
                      <a:pt x="572" y="21944"/>
                      <a:pt x="0" y="19272"/>
                      <a:pt x="0" y="16316"/>
                    </a:cubicBezTo>
                    <a:cubicBezTo>
                      <a:pt x="0" y="14105"/>
                      <a:pt x="355" y="12011"/>
                      <a:pt x="1050" y="10027"/>
                    </a:cubicBezTo>
                    <a:cubicBezTo>
                      <a:pt x="1755" y="8044"/>
                      <a:pt x="2727" y="6300"/>
                      <a:pt x="3983" y="4783"/>
                    </a:cubicBezTo>
                    <a:cubicBezTo>
                      <a:pt x="5238" y="3277"/>
                      <a:pt x="6705" y="2111"/>
                      <a:pt x="8355" y="1261"/>
                    </a:cubicBezTo>
                    <a:cubicBezTo>
                      <a:pt x="10022" y="427"/>
                      <a:pt x="11772" y="0"/>
                      <a:pt x="13583" y="0"/>
                    </a:cubicBezTo>
                    <a:cubicBezTo>
                      <a:pt x="15516" y="0"/>
                      <a:pt x="17305" y="427"/>
                      <a:pt x="18955" y="1261"/>
                    </a:cubicBezTo>
                    <a:cubicBezTo>
                      <a:pt x="20622" y="2111"/>
                      <a:pt x="22050" y="3277"/>
                      <a:pt x="23266" y="4783"/>
                    </a:cubicBezTo>
                    <a:cubicBezTo>
                      <a:pt x="24477" y="6300"/>
                      <a:pt x="25466" y="8044"/>
                      <a:pt x="26200" y="10027"/>
                    </a:cubicBezTo>
                    <a:cubicBezTo>
                      <a:pt x="26944" y="12011"/>
                      <a:pt x="27316" y="14105"/>
                      <a:pt x="27316" y="16316"/>
                    </a:cubicBezTo>
                    <a:cubicBezTo>
                      <a:pt x="27316" y="19211"/>
                      <a:pt x="26744" y="21883"/>
                      <a:pt x="25572" y="24283"/>
                    </a:cubicBezTo>
                    <a:cubicBezTo>
                      <a:pt x="24400" y="26666"/>
                      <a:pt x="22861" y="28616"/>
                      <a:pt x="20927" y="30105"/>
                    </a:cubicBezTo>
                    <a:moveTo>
                      <a:pt x="100916" y="67011"/>
                    </a:moveTo>
                    <a:cubicBezTo>
                      <a:pt x="103733" y="70022"/>
                      <a:pt x="105944" y="73011"/>
                      <a:pt x="107533" y="75938"/>
                    </a:cubicBezTo>
                    <a:cubicBezTo>
                      <a:pt x="109116" y="78866"/>
                      <a:pt x="109933" y="82227"/>
                      <a:pt x="109933" y="86000"/>
                    </a:cubicBezTo>
                    <a:lnTo>
                      <a:pt x="109933" y="115644"/>
                    </a:lnTo>
                    <a:cubicBezTo>
                      <a:pt x="109411" y="115933"/>
                      <a:pt x="109000" y="116283"/>
                      <a:pt x="108650" y="116638"/>
                    </a:cubicBezTo>
                    <a:cubicBezTo>
                      <a:pt x="108316" y="117005"/>
                      <a:pt x="107916" y="117344"/>
                      <a:pt x="107466" y="117727"/>
                    </a:cubicBezTo>
                    <a:cubicBezTo>
                      <a:pt x="107011" y="118061"/>
                      <a:pt x="106516" y="118427"/>
                      <a:pt x="105972" y="118811"/>
                    </a:cubicBezTo>
                    <a:cubicBezTo>
                      <a:pt x="105422" y="119194"/>
                      <a:pt x="104638" y="119600"/>
                      <a:pt x="103677" y="119994"/>
                    </a:cubicBezTo>
                    <a:lnTo>
                      <a:pt x="16344" y="119994"/>
                    </a:lnTo>
                    <a:cubicBezTo>
                      <a:pt x="14861" y="119994"/>
                      <a:pt x="13705" y="119438"/>
                      <a:pt x="12877" y="118283"/>
                    </a:cubicBezTo>
                    <a:cubicBezTo>
                      <a:pt x="12038" y="117116"/>
                      <a:pt x="11127" y="116255"/>
                      <a:pt x="10105" y="115644"/>
                    </a:cubicBezTo>
                    <a:lnTo>
                      <a:pt x="10105" y="86000"/>
                    </a:lnTo>
                    <a:cubicBezTo>
                      <a:pt x="10105" y="82016"/>
                      <a:pt x="11050" y="78483"/>
                      <a:pt x="12972" y="75394"/>
                    </a:cubicBezTo>
                    <a:cubicBezTo>
                      <a:pt x="14877" y="72322"/>
                      <a:pt x="16955" y="69505"/>
                      <a:pt x="19222" y="67011"/>
                    </a:cubicBezTo>
                    <a:cubicBezTo>
                      <a:pt x="19638" y="66500"/>
                      <a:pt x="20183" y="65938"/>
                      <a:pt x="20850" y="65366"/>
                    </a:cubicBezTo>
                    <a:cubicBezTo>
                      <a:pt x="21516" y="64772"/>
                      <a:pt x="22222" y="64388"/>
                      <a:pt x="22983" y="64183"/>
                    </a:cubicBezTo>
                    <a:cubicBezTo>
                      <a:pt x="23755" y="63861"/>
                      <a:pt x="24622" y="63700"/>
                      <a:pt x="25611" y="63638"/>
                    </a:cubicBezTo>
                    <a:cubicBezTo>
                      <a:pt x="26583" y="63588"/>
                      <a:pt x="27533" y="63461"/>
                      <a:pt x="28477" y="63266"/>
                    </a:cubicBezTo>
                    <a:cubicBezTo>
                      <a:pt x="31077" y="62772"/>
                      <a:pt x="33838" y="62277"/>
                      <a:pt x="36783" y="61783"/>
                    </a:cubicBezTo>
                    <a:cubicBezTo>
                      <a:pt x="39716" y="61300"/>
                      <a:pt x="42583" y="60805"/>
                      <a:pt x="45400" y="60294"/>
                    </a:cubicBezTo>
                    <a:cubicBezTo>
                      <a:pt x="41572" y="57366"/>
                      <a:pt x="38488" y="53511"/>
                      <a:pt x="36183" y="48677"/>
                    </a:cubicBezTo>
                    <a:cubicBezTo>
                      <a:pt x="33850" y="43866"/>
                      <a:pt x="32688" y="38555"/>
                      <a:pt x="32688" y="32794"/>
                    </a:cubicBezTo>
                    <a:cubicBezTo>
                      <a:pt x="32688" y="28316"/>
                      <a:pt x="33422" y="24061"/>
                      <a:pt x="34861" y="20044"/>
                    </a:cubicBezTo>
                    <a:cubicBezTo>
                      <a:pt x="36305" y="16027"/>
                      <a:pt x="38261" y="12555"/>
                      <a:pt x="40727" y="9627"/>
                    </a:cubicBezTo>
                    <a:cubicBezTo>
                      <a:pt x="43211" y="6683"/>
                      <a:pt x="46105" y="4366"/>
                      <a:pt x="49411" y="2622"/>
                    </a:cubicBezTo>
                    <a:cubicBezTo>
                      <a:pt x="52744" y="877"/>
                      <a:pt x="56250" y="16"/>
                      <a:pt x="60011" y="16"/>
                    </a:cubicBezTo>
                    <a:cubicBezTo>
                      <a:pt x="63755" y="16"/>
                      <a:pt x="67288" y="877"/>
                      <a:pt x="70611" y="2622"/>
                    </a:cubicBezTo>
                    <a:cubicBezTo>
                      <a:pt x="73927" y="4366"/>
                      <a:pt x="76811" y="6683"/>
                      <a:pt x="79288" y="9627"/>
                    </a:cubicBezTo>
                    <a:cubicBezTo>
                      <a:pt x="81755" y="12555"/>
                      <a:pt x="83705" y="16027"/>
                      <a:pt x="85155" y="20044"/>
                    </a:cubicBezTo>
                    <a:cubicBezTo>
                      <a:pt x="86611" y="24061"/>
                      <a:pt x="87327" y="28316"/>
                      <a:pt x="87327" y="32794"/>
                    </a:cubicBezTo>
                    <a:cubicBezTo>
                      <a:pt x="87327" y="38550"/>
                      <a:pt x="86183" y="43833"/>
                      <a:pt x="83888" y="48650"/>
                    </a:cubicBezTo>
                    <a:cubicBezTo>
                      <a:pt x="81583" y="53444"/>
                      <a:pt x="78488" y="57333"/>
                      <a:pt x="74622" y="60294"/>
                    </a:cubicBezTo>
                    <a:cubicBezTo>
                      <a:pt x="77422" y="60805"/>
                      <a:pt x="80288" y="61283"/>
                      <a:pt x="83211" y="61750"/>
                    </a:cubicBezTo>
                    <a:cubicBezTo>
                      <a:pt x="86133" y="62211"/>
                      <a:pt x="88916" y="62711"/>
                      <a:pt x="91544" y="63266"/>
                    </a:cubicBezTo>
                    <a:cubicBezTo>
                      <a:pt x="92516" y="63477"/>
                      <a:pt x="93477" y="63605"/>
                      <a:pt x="94411" y="63638"/>
                    </a:cubicBezTo>
                    <a:cubicBezTo>
                      <a:pt x="95344" y="63700"/>
                      <a:pt x="96238" y="63861"/>
                      <a:pt x="97038" y="64183"/>
                    </a:cubicBezTo>
                    <a:cubicBezTo>
                      <a:pt x="97794" y="64388"/>
                      <a:pt x="98505" y="64772"/>
                      <a:pt x="99172" y="65366"/>
                    </a:cubicBezTo>
                    <a:cubicBezTo>
                      <a:pt x="99811" y="65938"/>
                      <a:pt x="100411" y="66500"/>
                      <a:pt x="100916" y="67011"/>
                    </a:cubicBezTo>
                    <a:moveTo>
                      <a:pt x="113744" y="30105"/>
                    </a:moveTo>
                    <a:cubicBezTo>
                      <a:pt x="115316" y="30105"/>
                      <a:pt x="116516" y="30583"/>
                      <a:pt x="117355" y="31594"/>
                    </a:cubicBezTo>
                    <a:cubicBezTo>
                      <a:pt x="118172" y="32583"/>
                      <a:pt x="118783" y="33766"/>
                      <a:pt x="119155" y="35144"/>
                    </a:cubicBezTo>
                    <a:cubicBezTo>
                      <a:pt x="119555" y="36522"/>
                      <a:pt x="119783" y="37977"/>
                      <a:pt x="119866" y="39477"/>
                    </a:cubicBezTo>
                    <a:cubicBezTo>
                      <a:pt x="119955" y="40983"/>
                      <a:pt x="119994" y="42200"/>
                      <a:pt x="119994" y="43111"/>
                    </a:cubicBezTo>
                    <a:lnTo>
                      <a:pt x="119994" y="54755"/>
                    </a:lnTo>
                    <a:cubicBezTo>
                      <a:pt x="119488" y="55155"/>
                      <a:pt x="119011" y="55638"/>
                      <a:pt x="118555" y="56166"/>
                    </a:cubicBezTo>
                    <a:cubicBezTo>
                      <a:pt x="118116" y="56711"/>
                      <a:pt x="117544" y="56983"/>
                      <a:pt x="116866" y="56983"/>
                    </a:cubicBezTo>
                    <a:lnTo>
                      <a:pt x="95933" y="56983"/>
                    </a:lnTo>
                    <a:cubicBezTo>
                      <a:pt x="95172" y="56983"/>
                      <a:pt x="94572" y="56711"/>
                      <a:pt x="94183" y="56166"/>
                    </a:cubicBezTo>
                    <a:cubicBezTo>
                      <a:pt x="93772" y="55638"/>
                      <a:pt x="93277" y="55155"/>
                      <a:pt x="92677" y="54755"/>
                    </a:cubicBezTo>
                    <a:lnTo>
                      <a:pt x="92677" y="43111"/>
                    </a:lnTo>
                    <a:cubicBezTo>
                      <a:pt x="92677" y="42200"/>
                      <a:pt x="92733" y="40983"/>
                      <a:pt x="92811" y="39477"/>
                    </a:cubicBezTo>
                    <a:cubicBezTo>
                      <a:pt x="92888" y="37977"/>
                      <a:pt x="93144" y="36522"/>
                      <a:pt x="93533" y="35144"/>
                    </a:cubicBezTo>
                    <a:cubicBezTo>
                      <a:pt x="93955" y="33766"/>
                      <a:pt x="94572" y="32583"/>
                      <a:pt x="95461" y="31594"/>
                    </a:cubicBezTo>
                    <a:cubicBezTo>
                      <a:pt x="96316" y="30600"/>
                      <a:pt x="97533" y="30105"/>
                      <a:pt x="99050" y="30105"/>
                    </a:cubicBezTo>
                    <a:cubicBezTo>
                      <a:pt x="97155" y="28616"/>
                      <a:pt x="95611" y="26683"/>
                      <a:pt x="94438" y="24316"/>
                    </a:cubicBezTo>
                    <a:cubicBezTo>
                      <a:pt x="93266" y="21944"/>
                      <a:pt x="92677" y="19272"/>
                      <a:pt x="92677" y="16316"/>
                    </a:cubicBezTo>
                    <a:cubicBezTo>
                      <a:pt x="92677" y="14105"/>
                      <a:pt x="93022" y="12011"/>
                      <a:pt x="93733" y="10027"/>
                    </a:cubicBezTo>
                    <a:cubicBezTo>
                      <a:pt x="94438" y="8044"/>
                      <a:pt x="95411" y="6300"/>
                      <a:pt x="96666" y="4783"/>
                    </a:cubicBezTo>
                    <a:cubicBezTo>
                      <a:pt x="97916" y="3277"/>
                      <a:pt x="99383" y="2111"/>
                      <a:pt x="101038" y="1261"/>
                    </a:cubicBezTo>
                    <a:cubicBezTo>
                      <a:pt x="102705" y="427"/>
                      <a:pt x="104488" y="0"/>
                      <a:pt x="106400" y="0"/>
                    </a:cubicBezTo>
                    <a:cubicBezTo>
                      <a:pt x="108222" y="0"/>
                      <a:pt x="109972" y="427"/>
                      <a:pt x="111638" y="1261"/>
                    </a:cubicBezTo>
                    <a:cubicBezTo>
                      <a:pt x="113305" y="2111"/>
                      <a:pt x="114755" y="3277"/>
                      <a:pt x="116011" y="4783"/>
                    </a:cubicBezTo>
                    <a:cubicBezTo>
                      <a:pt x="117266" y="6300"/>
                      <a:pt x="118250" y="8044"/>
                      <a:pt x="118955" y="10027"/>
                    </a:cubicBezTo>
                    <a:cubicBezTo>
                      <a:pt x="119650" y="12011"/>
                      <a:pt x="119994" y="14105"/>
                      <a:pt x="119994" y="16316"/>
                    </a:cubicBezTo>
                    <a:cubicBezTo>
                      <a:pt x="119994" y="19211"/>
                      <a:pt x="119438" y="21883"/>
                      <a:pt x="118305" y="24283"/>
                    </a:cubicBezTo>
                    <a:cubicBezTo>
                      <a:pt x="117183" y="26666"/>
                      <a:pt x="115666" y="28616"/>
                      <a:pt x="113744" y="3010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11425" tIns="11425" rIns="11425" bIns="1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" name="Shape 120"/>
            <p:cNvGrpSpPr/>
            <p:nvPr/>
          </p:nvGrpSpPr>
          <p:grpSpPr>
            <a:xfrm>
              <a:off x="1133655922" y="1171417882"/>
              <a:ext cx="486906119" cy="975283086"/>
              <a:chOff x="0" y="0"/>
              <a:chExt cx="2147483647" cy="2147483647"/>
            </a:xfrm>
          </p:grpSpPr>
          <p:sp>
            <p:nvSpPr>
              <p:cNvPr id="36" name="Shape 121"/>
              <p:cNvSpPr/>
              <p:nvPr/>
            </p:nvSpPr>
            <p:spPr>
              <a:xfrm>
                <a:off x="0" y="0"/>
                <a:ext cx="2147483647" cy="2147483647"/>
              </a:xfrm>
              <a:prstGeom prst="ellipse">
                <a:avLst/>
              </a:prstGeom>
              <a:solidFill>
                <a:srgbClr val="8AB147"/>
              </a:solidFill>
              <a:ln>
                <a:noFill/>
              </a:ln>
            </p:spPr>
            <p:txBody>
              <a:bodyPr lIns="27425" tIns="13700" rIns="27425" bIns="13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Shape 122"/>
              <p:cNvSpPr/>
              <p:nvPr/>
            </p:nvSpPr>
            <p:spPr>
              <a:xfrm>
                <a:off x="683474595" y="559240028"/>
                <a:ext cx="873510807" cy="93608245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9988" y="12038"/>
                    </a:moveTo>
                    <a:cubicBezTo>
                      <a:pt x="19988" y="14161"/>
                      <a:pt x="19538" y="16122"/>
                      <a:pt x="18655" y="17850"/>
                    </a:cubicBezTo>
                    <a:cubicBezTo>
                      <a:pt x="17761" y="19583"/>
                      <a:pt x="16561" y="21066"/>
                      <a:pt x="15038" y="22255"/>
                    </a:cubicBezTo>
                    <a:lnTo>
                      <a:pt x="15038" y="116944"/>
                    </a:lnTo>
                    <a:cubicBezTo>
                      <a:pt x="15038" y="117794"/>
                      <a:pt x="14794" y="118494"/>
                      <a:pt x="14333" y="119100"/>
                    </a:cubicBezTo>
                    <a:cubicBezTo>
                      <a:pt x="13844" y="119705"/>
                      <a:pt x="13255" y="119994"/>
                      <a:pt x="12566" y="119994"/>
                    </a:cubicBezTo>
                    <a:lnTo>
                      <a:pt x="7488" y="119994"/>
                    </a:lnTo>
                    <a:cubicBezTo>
                      <a:pt x="6783" y="119994"/>
                      <a:pt x="6211" y="119688"/>
                      <a:pt x="5766" y="119100"/>
                    </a:cubicBezTo>
                    <a:cubicBezTo>
                      <a:pt x="5300" y="118494"/>
                      <a:pt x="5072" y="117794"/>
                      <a:pt x="5072" y="116944"/>
                    </a:cubicBezTo>
                    <a:lnTo>
                      <a:pt x="5072" y="22255"/>
                    </a:lnTo>
                    <a:cubicBezTo>
                      <a:pt x="3561" y="21066"/>
                      <a:pt x="2338" y="19583"/>
                      <a:pt x="1400" y="17850"/>
                    </a:cubicBezTo>
                    <a:cubicBezTo>
                      <a:pt x="461" y="16122"/>
                      <a:pt x="0" y="14161"/>
                      <a:pt x="0" y="12038"/>
                    </a:cubicBezTo>
                    <a:cubicBezTo>
                      <a:pt x="0" y="8744"/>
                      <a:pt x="977" y="5938"/>
                      <a:pt x="2933" y="3555"/>
                    </a:cubicBezTo>
                    <a:cubicBezTo>
                      <a:pt x="4877" y="1172"/>
                      <a:pt x="7244" y="0"/>
                      <a:pt x="10022" y="0"/>
                    </a:cubicBezTo>
                    <a:cubicBezTo>
                      <a:pt x="12755" y="0"/>
                      <a:pt x="15105" y="1172"/>
                      <a:pt x="17050" y="3555"/>
                    </a:cubicBezTo>
                    <a:cubicBezTo>
                      <a:pt x="19011" y="5938"/>
                      <a:pt x="19988" y="8727"/>
                      <a:pt x="19988" y="12038"/>
                    </a:cubicBezTo>
                    <a:moveTo>
                      <a:pt x="115766" y="13755"/>
                    </a:moveTo>
                    <a:cubicBezTo>
                      <a:pt x="117016" y="12905"/>
                      <a:pt x="118038" y="12761"/>
                      <a:pt x="118827" y="13283"/>
                    </a:cubicBezTo>
                    <a:cubicBezTo>
                      <a:pt x="119605" y="13805"/>
                      <a:pt x="119994" y="14911"/>
                      <a:pt x="119994" y="16644"/>
                    </a:cubicBezTo>
                    <a:lnTo>
                      <a:pt x="119994" y="75083"/>
                    </a:lnTo>
                    <a:cubicBezTo>
                      <a:pt x="119994" y="76683"/>
                      <a:pt x="119588" y="78366"/>
                      <a:pt x="118788" y="80111"/>
                    </a:cubicBezTo>
                    <a:cubicBezTo>
                      <a:pt x="117983" y="81872"/>
                      <a:pt x="116977" y="83144"/>
                      <a:pt x="115766" y="83994"/>
                    </a:cubicBezTo>
                    <a:cubicBezTo>
                      <a:pt x="110855" y="87538"/>
                      <a:pt x="106366" y="89805"/>
                      <a:pt x="102288" y="90833"/>
                    </a:cubicBezTo>
                    <a:cubicBezTo>
                      <a:pt x="98211" y="91827"/>
                      <a:pt x="94644" y="92255"/>
                      <a:pt x="91611" y="92038"/>
                    </a:cubicBezTo>
                    <a:cubicBezTo>
                      <a:pt x="88050" y="91811"/>
                      <a:pt x="84894" y="90950"/>
                      <a:pt x="82172" y="89461"/>
                    </a:cubicBezTo>
                    <a:cubicBezTo>
                      <a:pt x="79955" y="88061"/>
                      <a:pt x="77794" y="86705"/>
                      <a:pt x="75683" y="85433"/>
                    </a:cubicBezTo>
                    <a:cubicBezTo>
                      <a:pt x="73577" y="84144"/>
                      <a:pt x="71427" y="83033"/>
                      <a:pt x="69211" y="82072"/>
                    </a:cubicBezTo>
                    <a:cubicBezTo>
                      <a:pt x="66994" y="81105"/>
                      <a:pt x="64666" y="80338"/>
                      <a:pt x="62205" y="79766"/>
                    </a:cubicBezTo>
                    <a:cubicBezTo>
                      <a:pt x="59761" y="79200"/>
                      <a:pt x="57050" y="78905"/>
                      <a:pt x="54100" y="78905"/>
                    </a:cubicBezTo>
                    <a:cubicBezTo>
                      <a:pt x="51722" y="79000"/>
                      <a:pt x="49027" y="79477"/>
                      <a:pt x="46033" y="80305"/>
                    </a:cubicBezTo>
                    <a:cubicBezTo>
                      <a:pt x="43466" y="81044"/>
                      <a:pt x="40366" y="82216"/>
                      <a:pt x="36694" y="83833"/>
                    </a:cubicBezTo>
                    <a:cubicBezTo>
                      <a:pt x="33022" y="85450"/>
                      <a:pt x="28927" y="87733"/>
                      <a:pt x="24411" y="90705"/>
                    </a:cubicBezTo>
                    <a:cubicBezTo>
                      <a:pt x="23161" y="91533"/>
                      <a:pt x="22100" y="91633"/>
                      <a:pt x="21255" y="91011"/>
                    </a:cubicBezTo>
                    <a:cubicBezTo>
                      <a:pt x="20411" y="90377"/>
                      <a:pt x="19988" y="89216"/>
                      <a:pt x="19988" y="87505"/>
                    </a:cubicBezTo>
                    <a:lnTo>
                      <a:pt x="19988" y="29294"/>
                    </a:lnTo>
                    <a:cubicBezTo>
                      <a:pt x="19988" y="27577"/>
                      <a:pt x="20411" y="25850"/>
                      <a:pt x="21255" y="24150"/>
                    </a:cubicBezTo>
                    <a:cubicBezTo>
                      <a:pt x="22100" y="22422"/>
                      <a:pt x="23161" y="21150"/>
                      <a:pt x="24411" y="20300"/>
                    </a:cubicBezTo>
                    <a:cubicBezTo>
                      <a:pt x="28927" y="17461"/>
                      <a:pt x="33005" y="15205"/>
                      <a:pt x="36650" y="13594"/>
                    </a:cubicBezTo>
                    <a:cubicBezTo>
                      <a:pt x="40294" y="11977"/>
                      <a:pt x="43422" y="10800"/>
                      <a:pt x="46033" y="10066"/>
                    </a:cubicBezTo>
                    <a:cubicBezTo>
                      <a:pt x="49066" y="9250"/>
                      <a:pt x="51761" y="8777"/>
                      <a:pt x="54100" y="8661"/>
                    </a:cubicBezTo>
                    <a:cubicBezTo>
                      <a:pt x="57050" y="8661"/>
                      <a:pt x="59761" y="8955"/>
                      <a:pt x="62205" y="9527"/>
                    </a:cubicBezTo>
                    <a:cubicBezTo>
                      <a:pt x="64666" y="10100"/>
                      <a:pt x="66994" y="10866"/>
                      <a:pt x="69211" y="11861"/>
                    </a:cubicBezTo>
                    <a:cubicBezTo>
                      <a:pt x="71427" y="12811"/>
                      <a:pt x="73566" y="13933"/>
                      <a:pt x="75661" y="15205"/>
                    </a:cubicBezTo>
                    <a:cubicBezTo>
                      <a:pt x="77738" y="16483"/>
                      <a:pt x="79916" y="17816"/>
                      <a:pt x="82172" y="19238"/>
                    </a:cubicBezTo>
                    <a:cubicBezTo>
                      <a:pt x="84894" y="20755"/>
                      <a:pt x="88050" y="21605"/>
                      <a:pt x="91611" y="21800"/>
                    </a:cubicBezTo>
                    <a:cubicBezTo>
                      <a:pt x="94644" y="22027"/>
                      <a:pt x="98211" y="21605"/>
                      <a:pt x="102288" y="20594"/>
                    </a:cubicBezTo>
                    <a:cubicBezTo>
                      <a:pt x="106366" y="19566"/>
                      <a:pt x="110872" y="17294"/>
                      <a:pt x="115766" y="1375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11425" tIns="11425" rIns="11425" bIns="1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2" name="Shape 123"/>
          <p:cNvSpPr txBox="1"/>
          <p:nvPr/>
        </p:nvSpPr>
        <p:spPr>
          <a:xfrm>
            <a:off x="39975364" y="1058833"/>
            <a:ext cx="466200" cy="38100"/>
          </a:xfrm>
          <a:prstGeom prst="rect">
            <a:avLst/>
          </a:prstGeom>
          <a:solidFill>
            <a:srgbClr val="22C199"/>
          </a:solidFill>
          <a:ln>
            <a:noFill/>
          </a:ln>
        </p:spPr>
        <p:txBody>
          <a:bodyPr lIns="27400" tIns="13700" rIns="27400" bIns="13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124"/>
          <p:cNvSpPr txBox="1"/>
          <p:nvPr/>
        </p:nvSpPr>
        <p:spPr>
          <a:xfrm>
            <a:off x="50357310" y="646753"/>
            <a:ext cx="478200" cy="31139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3150" tIns="73150" rIns="73150" bIns="73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125"/>
          <p:cNvSpPr txBox="1"/>
          <p:nvPr/>
        </p:nvSpPr>
        <p:spPr>
          <a:xfrm>
            <a:off x="47427504" y="1715534"/>
            <a:ext cx="466200" cy="38100"/>
          </a:xfrm>
          <a:prstGeom prst="rect">
            <a:avLst/>
          </a:prstGeom>
          <a:solidFill>
            <a:srgbClr val="22C199"/>
          </a:solidFill>
          <a:ln>
            <a:noFill/>
          </a:ln>
        </p:spPr>
        <p:txBody>
          <a:bodyPr lIns="27400" tIns="13700" rIns="27400" bIns="13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Shape 12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4797993" y="751604"/>
            <a:ext cx="5728200" cy="77249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127"/>
          <p:cNvSpPr txBox="1"/>
          <p:nvPr/>
        </p:nvSpPr>
        <p:spPr>
          <a:xfrm>
            <a:off x="45218944" y="2095106"/>
            <a:ext cx="5059500" cy="1216200"/>
          </a:xfrm>
          <a:prstGeom prst="rect">
            <a:avLst/>
          </a:prstGeom>
          <a:noFill/>
          <a:ln>
            <a:noFill/>
          </a:ln>
        </p:spPr>
        <p:txBody>
          <a:bodyPr lIns="27425" tIns="13700" rIns="27425" bIns="13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D6F96"/>
              </a:buClr>
              <a:buSzPct val="25000"/>
              <a:buFont typeface="Arial"/>
              <a:buNone/>
            </a:pPr>
            <a:r>
              <a:rPr lang="en" sz="1600" b="0" i="0" u="none">
                <a:solidFill>
                  <a:srgbClr val="4D6F96"/>
                </a:solidFill>
                <a:latin typeface="Arial"/>
                <a:ea typeface="Arial"/>
                <a:cs typeface="Arial"/>
                <a:sym typeface="Arial"/>
              </a:rPr>
              <a:t>The mission of Decision Theater North is to provide a cutting-edge, immersive, visual environment to facilitate dialogue and decision-making by agencies, industry, communities and academia.</a:t>
            </a:r>
          </a:p>
        </p:txBody>
      </p:sp>
      <p:pic>
        <p:nvPicPr>
          <p:cNvPr id="1026" name="Picture 2" descr="https://lh4.googleusercontent.com/WTx9YTAd0Hz8DsY3IrlPKDhx8XodxO-Jmpvpe8Tr50VPA4-2kitn93puppOEoa2j15XctOSsEo_tKad1V4Sn4MnyxScpgjyQH3S27rwQglRnsLV3G_I3JUvgWQhawLlfB6fdUMo014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2940" y="1674783"/>
            <a:ext cx="2928480" cy="184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17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0" y="0"/>
          <a:ext cx="512064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888105351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796298822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104836220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671418934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3042414106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805528766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143931326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840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0" y="0"/>
          <a:ext cx="512064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888105351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796298822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104836220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671418934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3042414106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805528766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143931326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840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1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136</Words>
  <Application>Microsoft Office PowerPoint</Application>
  <PresentationFormat>Custom</PresentationFormat>
  <Paragraphs>28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Alaska Fairbanks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Vrba</dc:creator>
  <cp:lastModifiedBy>Tom Vrba</cp:lastModifiedBy>
  <cp:revision>6</cp:revision>
  <dcterms:created xsi:type="dcterms:W3CDTF">2017-06-12T20:20:54Z</dcterms:created>
  <dcterms:modified xsi:type="dcterms:W3CDTF">2017-06-12T23:38:34Z</dcterms:modified>
</cp:coreProperties>
</file>