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0"/>
    <p:sldId id="257" r:id="rId41"/>
    <p:sldId id="258" r:id="rId42"/>
    <p:sldId id="259" r:id="rId43"/>
    <p:sldId id="260" r:id="rId44"/>
    <p:sldId id="261" r:id="rId45"/>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
      <p:font typeface="HK Grotesk" charset="1" panose="00000500000000000000"/>
      <p:regular r:id="rId24"/>
    </p:embeddedFont>
    <p:embeddedFont>
      <p:font typeface="HK Grotesk Bold" charset="1" panose="00000800000000000000"/>
      <p:regular r:id="rId25"/>
    </p:embeddedFont>
    <p:embeddedFont>
      <p:font typeface="HK Grotesk Italics" charset="1" panose="00000500000000000000"/>
      <p:regular r:id="rId26"/>
    </p:embeddedFont>
    <p:embeddedFont>
      <p:font typeface="HK Grotesk Bold Italics" charset="1" panose="00000800000000000000"/>
      <p:regular r:id="rId27"/>
    </p:embeddedFont>
    <p:embeddedFont>
      <p:font typeface="HK Grotesk Light" charset="1" panose="00000400000000000000"/>
      <p:regular r:id="rId28"/>
    </p:embeddedFont>
    <p:embeddedFont>
      <p:font typeface="HK Grotesk Light Italics" charset="1" panose="00000400000000000000"/>
      <p:regular r:id="rId29"/>
    </p:embeddedFont>
    <p:embeddedFont>
      <p:font typeface="HK Grotesk Medium" charset="1" panose="00000600000000000000"/>
      <p:regular r:id="rId30"/>
    </p:embeddedFont>
    <p:embeddedFont>
      <p:font typeface="HK Grotesk Medium Italics" charset="1" panose="00000600000000000000"/>
      <p:regular r:id="rId31"/>
    </p:embeddedFont>
    <p:embeddedFont>
      <p:font typeface="HK Grotesk Semi-Bold" charset="1" panose="00000700000000000000"/>
      <p:regular r:id="rId32"/>
    </p:embeddedFont>
    <p:embeddedFont>
      <p:font typeface="HK Grotesk Semi-Bold Italics" charset="1" panose="00000700000000000000"/>
      <p:regular r:id="rId33"/>
    </p:embeddedFont>
    <p:embeddedFont>
      <p:font typeface="Telegraf" charset="1" panose="00000500000000000000"/>
      <p:regular r:id="rId34"/>
    </p:embeddedFont>
    <p:embeddedFont>
      <p:font typeface="Telegraf Bold" charset="1" panose="00000800000000000000"/>
      <p:regular r:id="rId35"/>
    </p:embeddedFont>
    <p:embeddedFont>
      <p:font typeface="Telegraf Extra-Light" charset="1" panose="00000300000000000000"/>
      <p:regular r:id="rId36"/>
    </p:embeddedFont>
    <p:embeddedFont>
      <p:font typeface="Telegraf Medium" charset="1" panose="00000600000000000000"/>
      <p:regular r:id="rId37"/>
    </p:embeddedFont>
    <p:embeddedFont>
      <p:font typeface="Telegraf Ultra-Bold" charset="1" panose="00000900000000000000"/>
      <p:regular r:id="rId38"/>
    </p:embeddedFont>
    <p:embeddedFont>
      <p:font typeface="Telegraf Heavy" charset="1" panose="00000A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slides/slide1.xml" Type="http://schemas.openxmlformats.org/officeDocument/2006/relationships/slide"/><Relationship Id="rId41" Target="slides/slide2.xml" Type="http://schemas.openxmlformats.org/officeDocument/2006/relationships/slide"/><Relationship Id="rId42" Target="slides/slide3.xml" Type="http://schemas.openxmlformats.org/officeDocument/2006/relationships/slide"/><Relationship Id="rId43" Target="slides/slide4.xml" Type="http://schemas.openxmlformats.org/officeDocument/2006/relationships/slide"/><Relationship Id="rId44" Target="slides/slide5.xml" Type="http://schemas.openxmlformats.org/officeDocument/2006/relationships/slide"/><Relationship Id="rId45" Target="slides/slide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443435" y="3988296"/>
            <a:ext cx="10404872" cy="10404872"/>
          </a:xfrm>
          <a:custGeom>
            <a:avLst/>
            <a:gdLst/>
            <a:ahLst/>
            <a:cxnLst/>
            <a:rect r="r" b="b" t="t" l="l"/>
            <a:pathLst>
              <a:path h="10404872" w="10404872">
                <a:moveTo>
                  <a:pt x="10404873" y="0"/>
                </a:moveTo>
                <a:lnTo>
                  <a:pt x="0" y="0"/>
                </a:lnTo>
                <a:lnTo>
                  <a:pt x="0" y="10404872"/>
                </a:lnTo>
                <a:lnTo>
                  <a:pt x="10404873" y="10404872"/>
                </a:lnTo>
                <a:lnTo>
                  <a:pt x="1040487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9326562" y="-4106168"/>
            <a:ext cx="10404872" cy="10404872"/>
          </a:xfrm>
          <a:custGeom>
            <a:avLst/>
            <a:gdLst/>
            <a:ahLst/>
            <a:cxnLst/>
            <a:rect r="r" b="b" t="t" l="l"/>
            <a:pathLst>
              <a:path h="10404872" w="10404872">
                <a:moveTo>
                  <a:pt x="0" y="10404872"/>
                </a:moveTo>
                <a:lnTo>
                  <a:pt x="10404873" y="10404872"/>
                </a:lnTo>
                <a:lnTo>
                  <a:pt x="10404873" y="0"/>
                </a:lnTo>
                <a:lnTo>
                  <a:pt x="0" y="0"/>
                </a:lnTo>
                <a:lnTo>
                  <a:pt x="0" y="1040487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577985" y="2013220"/>
            <a:ext cx="13497154" cy="4991369"/>
            <a:chOff x="0" y="0"/>
            <a:chExt cx="17996206" cy="6655158"/>
          </a:xfrm>
        </p:grpSpPr>
        <p:sp>
          <p:nvSpPr>
            <p:cNvPr name="TextBox 5" id="5"/>
            <p:cNvSpPr txBox="true"/>
            <p:nvPr/>
          </p:nvSpPr>
          <p:spPr>
            <a:xfrm rot="0">
              <a:off x="0" y="-57150"/>
              <a:ext cx="17996206" cy="5568941"/>
            </a:xfrm>
            <a:prstGeom prst="rect">
              <a:avLst/>
            </a:prstGeom>
          </p:spPr>
          <p:txBody>
            <a:bodyPr anchor="t" rtlCol="false" tIns="0" lIns="0" bIns="0" rIns="0">
              <a:spAutoFit/>
            </a:bodyPr>
            <a:lstStyle/>
            <a:p>
              <a:pPr algn="ctr">
                <a:lnSpc>
                  <a:spcPts val="11026"/>
                </a:lnSpc>
              </a:pPr>
              <a:r>
                <a:rPr lang="en-US" sz="8750">
                  <a:solidFill>
                    <a:srgbClr val="FFFFFF"/>
                  </a:solidFill>
                  <a:latin typeface="HK Grotesk Bold"/>
                </a:rPr>
                <a:t>WINE QUALITY PREDICTION USING MACHINE LEARNING</a:t>
              </a:r>
            </a:p>
          </p:txBody>
        </p:sp>
        <p:sp>
          <p:nvSpPr>
            <p:cNvPr name="TextBox 6" id="6"/>
            <p:cNvSpPr txBox="true"/>
            <p:nvPr/>
          </p:nvSpPr>
          <p:spPr>
            <a:xfrm rot="0">
              <a:off x="50699" y="5873012"/>
              <a:ext cx="17945507" cy="782147"/>
            </a:xfrm>
            <a:prstGeom prst="rect">
              <a:avLst/>
            </a:prstGeom>
          </p:spPr>
          <p:txBody>
            <a:bodyPr anchor="t" rtlCol="false" tIns="0" lIns="0" bIns="0" rIns="0">
              <a:spAutoFit/>
            </a:bodyPr>
            <a:lstStyle/>
            <a:p>
              <a:pPr algn="ctr">
                <a:lnSpc>
                  <a:spcPts val="4810"/>
                </a:lnSpc>
                <a:spcBef>
                  <a:spcPct val="0"/>
                </a:spcBef>
              </a:pPr>
            </a:p>
          </p:txBody>
        </p:sp>
      </p:grpSp>
      <p:sp>
        <p:nvSpPr>
          <p:cNvPr name="TextBox 7" id="7"/>
          <p:cNvSpPr txBox="true"/>
          <p:nvPr/>
        </p:nvSpPr>
        <p:spPr>
          <a:xfrm rot="0">
            <a:off x="11076695" y="7237304"/>
            <a:ext cx="5984443" cy="2714625"/>
          </a:xfrm>
          <a:prstGeom prst="rect">
            <a:avLst/>
          </a:prstGeom>
        </p:spPr>
        <p:txBody>
          <a:bodyPr anchor="t" rtlCol="false" tIns="0" lIns="0" bIns="0" rIns="0">
            <a:spAutoFit/>
          </a:bodyPr>
          <a:lstStyle/>
          <a:p>
            <a:pPr algn="ctr">
              <a:lnSpc>
                <a:spcPts val="4200"/>
              </a:lnSpc>
            </a:pPr>
            <a:r>
              <a:rPr lang="en-US" sz="3500">
                <a:solidFill>
                  <a:srgbClr val="FFFFFF"/>
                </a:solidFill>
                <a:latin typeface="Telegraf"/>
              </a:rPr>
              <a:t>Arnav Aggarwal</a:t>
            </a:r>
          </a:p>
          <a:p>
            <a:pPr algn="ctr">
              <a:lnSpc>
                <a:spcPts val="4200"/>
              </a:lnSpc>
            </a:pPr>
            <a:r>
              <a:rPr lang="en-US" sz="3500">
                <a:solidFill>
                  <a:srgbClr val="FFFFFF"/>
                </a:solidFill>
                <a:latin typeface="Telegraf"/>
              </a:rPr>
              <a:t>RA2111032010002</a:t>
            </a:r>
          </a:p>
          <a:p>
            <a:pPr algn="ctr">
              <a:lnSpc>
                <a:spcPts val="4200"/>
              </a:lnSpc>
            </a:pPr>
          </a:p>
          <a:p>
            <a:pPr algn="ctr">
              <a:lnSpc>
                <a:spcPts val="4200"/>
              </a:lnSpc>
            </a:pPr>
            <a:r>
              <a:rPr lang="en-US" sz="3500">
                <a:solidFill>
                  <a:srgbClr val="FFFFFF"/>
                </a:solidFill>
                <a:latin typeface="Telegraf"/>
              </a:rPr>
              <a:t>Navdeep Singh Jakhar</a:t>
            </a:r>
          </a:p>
          <a:p>
            <a:pPr algn="ctr">
              <a:lnSpc>
                <a:spcPts val="4200"/>
              </a:lnSpc>
              <a:spcBef>
                <a:spcPct val="0"/>
              </a:spcBef>
            </a:pPr>
            <a:r>
              <a:rPr lang="en-US" sz="3500">
                <a:solidFill>
                  <a:srgbClr val="FFFFFF"/>
                </a:solidFill>
                <a:latin typeface="Telegraf"/>
              </a:rPr>
              <a:t>RA2111032010030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Freeform 2" id="2"/>
          <p:cNvSpPr/>
          <p:nvPr/>
        </p:nvSpPr>
        <p:spPr>
          <a:xfrm flipH="false" flipV="false" rot="0">
            <a:off x="-276306" y="-32620"/>
            <a:ext cx="18564306" cy="11138584"/>
          </a:xfrm>
          <a:custGeom>
            <a:avLst/>
            <a:gdLst/>
            <a:ahLst/>
            <a:cxnLst/>
            <a:rect r="r" b="b" t="t" l="l"/>
            <a:pathLst>
              <a:path h="11138584" w="18564306">
                <a:moveTo>
                  <a:pt x="0" y="0"/>
                </a:moveTo>
                <a:lnTo>
                  <a:pt x="18564306" y="0"/>
                </a:lnTo>
                <a:lnTo>
                  <a:pt x="18564306" y="11138583"/>
                </a:lnTo>
                <a:lnTo>
                  <a:pt x="0" y="111385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477311">
            <a:off x="-1749031" y="3690672"/>
            <a:ext cx="13943102" cy="12193877"/>
          </a:xfrm>
          <a:custGeom>
            <a:avLst/>
            <a:gdLst/>
            <a:ahLst/>
            <a:cxnLst/>
            <a:rect r="r" b="b" t="t" l="l"/>
            <a:pathLst>
              <a:path h="12193877" w="13943102">
                <a:moveTo>
                  <a:pt x="0" y="0"/>
                </a:moveTo>
                <a:lnTo>
                  <a:pt x="13943103" y="0"/>
                </a:lnTo>
                <a:lnTo>
                  <a:pt x="13943103" y="12193877"/>
                </a:lnTo>
                <a:lnTo>
                  <a:pt x="0" y="121938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8867694" y="2582188"/>
          <a:ext cx="8115300" cy="2561312"/>
        </p:xfrm>
        <a:graphic>
          <a:graphicData uri="http://schemas.openxmlformats.org/drawingml/2006/table">
            <a:tbl>
              <a:tblPr/>
              <a:tblGrid>
                <a:gridCol w="5867881"/>
                <a:gridCol w="2247419"/>
              </a:tblGrid>
              <a:tr h="852440">
                <a:tc>
                  <a:txBody>
                    <a:bodyPr anchor="t" rtlCol="false"/>
                    <a:lstStyle/>
                    <a:p>
                      <a:pPr algn="just">
                        <a:lnSpc>
                          <a:spcPts val="3919"/>
                        </a:lnSpc>
                        <a:defRPr/>
                      </a:pPr>
                      <a:r>
                        <a:rPr lang="en-US" sz="2799">
                          <a:solidFill>
                            <a:srgbClr val="FFFFFF"/>
                          </a:solidFill>
                          <a:latin typeface="Telegraf"/>
                        </a:rPr>
                        <a:t>Objective</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r">
                        <a:lnSpc>
                          <a:spcPts val="3919"/>
                        </a:lnSpc>
                        <a:defRPr/>
                      </a:pPr>
                      <a:r>
                        <a:rPr lang="en-US" sz="2799">
                          <a:solidFill>
                            <a:srgbClr val="FFFFFF"/>
                          </a:solidFill>
                          <a:latin typeface="Telegraf"/>
                        </a:rPr>
                        <a:t>3</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856432">
                <a:tc>
                  <a:txBody>
                    <a:bodyPr anchor="t" rtlCol="false"/>
                    <a:lstStyle/>
                    <a:p>
                      <a:pPr algn="just">
                        <a:lnSpc>
                          <a:spcPts val="3919"/>
                        </a:lnSpc>
                        <a:defRPr/>
                      </a:pPr>
                      <a:r>
                        <a:rPr lang="en-US" sz="2799">
                          <a:solidFill>
                            <a:srgbClr val="FFFFFF"/>
                          </a:solidFill>
                          <a:latin typeface="Telegraf"/>
                        </a:rPr>
                        <a:t>Abstract</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r">
                        <a:lnSpc>
                          <a:spcPts val="3919"/>
                        </a:lnSpc>
                        <a:defRPr/>
                      </a:pPr>
                      <a:r>
                        <a:rPr lang="en-US" sz="2799">
                          <a:solidFill>
                            <a:srgbClr val="FFFFFF"/>
                          </a:solidFill>
                          <a:latin typeface="Telegraf"/>
                        </a:rPr>
                        <a:t>4</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852440">
                <a:tc>
                  <a:txBody>
                    <a:bodyPr anchor="t" rtlCol="false"/>
                    <a:lstStyle/>
                    <a:p>
                      <a:pPr algn="just">
                        <a:lnSpc>
                          <a:spcPts val="3919"/>
                        </a:lnSpc>
                        <a:defRPr/>
                      </a:pPr>
                      <a:r>
                        <a:rPr lang="en-US" sz="2799">
                          <a:solidFill>
                            <a:srgbClr val="FFFFFF"/>
                          </a:solidFill>
                          <a:latin typeface="Telegraf"/>
                        </a:rPr>
                        <a:t>System Flow Diagram</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r">
                        <a:lnSpc>
                          <a:spcPts val="3919"/>
                        </a:lnSpc>
                        <a:defRPr/>
                      </a:pPr>
                      <a:r>
                        <a:rPr lang="en-US" sz="2799">
                          <a:solidFill>
                            <a:srgbClr val="FFFFFF"/>
                          </a:solidFill>
                          <a:latin typeface="Telegraf"/>
                        </a:rPr>
                        <a:t>5</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bl>
          </a:graphicData>
        </a:graphic>
      </p:graphicFrame>
      <p:sp>
        <p:nvSpPr>
          <p:cNvPr name="AutoShape 5" id="5"/>
          <p:cNvSpPr/>
          <p:nvPr/>
        </p:nvSpPr>
        <p:spPr>
          <a:xfrm>
            <a:off x="8867694" y="2582188"/>
            <a:ext cx="554581" cy="0"/>
          </a:xfrm>
          <a:prstGeom prst="line">
            <a:avLst/>
          </a:prstGeom>
          <a:ln cap="rnd" w="47625">
            <a:solidFill>
              <a:srgbClr val="8F0105"/>
            </a:solidFill>
            <a:prstDash val="solid"/>
            <a:headEnd type="none" len="sm" w="sm"/>
            <a:tailEnd type="none" len="sm" w="sm"/>
          </a:ln>
        </p:spPr>
      </p:sp>
      <p:sp>
        <p:nvSpPr>
          <p:cNvPr name="AutoShape 6" id="6"/>
          <p:cNvSpPr/>
          <p:nvPr/>
        </p:nvSpPr>
        <p:spPr>
          <a:xfrm>
            <a:off x="8867694" y="3430910"/>
            <a:ext cx="554581" cy="0"/>
          </a:xfrm>
          <a:prstGeom prst="line">
            <a:avLst/>
          </a:prstGeom>
          <a:ln cap="rnd" w="47625">
            <a:solidFill>
              <a:srgbClr val="8F0105"/>
            </a:solidFill>
            <a:prstDash val="solid"/>
            <a:headEnd type="none" len="sm" w="sm"/>
            <a:tailEnd type="none" len="sm" w="sm"/>
          </a:ln>
        </p:spPr>
      </p:sp>
      <p:sp>
        <p:nvSpPr>
          <p:cNvPr name="AutoShape 7" id="7"/>
          <p:cNvSpPr/>
          <p:nvPr/>
        </p:nvSpPr>
        <p:spPr>
          <a:xfrm>
            <a:off x="8867694" y="4297369"/>
            <a:ext cx="554581" cy="0"/>
          </a:xfrm>
          <a:prstGeom prst="line">
            <a:avLst/>
          </a:prstGeom>
          <a:ln cap="rnd" w="47625">
            <a:solidFill>
              <a:srgbClr val="8F0105"/>
            </a:solidFill>
            <a:prstDash val="solid"/>
            <a:headEnd type="none" len="sm" w="sm"/>
            <a:tailEnd type="none" len="sm" w="sm"/>
          </a:ln>
        </p:spPr>
      </p:sp>
      <p:sp>
        <p:nvSpPr>
          <p:cNvPr name="AutoShape 8" id="8"/>
          <p:cNvSpPr/>
          <p:nvPr/>
        </p:nvSpPr>
        <p:spPr>
          <a:xfrm>
            <a:off x="8866710" y="5143500"/>
            <a:ext cx="554581" cy="0"/>
          </a:xfrm>
          <a:prstGeom prst="line">
            <a:avLst/>
          </a:prstGeom>
          <a:ln cap="rnd" w="47625">
            <a:solidFill>
              <a:srgbClr val="8F0105"/>
            </a:solidFill>
            <a:prstDash val="solid"/>
            <a:headEnd type="none" len="sm" w="sm"/>
            <a:tailEnd type="none" len="sm" w="sm"/>
          </a:ln>
        </p:spPr>
      </p:sp>
      <p:grpSp>
        <p:nvGrpSpPr>
          <p:cNvPr name="Group 9" id="9"/>
          <p:cNvGrpSpPr/>
          <p:nvPr/>
        </p:nvGrpSpPr>
        <p:grpSpPr>
          <a:xfrm rot="0">
            <a:off x="1028700" y="1028700"/>
            <a:ext cx="6910589" cy="1541032"/>
            <a:chOff x="0" y="0"/>
            <a:chExt cx="9214119" cy="2054709"/>
          </a:xfrm>
        </p:grpSpPr>
        <p:sp>
          <p:nvSpPr>
            <p:cNvPr name="TextBox 10" id="10"/>
            <p:cNvSpPr txBox="true"/>
            <p:nvPr/>
          </p:nvSpPr>
          <p:spPr>
            <a:xfrm rot="0">
              <a:off x="0" y="161925"/>
              <a:ext cx="9214119" cy="1666875"/>
            </a:xfrm>
            <a:prstGeom prst="rect">
              <a:avLst/>
            </a:prstGeom>
          </p:spPr>
          <p:txBody>
            <a:bodyPr anchor="t" rtlCol="false" tIns="0" lIns="0" bIns="0" rIns="0">
              <a:spAutoFit/>
            </a:bodyPr>
            <a:lstStyle/>
            <a:p>
              <a:pPr>
                <a:lnSpc>
                  <a:spcPts val="9000"/>
                </a:lnSpc>
              </a:pPr>
              <a:r>
                <a:rPr lang="en-US" sz="9000">
                  <a:solidFill>
                    <a:srgbClr val="FFFFFF"/>
                  </a:solidFill>
                  <a:latin typeface="HK Grotesk Bold"/>
                </a:rPr>
                <a:t>Agenda</a:t>
              </a:r>
            </a:p>
          </p:txBody>
        </p:sp>
        <p:sp>
          <p:nvSpPr>
            <p:cNvPr name="Freeform 11" id="11"/>
            <p:cNvSpPr/>
            <p:nvPr/>
          </p:nvSpPr>
          <p:spPr>
            <a:xfrm flipH="true" flipV="false" rot="0">
              <a:off x="0" y="1924759"/>
              <a:ext cx="5497916" cy="129951"/>
            </a:xfrm>
            <a:custGeom>
              <a:avLst/>
              <a:gdLst/>
              <a:ahLst/>
              <a:cxnLst/>
              <a:rect r="r" b="b" t="t" l="l"/>
              <a:pathLst>
                <a:path h="129951" w="5497916">
                  <a:moveTo>
                    <a:pt x="5497916" y="0"/>
                  </a:moveTo>
                  <a:lnTo>
                    <a:pt x="0" y="0"/>
                  </a:lnTo>
                  <a:lnTo>
                    <a:pt x="0" y="129950"/>
                  </a:lnTo>
                  <a:lnTo>
                    <a:pt x="5497916" y="129950"/>
                  </a:lnTo>
                  <a:lnTo>
                    <a:pt x="5497916"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0748963" y="1146520"/>
            <a:ext cx="5363221" cy="7993961"/>
          </a:xfrm>
          <a:custGeom>
            <a:avLst/>
            <a:gdLst/>
            <a:ahLst/>
            <a:cxnLst/>
            <a:rect r="r" b="b" t="t" l="l"/>
            <a:pathLst>
              <a:path h="7993961" w="5363221">
                <a:moveTo>
                  <a:pt x="0" y="0"/>
                </a:moveTo>
                <a:lnTo>
                  <a:pt x="5363221" y="0"/>
                </a:lnTo>
                <a:lnTo>
                  <a:pt x="5363221" y="7993960"/>
                </a:lnTo>
                <a:lnTo>
                  <a:pt x="0" y="7993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9295834" y="2771863"/>
            <a:ext cx="8269479" cy="4743273"/>
            <a:chOff x="0" y="0"/>
            <a:chExt cx="7981950" cy="4578350"/>
          </a:xfrm>
        </p:grpSpPr>
        <p:sp>
          <p:nvSpPr>
            <p:cNvPr name="Freeform 4" id="4"/>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5" id="5"/>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FFFFFF"/>
            </a:solidFill>
          </p:spPr>
        </p:sp>
        <p:sp>
          <p:nvSpPr>
            <p:cNvPr name="Freeform 6" id="6"/>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292929"/>
            </a:solidFill>
          </p:spPr>
        </p:sp>
        <p:sp>
          <p:nvSpPr>
            <p:cNvPr name="Freeform 7" id="7"/>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292929"/>
            </a:solidFill>
          </p:spPr>
        </p:sp>
        <p:sp>
          <p:nvSpPr>
            <p:cNvPr name="Freeform 8" id="8"/>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4"/>
              <a:stretch>
                <a:fillRect l="0" t="-541" r="0" b="-25327"/>
              </a:stretch>
            </a:blipFill>
          </p:spPr>
        </p:sp>
      </p:grpSp>
      <p:sp>
        <p:nvSpPr>
          <p:cNvPr name="TextBox 9" id="9"/>
          <p:cNvSpPr txBox="true"/>
          <p:nvPr/>
        </p:nvSpPr>
        <p:spPr>
          <a:xfrm rot="0">
            <a:off x="727852" y="1458205"/>
            <a:ext cx="8567982" cy="1313659"/>
          </a:xfrm>
          <a:prstGeom prst="rect">
            <a:avLst/>
          </a:prstGeom>
        </p:spPr>
        <p:txBody>
          <a:bodyPr anchor="t" rtlCol="false" tIns="0" lIns="0" bIns="0" rIns="0">
            <a:spAutoFit/>
          </a:bodyPr>
          <a:lstStyle/>
          <a:p>
            <a:pPr algn="l" marL="0" indent="0" lvl="0">
              <a:lnSpc>
                <a:spcPts val="10327"/>
              </a:lnSpc>
              <a:spcBef>
                <a:spcPct val="0"/>
              </a:spcBef>
            </a:pPr>
            <a:r>
              <a:rPr lang="en-US" sz="8606">
                <a:solidFill>
                  <a:srgbClr val="FFFFFF"/>
                </a:solidFill>
                <a:latin typeface="HK Grotesk Bold"/>
              </a:rPr>
              <a:t>Objective</a:t>
            </a:r>
          </a:p>
        </p:txBody>
      </p:sp>
      <p:sp>
        <p:nvSpPr>
          <p:cNvPr name="TextBox 10" id="10"/>
          <p:cNvSpPr txBox="true"/>
          <p:nvPr/>
        </p:nvSpPr>
        <p:spPr>
          <a:xfrm rot="0">
            <a:off x="727852" y="3344106"/>
            <a:ext cx="8567982" cy="5208688"/>
          </a:xfrm>
          <a:prstGeom prst="rect">
            <a:avLst/>
          </a:prstGeom>
        </p:spPr>
        <p:txBody>
          <a:bodyPr anchor="t" rtlCol="false" tIns="0" lIns="0" bIns="0" rIns="0">
            <a:spAutoFit/>
          </a:bodyPr>
          <a:lstStyle/>
          <a:p>
            <a:pPr>
              <a:lnSpc>
                <a:spcPts val="4107"/>
              </a:lnSpc>
            </a:pPr>
            <a:r>
              <a:rPr lang="en-US" sz="2933">
                <a:solidFill>
                  <a:srgbClr val="FFFFFF"/>
                </a:solidFill>
                <a:latin typeface="Glacial Indifference"/>
              </a:rPr>
              <a:t>To develop an accurate and robust machine learning model that predicts the quality of red wines based on various features such as fixed acidity, volatile acidity, citric acid, density, pH, sulfates, alcohol, etc. </a:t>
            </a:r>
          </a:p>
          <a:p>
            <a:pPr algn="l" marL="0" indent="0" lvl="0">
              <a:lnSpc>
                <a:spcPts val="4107"/>
              </a:lnSpc>
              <a:spcBef>
                <a:spcPct val="0"/>
              </a:spcBef>
            </a:pPr>
            <a:r>
              <a:rPr lang="en-US" sz="2933">
                <a:solidFill>
                  <a:srgbClr val="FFFFFF"/>
                </a:solidFill>
                <a:latin typeface="Glacial Indifference"/>
              </a:rPr>
              <a:t>The goal is to leverage advanced data analysis techniques and use multiple classification algorithms. These models will be capable of assessing and classifying red wines into quality categories. Subsequently, we will select the best-performing model.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28908" y="723832"/>
            <a:ext cx="4099243" cy="8839337"/>
          </a:xfrm>
          <a:custGeom>
            <a:avLst/>
            <a:gdLst/>
            <a:ahLst/>
            <a:cxnLst/>
            <a:rect r="r" b="b" t="t" l="l"/>
            <a:pathLst>
              <a:path h="8839337" w="4099243">
                <a:moveTo>
                  <a:pt x="0" y="0"/>
                </a:moveTo>
                <a:lnTo>
                  <a:pt x="4099242" y="0"/>
                </a:lnTo>
                <a:lnTo>
                  <a:pt x="4099242" y="8839336"/>
                </a:lnTo>
                <a:lnTo>
                  <a:pt x="0" y="8839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3675" y="2579699"/>
            <a:ext cx="12095232" cy="6566605"/>
          </a:xfrm>
          <a:prstGeom prst="rect">
            <a:avLst/>
          </a:prstGeom>
        </p:spPr>
        <p:txBody>
          <a:bodyPr anchor="t" rtlCol="false" tIns="0" lIns="0" bIns="0" rIns="0">
            <a:spAutoFit/>
          </a:bodyPr>
          <a:lstStyle/>
          <a:p>
            <a:pPr marL="602125" indent="-301062" lvl="1">
              <a:lnSpc>
                <a:spcPts val="4741"/>
              </a:lnSpc>
              <a:buFont typeface="Arial"/>
              <a:buChar char="•"/>
            </a:pPr>
            <a:r>
              <a:rPr lang="en-US" sz="2788">
                <a:solidFill>
                  <a:srgbClr val="FFFFFF"/>
                </a:solidFill>
                <a:latin typeface="Glacial Indifference Bold"/>
              </a:rPr>
              <a:t>Objective:</a:t>
            </a:r>
            <a:r>
              <a:rPr lang="en-US" sz="2788">
                <a:solidFill>
                  <a:srgbClr val="FFFFFF"/>
                </a:solidFill>
                <a:latin typeface="Glacial Indifference"/>
              </a:rPr>
              <a:t> Predict red wine quality using classification algorithms.</a:t>
            </a:r>
          </a:p>
          <a:p>
            <a:pPr marL="602125" indent="-301062" lvl="1">
              <a:lnSpc>
                <a:spcPts val="4741"/>
              </a:lnSpc>
              <a:buFont typeface="Arial"/>
              <a:buChar char="•"/>
            </a:pPr>
            <a:r>
              <a:rPr lang="en-US" sz="2788">
                <a:solidFill>
                  <a:srgbClr val="FFFFFF"/>
                </a:solidFill>
                <a:latin typeface="Glacial Indifference Bold"/>
              </a:rPr>
              <a:t>Datas</a:t>
            </a:r>
            <a:r>
              <a:rPr lang="en-US" sz="2788">
                <a:solidFill>
                  <a:srgbClr val="FFFFFF"/>
                </a:solidFill>
                <a:latin typeface="Glacial Indifference Bold"/>
              </a:rPr>
              <a:t>et:</a:t>
            </a:r>
            <a:r>
              <a:rPr lang="en-US" sz="2788">
                <a:solidFill>
                  <a:srgbClr val="FFFFFF"/>
                </a:solidFill>
                <a:latin typeface="Glacial Indifference"/>
              </a:rPr>
              <a:t> Kaggle's Red Wine Quality dataset.</a:t>
            </a:r>
          </a:p>
          <a:p>
            <a:pPr marL="602125" indent="-301062" lvl="1">
              <a:lnSpc>
                <a:spcPts val="4741"/>
              </a:lnSpc>
              <a:buFont typeface="Arial"/>
              <a:buChar char="•"/>
            </a:pPr>
            <a:r>
              <a:rPr lang="en-US" sz="2788">
                <a:solidFill>
                  <a:srgbClr val="FFFFFF"/>
                </a:solidFill>
                <a:latin typeface="Glacial Indifference Bold"/>
              </a:rPr>
              <a:t>Algorithms:</a:t>
            </a:r>
            <a:r>
              <a:rPr lang="en-US" sz="2788">
                <a:solidFill>
                  <a:srgbClr val="FFFFFF"/>
                </a:solidFill>
                <a:latin typeface="Glacial Indifference"/>
              </a:rPr>
              <a:t> Seven classification algorithms tested, including Logistic Regression, KNN, SVC, Decision Tree, GaussianNB, Random Forest, and XGBoost.</a:t>
            </a:r>
          </a:p>
          <a:p>
            <a:pPr marL="602125" indent="-301062" lvl="1">
              <a:lnSpc>
                <a:spcPts val="4741"/>
              </a:lnSpc>
              <a:buFont typeface="Arial"/>
              <a:buChar char="•"/>
            </a:pPr>
            <a:r>
              <a:rPr lang="en-US" sz="2788">
                <a:solidFill>
                  <a:srgbClr val="FFFFFF"/>
                </a:solidFill>
                <a:latin typeface="Glacial Indifference Bold"/>
              </a:rPr>
              <a:t>Technologies:</a:t>
            </a:r>
            <a:r>
              <a:rPr lang="en-US" sz="2788">
                <a:solidFill>
                  <a:srgbClr val="FFFFFF"/>
                </a:solidFill>
                <a:latin typeface="Glacial Indifference"/>
              </a:rPr>
              <a:t> Utilizes Python libraries such as Pandas, NumPy, Matplotlib, Seaborn, and Scikit-Learn.</a:t>
            </a:r>
          </a:p>
          <a:p>
            <a:pPr marL="602125" indent="-301062" lvl="1">
              <a:lnSpc>
                <a:spcPts val="4741"/>
              </a:lnSpc>
              <a:buFont typeface="Arial"/>
              <a:buChar char="•"/>
            </a:pPr>
            <a:r>
              <a:rPr lang="en-US" sz="2788">
                <a:solidFill>
                  <a:srgbClr val="FFFFFF"/>
                </a:solidFill>
                <a:latin typeface="Glacial Indifference Bold"/>
              </a:rPr>
              <a:t>Evaluation: </a:t>
            </a:r>
            <a:r>
              <a:rPr lang="en-US" sz="2788">
                <a:solidFill>
                  <a:srgbClr val="FFFFFF"/>
                </a:solidFill>
                <a:latin typeface="Glacial Indifference"/>
              </a:rPr>
              <a:t>Algorithms compared based on accuracy scores, with hyperparameter tuning for optimization.</a:t>
            </a:r>
          </a:p>
          <a:p>
            <a:pPr algn="l" marL="602125" indent="-301062" lvl="1">
              <a:lnSpc>
                <a:spcPts val="4741"/>
              </a:lnSpc>
              <a:buFont typeface="Arial"/>
              <a:buChar char="•"/>
            </a:pPr>
            <a:r>
              <a:rPr lang="en-US" sz="2788">
                <a:solidFill>
                  <a:srgbClr val="FFFFFF"/>
                </a:solidFill>
                <a:latin typeface="Glacial Indifference Bold"/>
              </a:rPr>
              <a:t>Outcome: </a:t>
            </a:r>
            <a:r>
              <a:rPr lang="en-US" sz="2788">
                <a:solidFill>
                  <a:srgbClr val="FFFFFF"/>
                </a:solidFill>
                <a:latin typeface="Glacial Indifference"/>
              </a:rPr>
              <a:t>Identifying the best-performing method for wine quality prediction.</a:t>
            </a:r>
          </a:p>
        </p:txBody>
      </p:sp>
      <p:sp>
        <p:nvSpPr>
          <p:cNvPr name="TextBox 5" id="5"/>
          <p:cNvSpPr txBox="true"/>
          <p:nvPr/>
        </p:nvSpPr>
        <p:spPr>
          <a:xfrm rot="0">
            <a:off x="1028700" y="1028700"/>
            <a:ext cx="14899943" cy="1333500"/>
          </a:xfrm>
          <a:prstGeom prst="rect">
            <a:avLst/>
          </a:prstGeom>
        </p:spPr>
        <p:txBody>
          <a:bodyPr anchor="t" rtlCol="false" tIns="0" lIns="0" bIns="0" rIns="0">
            <a:spAutoFit/>
          </a:bodyPr>
          <a:lstStyle/>
          <a:p>
            <a:pPr marL="0" indent="0" lvl="0">
              <a:lnSpc>
                <a:spcPts val="10559"/>
              </a:lnSpc>
            </a:pPr>
            <a:r>
              <a:rPr lang="en-US" sz="8799">
                <a:solidFill>
                  <a:srgbClr val="FFFFFF"/>
                </a:solidFill>
                <a:latin typeface="HK Grotesk Bold"/>
              </a:rPr>
              <a:t>Abstract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5394805" y="0"/>
            <a:ext cx="12150886" cy="12150886"/>
          </a:xfrm>
          <a:custGeom>
            <a:avLst/>
            <a:gdLst/>
            <a:ahLst/>
            <a:cxnLst/>
            <a:rect r="r" b="b" t="t" l="l"/>
            <a:pathLst>
              <a:path h="12150886" w="12150886">
                <a:moveTo>
                  <a:pt x="0" y="0"/>
                </a:moveTo>
                <a:lnTo>
                  <a:pt x="12150886" y="0"/>
                </a:lnTo>
                <a:lnTo>
                  <a:pt x="12150886" y="12150886"/>
                </a:lnTo>
                <a:lnTo>
                  <a:pt x="0" y="12150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32733" y="-186827"/>
            <a:ext cx="12475030" cy="10473827"/>
          </a:xfrm>
          <a:custGeom>
            <a:avLst/>
            <a:gdLst/>
            <a:ahLst/>
            <a:cxnLst/>
            <a:rect r="r" b="b" t="t" l="l"/>
            <a:pathLst>
              <a:path h="10473827" w="12475030">
                <a:moveTo>
                  <a:pt x="0" y="0"/>
                </a:moveTo>
                <a:lnTo>
                  <a:pt x="12475030" y="0"/>
                </a:lnTo>
                <a:lnTo>
                  <a:pt x="12475030" y="10473827"/>
                </a:lnTo>
                <a:lnTo>
                  <a:pt x="0" y="10473827"/>
                </a:lnTo>
                <a:lnTo>
                  <a:pt x="0" y="0"/>
                </a:lnTo>
                <a:close/>
              </a:path>
            </a:pathLst>
          </a:custGeom>
          <a:blipFill>
            <a:blip r:embed="rId4"/>
            <a:stretch>
              <a:fillRect l="0" t="0" r="0" b="0"/>
            </a:stretch>
          </a:blipFill>
        </p:spPr>
      </p:sp>
      <p:grpSp>
        <p:nvGrpSpPr>
          <p:cNvPr name="Group 4" id="4"/>
          <p:cNvGrpSpPr/>
          <p:nvPr/>
        </p:nvGrpSpPr>
        <p:grpSpPr>
          <a:xfrm rot="0">
            <a:off x="686230" y="2730799"/>
            <a:ext cx="4320493" cy="4825303"/>
            <a:chOff x="0" y="0"/>
            <a:chExt cx="5760658" cy="6433737"/>
          </a:xfrm>
        </p:grpSpPr>
        <p:sp>
          <p:nvSpPr>
            <p:cNvPr name="TextBox 5" id="5"/>
            <p:cNvSpPr txBox="true"/>
            <p:nvPr/>
          </p:nvSpPr>
          <p:spPr>
            <a:xfrm rot="0">
              <a:off x="0" y="0"/>
              <a:ext cx="5760658" cy="5334000"/>
            </a:xfrm>
            <a:prstGeom prst="rect">
              <a:avLst/>
            </a:prstGeom>
          </p:spPr>
          <p:txBody>
            <a:bodyPr anchor="t" rtlCol="false" tIns="0" lIns="0" bIns="0" rIns="0">
              <a:spAutoFit/>
            </a:bodyPr>
            <a:lstStyle/>
            <a:p>
              <a:pPr algn="l" marL="0" indent="0" lvl="0">
                <a:lnSpc>
                  <a:spcPts val="10560"/>
                </a:lnSpc>
                <a:spcBef>
                  <a:spcPct val="0"/>
                </a:spcBef>
              </a:pPr>
              <a:r>
                <a:rPr lang="en-US" sz="8800">
                  <a:solidFill>
                    <a:srgbClr val="FFFFFF"/>
                  </a:solidFill>
                  <a:latin typeface="HK Grotesk Bold"/>
                </a:rPr>
                <a:t>System Flow Diagram</a:t>
              </a:r>
            </a:p>
          </p:txBody>
        </p:sp>
        <p:sp>
          <p:nvSpPr>
            <p:cNvPr name="TextBox 6" id="6"/>
            <p:cNvSpPr txBox="true"/>
            <p:nvPr/>
          </p:nvSpPr>
          <p:spPr>
            <a:xfrm rot="0">
              <a:off x="0" y="5747937"/>
              <a:ext cx="5760658" cy="685800"/>
            </a:xfrm>
            <a:prstGeom prst="rect">
              <a:avLst/>
            </a:prstGeom>
          </p:spPr>
          <p:txBody>
            <a:bodyPr anchor="t" rtlCol="false" tIns="0" lIns="0" bIns="0" rIns="0">
              <a:spAutoFit/>
            </a:bodyPr>
            <a:lstStyle/>
            <a:p>
              <a:pPr algn="l" marL="0" indent="0" lvl="0">
                <a:lnSpc>
                  <a:spcPts val="4200"/>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4" y="0"/>
                </a:lnTo>
                <a:lnTo>
                  <a:pt x="1829752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6231" y="7014457"/>
            <a:ext cx="6880363" cy="2026469"/>
            <a:chOff x="0" y="0"/>
            <a:chExt cx="9173818" cy="2701958"/>
          </a:xfrm>
        </p:grpSpPr>
        <p:sp>
          <p:nvSpPr>
            <p:cNvPr name="TextBox 4" id="4"/>
            <p:cNvSpPr txBox="true"/>
            <p:nvPr/>
          </p:nvSpPr>
          <p:spPr>
            <a:xfrm rot="0">
              <a:off x="0" y="0"/>
              <a:ext cx="9173818" cy="1778000"/>
            </a:xfrm>
            <a:prstGeom prst="rect">
              <a:avLst/>
            </a:prstGeom>
          </p:spPr>
          <p:txBody>
            <a:bodyPr anchor="t" rtlCol="false" tIns="0" lIns="0" bIns="0" rIns="0">
              <a:spAutoFit/>
            </a:bodyPr>
            <a:lstStyle/>
            <a:p>
              <a:pPr algn="just" marL="0" indent="0" lvl="0">
                <a:lnSpc>
                  <a:spcPts val="10560"/>
                </a:lnSpc>
                <a:spcBef>
                  <a:spcPct val="0"/>
                </a:spcBef>
              </a:pPr>
              <a:r>
                <a:rPr lang="en-US" sz="8800">
                  <a:solidFill>
                    <a:srgbClr val="FFFFFF"/>
                  </a:solidFill>
                  <a:latin typeface="HK Grotesk Bold"/>
                </a:rPr>
                <a:t>Thank you!</a:t>
              </a:r>
            </a:p>
          </p:txBody>
        </p:sp>
        <p:sp>
          <p:nvSpPr>
            <p:cNvPr name="TextBox 5" id="5"/>
            <p:cNvSpPr txBox="true"/>
            <p:nvPr/>
          </p:nvSpPr>
          <p:spPr>
            <a:xfrm rot="0">
              <a:off x="0" y="1951600"/>
              <a:ext cx="9173818" cy="750358"/>
            </a:xfrm>
            <a:prstGeom prst="rect">
              <a:avLst/>
            </a:prstGeom>
          </p:spPr>
          <p:txBody>
            <a:bodyPr anchor="t" rtlCol="false" tIns="0" lIns="0" bIns="0" rIns="0">
              <a:spAutoFit/>
            </a:bodyPr>
            <a:lstStyle/>
            <a:p>
              <a:pPr>
                <a:lnSpc>
                  <a:spcPts val="4550"/>
                </a:lnSpc>
              </a:pPr>
            </a:p>
          </p:txBody>
        </p:sp>
      </p:grpSp>
      <p:sp>
        <p:nvSpPr>
          <p:cNvPr name="TextBox 6" id="6"/>
          <p:cNvSpPr txBox="true"/>
          <p:nvPr/>
        </p:nvSpPr>
        <p:spPr>
          <a:xfrm rot="0">
            <a:off x="8732243" y="1367291"/>
            <a:ext cx="7503920" cy="3351431"/>
          </a:xfrm>
          <a:prstGeom prst="rect">
            <a:avLst/>
          </a:prstGeom>
        </p:spPr>
        <p:txBody>
          <a:bodyPr anchor="t" rtlCol="false" tIns="0" lIns="0" bIns="0" rIns="0">
            <a:spAutoFit/>
          </a:bodyPr>
          <a:lstStyle/>
          <a:p>
            <a:pPr algn="ctr">
              <a:lnSpc>
                <a:spcPts val="5297"/>
              </a:lnSpc>
            </a:pPr>
            <a:r>
              <a:rPr lang="en-US" sz="4414">
                <a:solidFill>
                  <a:srgbClr val="FFFFFF"/>
                </a:solidFill>
                <a:latin typeface="Telegraf Bold"/>
              </a:rPr>
              <a:t>Arnav Aggarwal</a:t>
            </a:r>
          </a:p>
          <a:p>
            <a:pPr algn="ctr">
              <a:lnSpc>
                <a:spcPts val="5297"/>
              </a:lnSpc>
            </a:pPr>
            <a:r>
              <a:rPr lang="en-US" sz="4414">
                <a:solidFill>
                  <a:srgbClr val="FFFFFF"/>
                </a:solidFill>
                <a:latin typeface="Telegraf Bold"/>
              </a:rPr>
              <a:t>RA2111032010002</a:t>
            </a:r>
          </a:p>
          <a:p>
            <a:pPr algn="ctr">
              <a:lnSpc>
                <a:spcPts val="5297"/>
              </a:lnSpc>
            </a:pPr>
          </a:p>
          <a:p>
            <a:pPr algn="ctr">
              <a:lnSpc>
                <a:spcPts val="5297"/>
              </a:lnSpc>
            </a:pPr>
            <a:r>
              <a:rPr lang="en-US" sz="4414">
                <a:solidFill>
                  <a:srgbClr val="FFFFFF"/>
                </a:solidFill>
                <a:latin typeface="Telegraf Bold"/>
              </a:rPr>
              <a:t>Navdeep Singh Jakhar</a:t>
            </a:r>
          </a:p>
          <a:p>
            <a:pPr algn="ctr">
              <a:lnSpc>
                <a:spcPts val="5297"/>
              </a:lnSpc>
              <a:spcBef>
                <a:spcPct val="0"/>
              </a:spcBef>
            </a:pPr>
            <a:r>
              <a:rPr lang="en-US" sz="4414">
                <a:solidFill>
                  <a:srgbClr val="FFFFFF"/>
                </a:solidFill>
                <a:latin typeface="Telegraf Bold"/>
              </a:rPr>
              <a:t>RA2111032010030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DAFsoO8pLkU</dc:identifier>
  <dcterms:modified xsi:type="dcterms:W3CDTF">2011-08-01T06:04:30Z</dcterms:modified>
  <cp:revision>1</cp:revision>
  <dc:title>ML Project Review-1</dc:title>
</cp:coreProperties>
</file>