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4"/>
  </p:sldMasterIdLst>
  <p:notesMasterIdLst>
    <p:notesMasterId r:id="rId20"/>
  </p:notesMasterIdLst>
  <p:sldIdLst>
    <p:sldId id="475" r:id="rId5"/>
    <p:sldId id="257" r:id="rId6"/>
    <p:sldId id="269" r:id="rId7"/>
    <p:sldId id="477" r:id="rId8"/>
    <p:sldId id="480" r:id="rId9"/>
    <p:sldId id="481" r:id="rId10"/>
    <p:sldId id="478" r:id="rId11"/>
    <p:sldId id="489" r:id="rId12"/>
    <p:sldId id="488" r:id="rId13"/>
    <p:sldId id="483" r:id="rId14"/>
    <p:sldId id="476" r:id="rId15"/>
    <p:sldId id="268" r:id="rId16"/>
    <p:sldId id="270" r:id="rId17"/>
    <p:sldId id="265" r:id="rId18"/>
    <p:sldId id="266" r:id="rId19"/>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47" autoAdjust="0"/>
    <p:restoredTop sz="78954" autoAdjust="0"/>
  </p:normalViewPr>
  <p:slideViewPr>
    <p:cSldViewPr snapToGrid="0">
      <p:cViewPr varScale="1">
        <p:scale>
          <a:sx n="65" d="100"/>
          <a:sy n="65" d="100"/>
        </p:scale>
        <p:origin x="1584" y="48"/>
      </p:cViewPr>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2/28/2025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CCD96D49-52D6-E266-3F10-8AFD680470AB}"/>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020ABD46-D3F1-0BBE-820B-D05394ED72C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35182A09-0861-82A3-736E-CBEB0B7D0B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7532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802D6882-F487-2BBE-6EE7-E6E2A8779102}"/>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FD233CCE-6DC1-DF39-7D4B-A750048383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4" name="Google Shape;94;p2:notes">
            <a:extLst>
              <a:ext uri="{FF2B5EF4-FFF2-40B4-BE49-F238E27FC236}">
                <a16:creationId xmlns:a16="http://schemas.microsoft.com/office/drawing/2014/main" id="{C1C56AB1-8891-0ED9-FDF2-23495F7D0AD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1544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6A1ABE2-8A9C-4371-A477-2D85B6949ADB}" type="slidenum">
              <a:rPr lang="en-US" altLang="en-US" smtClean="0"/>
              <a:pPr>
                <a:defRPr/>
              </a:pPr>
              <a:t>10</a:t>
            </a:fld>
            <a:endParaRPr lang="en-US" altLang="en-US"/>
          </a:p>
        </p:txBody>
      </p:sp>
    </p:spTree>
    <p:extLst>
      <p:ext uri="{BB962C8B-B14F-4D97-AF65-F5344CB8AC3E}">
        <p14:creationId xmlns:p14="http://schemas.microsoft.com/office/powerpoint/2010/main" val="4104122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5235C88D-C7FC-8FBD-E724-18C9894A21FD}"/>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B2691D9E-4DBC-C04A-11B4-E84B361A10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AAD666AE-999F-7381-3C0C-EFC56DD916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4008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2/28/2025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2/28/2025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2/28/2025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2/28/2025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2/28/2025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2/28/2025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2/28/2025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2/28/2025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2/28/2025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2/28/2025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2/28/2025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2/28/2025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link.springer.com/article/10.1023/A:1021240730564" TargetMode="External"/><Relationship Id="rId7" Type="http://schemas.openxmlformats.org/officeDocument/2006/relationships/hyperlink" Target="https://www.leewayhertz.com/build-recommendation-syste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dl.acm.org/doi/10.1145/3109859.3109914" TargetMode="External"/><Relationship Id="rId5" Type="http://schemas.openxmlformats.org/officeDocument/2006/relationships/hyperlink" Target="https://dl.acm.org/doi/10.1145/3038912.3052569" TargetMode="External"/><Relationship Id="rId4" Type="http://schemas.openxmlformats.org/officeDocument/2006/relationships/hyperlink" Target="https://arxiv.org/abs/2410.19627"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629"/>
            <a:ext cx="10515600" cy="1560060"/>
          </a:xfrm>
        </p:spPr>
        <p:txBody>
          <a:bodyPr/>
          <a:lstStyle/>
          <a:p>
            <a:pPr algn="ctr"/>
            <a:r>
              <a:rPr lang="en-IN" altLang="en-US" sz="2800" b="1" dirty="0">
                <a:solidFill>
                  <a:srgbClr val="FF0000"/>
                </a:solidFill>
                <a:latin typeface="Times New Roman" panose="02020603050405020304" pitchFamily="18" charset="0"/>
                <a:cs typeface="Times New Roman" panose="02020603050405020304" pitchFamily="18" charset="0"/>
              </a:rPr>
              <a:t>BCA CAPSTONE PROJECT (Review I)</a:t>
            </a:r>
            <a:br>
              <a:rPr lang="en-IN" sz="2800" b="1" dirty="0">
                <a:solidFill>
                  <a:srgbClr val="FF0000"/>
                </a:solidFill>
                <a:latin typeface="Times New Roman" panose="02020603050405020304" pitchFamily="18" charset="0"/>
                <a:cs typeface="Times New Roman" panose="02020603050405020304" pitchFamily="18" charset="0"/>
              </a:rPr>
            </a:br>
            <a:br>
              <a:rPr lang="en-IN" sz="2400" b="1" dirty="0">
                <a:solidFill>
                  <a:srgbClr val="0070C0"/>
                </a:solidFill>
                <a:latin typeface="Times New Roman" panose="02020603050405020304" pitchFamily="18" charset="0"/>
                <a:ea typeface="Tahoma" pitchFamily="34" charset="0"/>
                <a:cs typeface="Times New Roman" panose="02020603050405020304" pitchFamily="18" charset="0"/>
              </a:rPr>
            </a:br>
            <a:r>
              <a:rPr lang="en-IN" sz="2400" b="1" dirty="0">
                <a:solidFill>
                  <a:srgbClr val="0070C0"/>
                </a:solidFill>
                <a:latin typeface="Times New Roman" panose="02020603050405020304" pitchFamily="18" charset="0"/>
                <a:ea typeface="Tahoma" pitchFamily="34" charset="0"/>
                <a:cs typeface="Times New Roman" panose="02020603050405020304" pitchFamily="18" charset="0"/>
              </a:rPr>
              <a:t>AI BASED RECOMMENDATION SYSTEM </a:t>
            </a:r>
            <a:br>
              <a:rPr lang="en-US" sz="2400" b="1"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33893" y="1296773"/>
            <a:ext cx="10515600" cy="4661672"/>
          </a:xfrm>
        </p:spPr>
        <p:txBody>
          <a:bodyPr/>
          <a:lstStyle/>
          <a:p>
            <a:pPr marL="0" indent="0" algn="ctr">
              <a:buNone/>
            </a:pPr>
            <a:r>
              <a:rPr lang="en-US" sz="1400" b="1" dirty="0">
                <a:solidFill>
                  <a:srgbClr val="A71180"/>
                </a:solidFill>
                <a:latin typeface="Times New Roman" panose="02020603050405020304" pitchFamily="18" charset="0"/>
                <a:cs typeface="Times New Roman" panose="02020603050405020304" pitchFamily="18" charset="0"/>
              </a:rPr>
              <a:t>Submitted to the Presidency University, Bengaluru in partial fulfillment  for the award of the degree of  Bachelor of Computer Applications(BCA)</a:t>
            </a:r>
          </a:p>
          <a:p>
            <a:pPr marL="0" indent="0" algn="ctr">
              <a:buNone/>
            </a:pPr>
            <a:r>
              <a:rPr lang="en-US" sz="1800" b="1" dirty="0">
                <a:solidFill>
                  <a:srgbClr val="FF0000"/>
                </a:solidFill>
                <a:latin typeface="Times New Roman" panose="02020603050405020304" pitchFamily="18" charset="0"/>
                <a:cs typeface="Times New Roman" panose="02020603050405020304" pitchFamily="18" charset="0"/>
              </a:rPr>
              <a:t>Project Team No : </a:t>
            </a:r>
            <a:r>
              <a:rPr lang="en-IN" sz="1800" b="1" dirty="0">
                <a:solidFill>
                  <a:srgbClr val="FF0000"/>
                </a:solidFill>
                <a:latin typeface="Times New Roman" panose="02020603050405020304" pitchFamily="18" charset="0"/>
                <a:cs typeface="Times New Roman" panose="02020603050405020304" pitchFamily="18" charset="0"/>
              </a:rPr>
              <a:t>45</a:t>
            </a:r>
            <a:endParaRPr lang="en-US" sz="1800" b="1" dirty="0">
              <a:solidFill>
                <a:srgbClr val="FF0000"/>
              </a:solidFill>
              <a:latin typeface="Times New Roman" panose="02020603050405020304" pitchFamily="18" charset="0"/>
              <a:cs typeface="Times New Roman" panose="02020603050405020304" pitchFamily="18" charset="0"/>
            </a:endParaRPr>
          </a:p>
          <a:p>
            <a:pPr marL="0" indent="0" algn="ctr">
              <a:buNone/>
            </a:pPr>
            <a:endParaRPr lang="en-US" sz="1400" b="1" dirty="0">
              <a:solidFill>
                <a:schemeClr val="accent6">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1800" b="1" dirty="0">
              <a:solidFill>
                <a:schemeClr val="accent6">
                  <a:lumMod val="75000"/>
                </a:schemeClr>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lgn="ctr" eaLnBrk="1" hangingPunct="1">
              <a:buNone/>
              <a:defRPr/>
            </a:pPr>
            <a:r>
              <a:rPr lang="en-IN" sz="1400" b="1" dirty="0">
                <a:latin typeface="Times New Roman" panose="02020603050405020304" pitchFamily="18" charset="0"/>
                <a:cs typeface="Times New Roman" panose="02020603050405020304" pitchFamily="18" charset="0"/>
              </a:rPr>
              <a:t>Under the supervision of </a:t>
            </a:r>
          </a:p>
          <a:p>
            <a:pPr marL="0" indent="0" algn="ctr" eaLnBrk="1" hangingPunct="1">
              <a:buNone/>
              <a:defRPr/>
            </a:pPr>
            <a:r>
              <a:rPr lang="en-IN" sz="2400" b="1" dirty="0">
                <a:solidFill>
                  <a:srgbClr val="C00000"/>
                </a:solidFill>
                <a:latin typeface="Times New Roman" panose="02020603050405020304" pitchFamily="18" charset="0"/>
                <a:cs typeface="Times New Roman" panose="02020603050405020304" pitchFamily="18" charset="0"/>
              </a:rPr>
              <a:t>Dr. Geetha Arjunan</a:t>
            </a:r>
            <a:br>
              <a:rPr lang="en-IN" sz="1800" b="1" dirty="0">
                <a:solidFill>
                  <a:srgbClr val="C00000"/>
                </a:solidFill>
                <a:latin typeface="Times New Roman" panose="02020603050405020304" pitchFamily="18" charset="0"/>
                <a:cs typeface="Times New Roman" panose="02020603050405020304" pitchFamily="18" charset="0"/>
              </a:rPr>
            </a:br>
            <a:r>
              <a:rPr lang="en-IN" sz="1400" b="1" dirty="0">
                <a:solidFill>
                  <a:srgbClr val="C00000"/>
                </a:solidFill>
                <a:latin typeface="Times New Roman" panose="02020603050405020304" pitchFamily="18" charset="0"/>
                <a:cs typeface="Times New Roman" panose="02020603050405020304" pitchFamily="18" charset="0"/>
              </a:rPr>
              <a:t>Professor</a:t>
            </a:r>
            <a:r>
              <a:rPr lang="en-IN" sz="1200" b="1" dirty="0">
                <a:solidFill>
                  <a:srgbClr val="C00000"/>
                </a:solidFill>
                <a:latin typeface="Times New Roman" panose="02020603050405020304" pitchFamily="18" charset="0"/>
                <a:cs typeface="Times New Roman" panose="02020603050405020304" pitchFamily="18" charset="0"/>
              </a:rPr>
              <a:t>, Department</a:t>
            </a:r>
            <a:br>
              <a:rPr lang="en-IN" sz="1100" b="1" dirty="0">
                <a:solidFill>
                  <a:srgbClr val="C00000"/>
                </a:solidFill>
                <a:latin typeface="Times New Roman" panose="02020603050405020304" pitchFamily="18" charset="0"/>
                <a:cs typeface="Times New Roman" panose="02020603050405020304" pitchFamily="18" charset="0"/>
              </a:rPr>
            </a:br>
            <a:r>
              <a:rPr lang="en-US" sz="1400" b="1" dirty="0" err="1">
                <a:solidFill>
                  <a:srgbClr val="C00000"/>
                </a:solidFill>
                <a:latin typeface="Times New Roman" panose="02020603050405020304" pitchFamily="18" charset="0"/>
                <a:cs typeface="Times New Roman" panose="02020603050405020304" pitchFamily="18" charset="0"/>
              </a:rPr>
              <a:t>Scho</a:t>
            </a:r>
            <a:r>
              <a:rPr lang="en-IN" sz="1400" b="1" dirty="0" err="1">
                <a:solidFill>
                  <a:srgbClr val="C00000"/>
                </a:solidFill>
                <a:latin typeface="Times New Roman" panose="02020603050405020304" pitchFamily="18" charset="0"/>
                <a:cs typeface="Times New Roman" panose="02020603050405020304" pitchFamily="18" charset="0"/>
              </a:rPr>
              <a:t>ol</a:t>
            </a:r>
            <a:r>
              <a:rPr lang="en-IN" sz="1400" b="1" dirty="0">
                <a:solidFill>
                  <a:srgbClr val="C00000"/>
                </a:solidFill>
                <a:latin typeface="Times New Roman" panose="02020603050405020304" pitchFamily="18" charset="0"/>
                <a:cs typeface="Times New Roman" panose="02020603050405020304" pitchFamily="18" charset="0"/>
              </a:rPr>
              <a:t> Of CSE</a:t>
            </a:r>
            <a:br>
              <a:rPr lang="en-US" sz="1400" b="1" dirty="0">
                <a:latin typeface="Times New Roman" panose="02020603050405020304" pitchFamily="18" charset="0"/>
                <a:cs typeface="Times New Roman" panose="02020603050405020304" pitchFamily="18" charset="0"/>
              </a:rPr>
            </a:br>
            <a:br>
              <a:rPr lang="en-US" sz="1050" b="1" dirty="0">
                <a:solidFill>
                  <a:srgbClr val="FF0000"/>
                </a:solidFill>
                <a:latin typeface="Times New Roman" panose="02020603050405020304" pitchFamily="18" charset="0"/>
                <a:cs typeface="Times New Roman" panose="02020603050405020304" pitchFamily="18" charset="0"/>
              </a:rPr>
            </a:br>
            <a:endParaRPr lang="en-IN" sz="2400" b="1" dirty="0">
              <a:solidFill>
                <a:srgbClr val="92D050"/>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1514396699"/>
              </p:ext>
            </p:extLst>
          </p:nvPr>
        </p:nvGraphicFramePr>
        <p:xfrm>
          <a:off x="3435224" y="2457723"/>
          <a:ext cx="5321552" cy="1828800"/>
        </p:xfrm>
        <a:graphic>
          <a:graphicData uri="http://schemas.openxmlformats.org/drawingml/2006/table">
            <a:tbl>
              <a:tblPr firstRow="1" bandRow="1">
                <a:tableStyleId>{5C22544A-7EE6-4342-B048-85BDC9FD1C3A}</a:tableStyleId>
              </a:tblPr>
              <a:tblGrid>
                <a:gridCol w="2660776">
                  <a:extLst>
                    <a:ext uri="{9D8B030D-6E8A-4147-A177-3AD203B41FA5}">
                      <a16:colId xmlns:a16="http://schemas.microsoft.com/office/drawing/2014/main" val="2689928737"/>
                    </a:ext>
                  </a:extLst>
                </a:gridCol>
                <a:gridCol w="2660776">
                  <a:extLst>
                    <a:ext uri="{9D8B030D-6E8A-4147-A177-3AD203B41FA5}">
                      <a16:colId xmlns:a16="http://schemas.microsoft.com/office/drawing/2014/main" val="3965538731"/>
                    </a:ext>
                  </a:extLst>
                </a:gridCol>
              </a:tblGrid>
              <a:tr h="362263">
                <a:tc>
                  <a:txBody>
                    <a:bodyPr/>
                    <a:lstStyle/>
                    <a:p>
                      <a:pPr algn="ctr"/>
                      <a:r>
                        <a:rPr lang="en-US" dirty="0">
                          <a:latin typeface="Times New Roman" panose="02020603050405020304" pitchFamily="18" charset="0"/>
                          <a:cs typeface="Times New Roman" panose="02020603050405020304" pitchFamily="18" charset="0"/>
                        </a:rPr>
                        <a:t>Name </a:t>
                      </a:r>
                    </a:p>
                  </a:txBody>
                  <a:tcPr/>
                </a:tc>
                <a:tc>
                  <a:txBody>
                    <a:bodyPr/>
                    <a:lstStyle/>
                    <a:p>
                      <a:pPr algn="ctr"/>
                      <a:r>
                        <a:rPr lang="en-US" dirty="0">
                          <a:latin typeface="Times New Roman" panose="02020603050405020304" pitchFamily="18" charset="0"/>
                          <a:cs typeface="Times New Roman" panose="02020603050405020304" pitchFamily="18" charset="0"/>
                        </a:rPr>
                        <a:t>Roll Number</a:t>
                      </a:r>
                    </a:p>
                  </a:txBody>
                  <a:tcPr/>
                </a:tc>
                <a:extLst>
                  <a:ext uri="{0D108BD9-81ED-4DB2-BD59-A6C34878D82A}">
                    <a16:rowId xmlns:a16="http://schemas.microsoft.com/office/drawing/2014/main" val="2965105319"/>
                  </a:ext>
                </a:extLst>
              </a:tr>
              <a:tr h="362263">
                <a:tc>
                  <a:txBody>
                    <a:bodyPr/>
                    <a:lstStyle/>
                    <a:p>
                      <a:pPr algn="ctr"/>
                      <a:r>
                        <a:rPr lang="en-US" dirty="0">
                          <a:latin typeface="Times New Roman" panose="02020603050405020304" pitchFamily="18" charset="0"/>
                          <a:cs typeface="Times New Roman" panose="02020603050405020304" pitchFamily="18" charset="0"/>
                        </a:rPr>
                        <a:t>AYUSH KUMAR</a:t>
                      </a:r>
                    </a:p>
                  </a:txBody>
                  <a:tcPr/>
                </a:tc>
                <a:tc>
                  <a:txBody>
                    <a:bodyPr/>
                    <a:lstStyle/>
                    <a:p>
                      <a:pPr algn="ctr"/>
                      <a:r>
                        <a:rPr lang="en-US" dirty="0">
                          <a:latin typeface="Times New Roman" panose="02020603050405020304" pitchFamily="18" charset="0"/>
                          <a:cs typeface="Times New Roman" panose="02020603050405020304" pitchFamily="18" charset="0"/>
                        </a:rPr>
                        <a:t>20231BCI0011</a:t>
                      </a:r>
                    </a:p>
                  </a:txBody>
                  <a:tcPr/>
                </a:tc>
                <a:extLst>
                  <a:ext uri="{0D108BD9-81ED-4DB2-BD59-A6C34878D82A}">
                    <a16:rowId xmlns:a16="http://schemas.microsoft.com/office/drawing/2014/main" val="673540802"/>
                  </a:ext>
                </a:extLst>
              </a:tr>
              <a:tr h="362263">
                <a:tc>
                  <a:txBody>
                    <a:bodyPr/>
                    <a:lstStyle/>
                    <a:p>
                      <a:pPr algn="ctr"/>
                      <a:r>
                        <a:rPr lang="en-US" dirty="0">
                          <a:latin typeface="Times New Roman" panose="02020603050405020304" pitchFamily="18" charset="0"/>
                          <a:cs typeface="Times New Roman" panose="02020603050405020304" pitchFamily="18" charset="0"/>
                        </a:rPr>
                        <a:t>DEEPAK</a:t>
                      </a:r>
                    </a:p>
                  </a:txBody>
                  <a:tcPr/>
                </a:tc>
                <a:tc>
                  <a:txBody>
                    <a:bodyPr/>
                    <a:lstStyle/>
                    <a:p>
                      <a:pPr algn="ctr"/>
                      <a:r>
                        <a:rPr lang="en-US" dirty="0">
                          <a:latin typeface="Times New Roman" panose="02020603050405020304" pitchFamily="18" charset="0"/>
                          <a:cs typeface="Times New Roman" panose="02020603050405020304" pitchFamily="18" charset="0"/>
                        </a:rPr>
                        <a:t>20231BCI0017</a:t>
                      </a:r>
                    </a:p>
                  </a:txBody>
                  <a:tcPr/>
                </a:tc>
                <a:extLst>
                  <a:ext uri="{0D108BD9-81ED-4DB2-BD59-A6C34878D82A}">
                    <a16:rowId xmlns:a16="http://schemas.microsoft.com/office/drawing/2014/main" val="1825509489"/>
                  </a:ext>
                </a:extLst>
              </a:tr>
              <a:tr h="362263">
                <a:tc>
                  <a:txBody>
                    <a:bodyPr/>
                    <a:lstStyle/>
                    <a:p>
                      <a:pPr algn="ctr"/>
                      <a:r>
                        <a:rPr lang="en-US" dirty="0">
                          <a:latin typeface="Times New Roman" panose="02020603050405020304" pitchFamily="18" charset="0"/>
                          <a:cs typeface="Times New Roman" panose="02020603050405020304" pitchFamily="18" charset="0"/>
                        </a:rPr>
                        <a:t>KRISHNA</a:t>
                      </a:r>
                    </a:p>
                  </a:txBody>
                  <a:tcPr/>
                </a:tc>
                <a:tc>
                  <a:txBody>
                    <a:bodyPr/>
                    <a:lstStyle/>
                    <a:p>
                      <a:pPr algn="ctr"/>
                      <a:r>
                        <a:rPr lang="en-US" dirty="0">
                          <a:latin typeface="Times New Roman" panose="02020603050405020304" pitchFamily="18" charset="0"/>
                          <a:cs typeface="Times New Roman" panose="02020603050405020304" pitchFamily="18" charset="0"/>
                        </a:rPr>
                        <a:t>20231BCI0033</a:t>
                      </a:r>
                    </a:p>
                  </a:txBody>
                  <a:tcPr/>
                </a:tc>
                <a:extLst>
                  <a:ext uri="{0D108BD9-81ED-4DB2-BD59-A6C34878D82A}">
                    <a16:rowId xmlns:a16="http://schemas.microsoft.com/office/drawing/2014/main" val="1278268189"/>
                  </a:ext>
                </a:extLst>
              </a:tr>
              <a:tr h="362263">
                <a:tc>
                  <a:txBody>
                    <a:bodyPr/>
                    <a:lstStyle/>
                    <a:p>
                      <a:pPr algn="ctr"/>
                      <a:r>
                        <a:rPr lang="en-US" dirty="0">
                          <a:latin typeface="Times New Roman" panose="02020603050405020304" pitchFamily="18" charset="0"/>
                          <a:cs typeface="Times New Roman" panose="02020603050405020304" pitchFamily="18" charset="0"/>
                        </a:rPr>
                        <a:t>M BILAL</a:t>
                      </a:r>
                    </a:p>
                  </a:txBody>
                  <a:tcPr/>
                </a:tc>
                <a:tc>
                  <a:txBody>
                    <a:bodyPr/>
                    <a:lstStyle/>
                    <a:p>
                      <a:pPr algn="ctr"/>
                      <a:r>
                        <a:rPr lang="en-US" dirty="0">
                          <a:latin typeface="Times New Roman" panose="02020603050405020304" pitchFamily="18" charset="0"/>
                          <a:cs typeface="Times New Roman" panose="02020603050405020304" pitchFamily="18" charset="0"/>
                        </a:rPr>
                        <a:t>20231BCI0042</a:t>
                      </a: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947468273"/>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47F3467-C754-69B1-6FD8-9AF221B47200}"/>
              </a:ext>
            </a:extLst>
          </p:cNvPr>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
        <p:nvSpPr>
          <p:cNvPr id="7" name="TextBox 6">
            <a:extLst>
              <a:ext uri="{FF2B5EF4-FFF2-40B4-BE49-F238E27FC236}">
                <a16:creationId xmlns:a16="http://schemas.microsoft.com/office/drawing/2014/main" id="{A3681AB8-E0D6-548F-290C-A9C28375C49C}"/>
              </a:ext>
            </a:extLst>
          </p:cNvPr>
          <p:cNvSpPr txBox="1"/>
          <p:nvPr/>
        </p:nvSpPr>
        <p:spPr>
          <a:xfrm>
            <a:off x="562708" y="506831"/>
            <a:ext cx="11066584" cy="3108543"/>
          </a:xfrm>
          <a:prstGeom prst="rect">
            <a:avLst/>
          </a:prstGeom>
          <a:noFill/>
        </p:spPr>
        <p:txBody>
          <a:bodyPr wrap="square">
            <a:spAutoFit/>
          </a:bodyPr>
          <a:lstStyle/>
          <a:p>
            <a:r>
              <a:rPr lang="en-US" sz="2800" b="1" dirty="0"/>
              <a:t>Module 5: Adaptation &amp; Feedback Module</a:t>
            </a:r>
            <a:endParaRPr lang="en-US" sz="2800" dirty="0"/>
          </a:p>
          <a:p>
            <a:pPr algn="just"/>
            <a:r>
              <a:rPr lang="en-US" sz="2800" dirty="0"/>
              <a:t>This module is responsible for adjusting the recommendations based on user feedback and real-time interactions. It captures actions like clicks, purchases, or ratings and uses them to fine-tune the recommendation algorithms. This dynamic adaptation ensures that the system evolves over time to meet changing user preferences, providing more accurate and personalized suggestions as the user interacts with the system.</a:t>
            </a:r>
          </a:p>
        </p:txBody>
      </p:sp>
    </p:spTree>
    <p:extLst>
      <p:ext uri="{BB962C8B-B14F-4D97-AF65-F5344CB8AC3E}">
        <p14:creationId xmlns:p14="http://schemas.microsoft.com/office/powerpoint/2010/main" val="8176291"/>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48FEFCB6-E495-C8D1-A4B4-DB711C758EFB}"/>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FA7EE171-E143-6383-8BA5-E447B945EFE3}"/>
              </a:ext>
            </a:extLst>
          </p:cNvPr>
          <p:cNvSpPr>
            <a:spLocks noGrp="1"/>
          </p:cNvSpPr>
          <p:nvPr>
            <p:ph type="title"/>
          </p:nvPr>
        </p:nvSpPr>
        <p:spPr>
          <a:xfrm>
            <a:off x="747823" y="-17758"/>
            <a:ext cx="10696354" cy="1143000"/>
          </a:xfrm>
        </p:spPr>
        <p:txBody>
          <a:bodyPr/>
          <a:lstStyle/>
          <a:p>
            <a:pPr algn="ctr"/>
            <a:r>
              <a:rPr lang="en-US" dirty="0">
                <a:latin typeface="Cambria" panose="02040503050406030204" pitchFamily="18" charset="0"/>
                <a:ea typeface="Cambria" panose="02040503050406030204" pitchFamily="18" charset="0"/>
              </a:rPr>
              <a:t>Tools And Technologies To Be Used</a:t>
            </a:r>
          </a:p>
        </p:txBody>
      </p:sp>
      <p:sp>
        <p:nvSpPr>
          <p:cNvPr id="4" name="Content Placeholder 2">
            <a:extLst>
              <a:ext uri="{FF2B5EF4-FFF2-40B4-BE49-F238E27FC236}">
                <a16:creationId xmlns:a16="http://schemas.microsoft.com/office/drawing/2014/main" id="{3A158C02-4ADF-2A2E-85C5-99FC60D092ED}"/>
              </a:ext>
            </a:extLst>
          </p:cNvPr>
          <p:cNvSpPr>
            <a:spLocks noGrp="1"/>
          </p:cNvSpPr>
          <p:nvPr>
            <p:ph idx="1"/>
          </p:nvPr>
        </p:nvSpPr>
        <p:spPr>
          <a:xfrm>
            <a:off x="1013637" y="1663995"/>
            <a:ext cx="10164726" cy="4525963"/>
          </a:xfrm>
        </p:spPr>
        <p:txBody>
          <a:bodyPr/>
          <a:lstStyle/>
          <a:p>
            <a:r>
              <a:rPr sz="3200" dirty="0">
                <a:solidFill>
                  <a:schemeClr val="dk1"/>
                </a:solidFill>
                <a:latin typeface="Cambria" panose="02040503050406030204" pitchFamily="18" charset="0"/>
                <a:ea typeface="Cambria" panose="02040503050406030204" pitchFamily="18" charset="0"/>
              </a:rPr>
              <a:t>- Development Tools: </a:t>
            </a:r>
            <a:r>
              <a:rPr lang="en-IN" sz="3200" dirty="0"/>
              <a:t>Google </a:t>
            </a:r>
            <a:r>
              <a:rPr lang="en-IN" sz="3200" dirty="0" err="1"/>
              <a:t>Colab,VS</a:t>
            </a:r>
            <a:r>
              <a:rPr lang="en-IN" sz="3200" dirty="0"/>
              <a:t> Studio</a:t>
            </a:r>
            <a:endParaRPr sz="3200" dirty="0">
              <a:solidFill>
                <a:schemeClr val="dk1"/>
              </a:solidFill>
              <a:latin typeface="Cambria" panose="02040503050406030204" pitchFamily="18" charset="0"/>
              <a:ea typeface="Cambria" panose="02040503050406030204" pitchFamily="18" charset="0"/>
            </a:endParaRPr>
          </a:p>
          <a:p>
            <a:r>
              <a:rPr sz="3200" dirty="0">
                <a:solidFill>
                  <a:schemeClr val="dk1"/>
                </a:solidFill>
                <a:latin typeface="Cambria" panose="02040503050406030204" pitchFamily="18" charset="0"/>
                <a:ea typeface="Cambria" panose="02040503050406030204" pitchFamily="18" charset="0"/>
              </a:rPr>
              <a:t>- Programming Languages: Python</a:t>
            </a:r>
          </a:p>
          <a:p>
            <a:r>
              <a:rPr sz="3200" dirty="0">
                <a:solidFill>
                  <a:schemeClr val="dk1"/>
                </a:solidFill>
                <a:latin typeface="Cambria" panose="02040503050406030204" pitchFamily="18" charset="0"/>
                <a:ea typeface="Cambria" panose="02040503050406030204" pitchFamily="18" charset="0"/>
              </a:rPr>
              <a:t>- Frameworks/Libraries: </a:t>
            </a:r>
            <a:r>
              <a:rPr lang="en-IN" sz="3200" dirty="0"/>
              <a:t>TensorFlow, </a:t>
            </a:r>
            <a:r>
              <a:rPr lang="en-IN" sz="3200" dirty="0" err="1"/>
              <a:t>Keras</a:t>
            </a:r>
            <a:r>
              <a:rPr lang="en-IN" sz="3200" dirty="0"/>
              <a:t>, Pandas, NumPy, </a:t>
            </a:r>
            <a:r>
              <a:rPr lang="en-IN" sz="3200" dirty="0" err="1"/>
              <a:t>PyTorch</a:t>
            </a:r>
            <a:r>
              <a:rPr lang="en-IN" sz="3200" dirty="0"/>
              <a:t>, Scikit-</a:t>
            </a:r>
            <a:r>
              <a:rPr lang="en-IN" sz="3200" dirty="0" err="1"/>
              <a:t>learn,XGBoost</a:t>
            </a:r>
            <a:endParaRPr sz="3200" dirty="0">
              <a:solidFill>
                <a:schemeClr val="dk1"/>
              </a:solidFill>
              <a:latin typeface="Cambria" panose="02040503050406030204" pitchFamily="18" charset="0"/>
              <a:ea typeface="Cambria" panose="02040503050406030204" pitchFamily="18" charset="0"/>
            </a:endParaRPr>
          </a:p>
          <a:p>
            <a:r>
              <a:rPr sz="3200" dirty="0">
                <a:solidFill>
                  <a:schemeClr val="dk1"/>
                </a:solidFill>
                <a:latin typeface="Cambria" panose="02040503050406030204" pitchFamily="18" charset="0"/>
                <a:ea typeface="Cambria" panose="02040503050406030204" pitchFamily="18" charset="0"/>
              </a:rPr>
              <a:t>- Database: </a:t>
            </a:r>
            <a:r>
              <a:rPr lang="en-IN" sz="3200" dirty="0"/>
              <a:t>MySQL</a:t>
            </a:r>
            <a:endParaRPr sz="3200" dirty="0">
              <a:solidFill>
                <a:schemeClr val="dk1"/>
              </a:solidFill>
              <a:latin typeface="Cambria" panose="02040503050406030204" pitchFamily="18" charset="0"/>
              <a:ea typeface="Cambria" panose="02040503050406030204" pitchFamily="18" charset="0"/>
            </a:endParaRPr>
          </a:p>
          <a:p>
            <a:r>
              <a:rPr sz="3200" dirty="0">
                <a:solidFill>
                  <a:schemeClr val="dk1"/>
                </a:solidFill>
                <a:latin typeface="Cambria" panose="02040503050406030204" pitchFamily="18" charset="0"/>
                <a:ea typeface="Cambria" panose="02040503050406030204" pitchFamily="18" charset="0"/>
              </a:rPr>
              <a:t>- Version Control: GitHub</a:t>
            </a:r>
          </a:p>
        </p:txBody>
      </p:sp>
    </p:spTree>
    <p:extLst>
      <p:ext uri="{BB962C8B-B14F-4D97-AF65-F5344CB8AC3E}">
        <p14:creationId xmlns:p14="http://schemas.microsoft.com/office/powerpoint/2010/main" val="3250896396"/>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ctr">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https://github.com/AK18-debug/Capstone1</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2" name="Picture 2" descr="Output image">
            <a:extLst>
              <a:ext uri="{FF2B5EF4-FFF2-40B4-BE49-F238E27FC236}">
                <a16:creationId xmlns:a16="http://schemas.microsoft.com/office/drawing/2014/main" id="{805FBD53-FC5D-7F72-5608-EDAAFFDBA0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232" y="762139"/>
            <a:ext cx="8374184" cy="4536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890276"/>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11D1D73B-CC75-CEDE-166D-9E44B228E8F4}"/>
              </a:ext>
            </a:extLst>
          </p:cNvPr>
          <p:cNvSpPr txBox="1"/>
          <p:nvPr/>
        </p:nvSpPr>
        <p:spPr>
          <a:xfrm>
            <a:off x="1023817" y="1183250"/>
            <a:ext cx="10804768" cy="830997"/>
          </a:xfrm>
          <a:prstGeom prst="rect">
            <a:avLst/>
          </a:prstGeom>
          <a:noFill/>
        </p:spPr>
        <p:txBody>
          <a:bodyPr wrap="square">
            <a:spAutoFit/>
          </a:bodyPr>
          <a:lstStyle/>
          <a:p>
            <a:pPr marL="285750" indent="-285750">
              <a:buFont typeface="Wingdings" panose="05000000000000000000" pitchFamily="2" charset="2"/>
              <a:buChar char="Ø"/>
            </a:pPr>
            <a:r>
              <a:rPr lang="en-US" sz="2400" dirty="0">
                <a:hlinkClick r:id="rId3"/>
              </a:rPr>
              <a:t>Hybrid Recommender Systems: Survey and Experiments | User Modeling and User-Adapted Interaction</a:t>
            </a:r>
            <a:endParaRPr lang="en-IN" sz="2400" dirty="0"/>
          </a:p>
        </p:txBody>
      </p:sp>
      <p:sp>
        <p:nvSpPr>
          <p:cNvPr id="8" name="TextBox 7">
            <a:extLst>
              <a:ext uri="{FF2B5EF4-FFF2-40B4-BE49-F238E27FC236}">
                <a16:creationId xmlns:a16="http://schemas.microsoft.com/office/drawing/2014/main" id="{413FC782-8CB8-930A-2C96-9A0F65A6CC17}"/>
              </a:ext>
            </a:extLst>
          </p:cNvPr>
          <p:cNvSpPr txBox="1"/>
          <p:nvPr/>
        </p:nvSpPr>
        <p:spPr>
          <a:xfrm>
            <a:off x="1000371" y="2019860"/>
            <a:ext cx="10886829" cy="830997"/>
          </a:xfrm>
          <a:prstGeom prst="rect">
            <a:avLst/>
          </a:prstGeom>
          <a:noFill/>
        </p:spPr>
        <p:txBody>
          <a:bodyPr wrap="square">
            <a:spAutoFit/>
          </a:bodyPr>
          <a:lstStyle/>
          <a:p>
            <a:pPr marL="285750" indent="-285750">
              <a:buFont typeface="Wingdings" panose="05000000000000000000" pitchFamily="2" charset="2"/>
              <a:buChar char="Ø"/>
            </a:pPr>
            <a:r>
              <a:rPr lang="en-US" sz="2400" dirty="0">
                <a:hlinkClick r:id="rId4"/>
              </a:rPr>
              <a:t>Knowledge Graph Enhanced Language Agents for Recommendation</a:t>
            </a:r>
            <a:r>
              <a:rPr lang="en-US" sz="2400" dirty="0"/>
              <a:t>    (Cornell University)</a:t>
            </a:r>
            <a:endParaRPr lang="en-IN" sz="2400" dirty="0"/>
          </a:p>
        </p:txBody>
      </p:sp>
      <p:sp>
        <p:nvSpPr>
          <p:cNvPr id="11" name="TextBox 10">
            <a:extLst>
              <a:ext uri="{FF2B5EF4-FFF2-40B4-BE49-F238E27FC236}">
                <a16:creationId xmlns:a16="http://schemas.microsoft.com/office/drawing/2014/main" id="{D38BE7DB-74A2-6361-632A-1652A747DB52}"/>
              </a:ext>
            </a:extLst>
          </p:cNvPr>
          <p:cNvSpPr txBox="1"/>
          <p:nvPr/>
        </p:nvSpPr>
        <p:spPr>
          <a:xfrm>
            <a:off x="1023817" y="2871859"/>
            <a:ext cx="6096000" cy="707886"/>
          </a:xfrm>
          <a:prstGeom prst="rect">
            <a:avLst/>
          </a:prstGeom>
          <a:noFill/>
        </p:spPr>
        <p:txBody>
          <a:bodyPr wrap="square">
            <a:spAutoFit/>
          </a:bodyPr>
          <a:lstStyle/>
          <a:p>
            <a:pPr marL="285750" indent="-285750">
              <a:buFont typeface="Wingdings" panose="05000000000000000000" pitchFamily="2" charset="2"/>
              <a:buChar char="Ø"/>
            </a:pPr>
            <a:r>
              <a:rPr lang="en-IN" sz="2000" dirty="0">
                <a:hlinkClick r:id="rId5"/>
              </a:rPr>
              <a:t>https://dl.acm.org/doi/10.1145/3038912.3052569</a:t>
            </a:r>
            <a:endParaRPr lang="en-IN" sz="2000" dirty="0"/>
          </a:p>
          <a:p>
            <a:pPr marL="285750" indent="-285750">
              <a:buFont typeface="Wingdings" panose="05000000000000000000" pitchFamily="2" charset="2"/>
              <a:buChar char="Ø"/>
            </a:pPr>
            <a:endParaRPr lang="en-IN" sz="2000" dirty="0"/>
          </a:p>
        </p:txBody>
      </p:sp>
      <p:sp>
        <p:nvSpPr>
          <p:cNvPr id="13" name="TextBox 12">
            <a:extLst>
              <a:ext uri="{FF2B5EF4-FFF2-40B4-BE49-F238E27FC236}">
                <a16:creationId xmlns:a16="http://schemas.microsoft.com/office/drawing/2014/main" id="{490AF3DF-EF4A-9B89-A1B6-0BB594E41268}"/>
              </a:ext>
            </a:extLst>
          </p:cNvPr>
          <p:cNvSpPr txBox="1"/>
          <p:nvPr/>
        </p:nvSpPr>
        <p:spPr>
          <a:xfrm>
            <a:off x="1023816" y="3385977"/>
            <a:ext cx="10335845" cy="1323439"/>
          </a:xfrm>
          <a:prstGeom prst="rect">
            <a:avLst/>
          </a:prstGeom>
          <a:noFill/>
        </p:spPr>
        <p:txBody>
          <a:bodyPr wrap="square">
            <a:spAutoFit/>
          </a:bodyPr>
          <a:lstStyle/>
          <a:p>
            <a:pPr marL="285750" indent="-285750">
              <a:buFont typeface="Wingdings" panose="05000000000000000000" pitchFamily="2" charset="2"/>
              <a:buChar char="Ø"/>
            </a:pPr>
            <a:r>
              <a:rPr lang="en-IN" sz="2000" dirty="0">
                <a:hlinkClick r:id="rId6"/>
              </a:rPr>
              <a:t>https://dl.acm.org/doi/10.1145/3109859.3109914</a:t>
            </a:r>
            <a:endParaRPr lang="en-IN" sz="2000" dirty="0"/>
          </a:p>
          <a:p>
            <a:pPr marL="285750" indent="-285750">
              <a:buFont typeface="Wingdings" panose="05000000000000000000" pitchFamily="2" charset="2"/>
              <a:buChar char="Ø"/>
            </a:pPr>
            <a:endParaRPr lang="en-IN" sz="2000" dirty="0"/>
          </a:p>
          <a:p>
            <a:pPr marL="285750" indent="-285750">
              <a:buFont typeface="Wingdings" panose="05000000000000000000" pitchFamily="2" charset="2"/>
              <a:buChar char="Ø"/>
            </a:pPr>
            <a:r>
              <a:rPr lang="en-IN" sz="2000" dirty="0">
                <a:hlinkClick r:id="rId7"/>
              </a:rPr>
              <a:t>https://www.leewayhertz.com/build-recommendation-system/</a:t>
            </a:r>
            <a:endParaRPr lang="en-IN" sz="2000" dirty="0"/>
          </a:p>
          <a:p>
            <a:pPr marL="285750" indent="-285750">
              <a:buFont typeface="Wingdings" panose="05000000000000000000" pitchFamily="2" charset="2"/>
              <a:buChar char="Ø"/>
            </a:pPr>
            <a:endParaRPr lang="en-IN" sz="2000" dirty="0"/>
          </a:p>
        </p:txBody>
      </p:sp>
    </p:spTree>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fontScale="77500" lnSpcReduction="20000"/>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Literature Survey</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Tools and Technologies to be used</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indent="-342900" algn="just">
              <a:lnSpc>
                <a:spcPct val="200000"/>
              </a:lnSpc>
              <a:spcBef>
                <a:spcPts val="0"/>
              </a:spcBef>
              <a:spcAft>
                <a:spcPts val="0"/>
              </a:spcAft>
              <a:buClr>
                <a:schemeClr val="dk1"/>
              </a:buClr>
              <a:buSzPts val="2400"/>
              <a:buFont typeface="Wingdings" panose="05000000000000000000" pitchFamily="2" charset="2"/>
              <a:buChar char="Ø"/>
            </a:pPr>
            <a:r>
              <a:rPr lang="en-US" dirty="0" err="1">
                <a:latin typeface="Cambria" panose="02040503050406030204" pitchFamily="18" charset="0"/>
                <a:ea typeface="Cambria" panose="02040503050406030204" pitchFamily="18" charset="0"/>
              </a:rPr>
              <a:t>Github</a:t>
            </a:r>
            <a:r>
              <a:rPr lang="en-US" dirty="0">
                <a:latin typeface="Cambria" panose="02040503050406030204" pitchFamily="18" charset="0"/>
                <a:ea typeface="Cambria" panose="02040503050406030204" pitchFamily="18" charset="0"/>
              </a:rPr>
              <a:t> Link</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a:t>
            </a:r>
            <a:endParaRPr dirty="0">
              <a:latin typeface="Cambria" panose="02040503050406030204" pitchFamily="18" charset="0"/>
              <a:ea typeface="Cambria" panose="02040503050406030204" pitchFamily="18" charset="0"/>
            </a:endParaRPr>
          </a:p>
        </p:txBody>
      </p:sp>
      <p:sp>
        <p:nvSpPr>
          <p:cNvPr id="2" name="Text Placeholder 1">
            <a:extLst>
              <a:ext uri="{FF2B5EF4-FFF2-40B4-BE49-F238E27FC236}">
                <a16:creationId xmlns:a16="http://schemas.microsoft.com/office/drawing/2014/main" id="{00317CE0-94D4-BCB9-D348-4A6AC6EDE798}"/>
              </a:ext>
            </a:extLst>
          </p:cNvPr>
          <p:cNvSpPr>
            <a:spLocks noGrp="1" noChangeArrowheads="1"/>
          </p:cNvSpPr>
          <p:nvPr>
            <p:ph type="body" idx="1"/>
          </p:nvPr>
        </p:nvSpPr>
        <p:spPr bwMode="auto">
          <a:xfrm>
            <a:off x="1072116" y="945906"/>
            <a:ext cx="10149367" cy="10477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dirty="0"/>
              <a:t>In a world flooded with information, users are often overwhelmed by the sheer volume of choices, whether it's products, movies, courses, or services. Traditional recommendation systems are either too generalized or fail to adapt in real-time to user preferences, leading to irrelevant or outdated suggestions.</a:t>
            </a:r>
            <a:endParaRPr lang="en-US" altLang="en-US" sz="2000" dirty="0">
              <a:solidFill>
                <a:schemeClr val="dk1"/>
              </a:solidFill>
              <a:latin typeface="Cambria" panose="02040503050406030204" pitchFamily="18" charset="0"/>
              <a:ea typeface="Cambria" panose="02040503050406030204" pitchFamily="18" charset="0"/>
              <a:sym typeface="Verdana"/>
            </a:endParaRPr>
          </a:p>
          <a:p>
            <a:pPr>
              <a:buFont typeface="Wingdings" panose="05000000000000000000" pitchFamily="2" charset="2"/>
              <a:buChar char="Ø"/>
            </a:pPr>
            <a:endParaRPr lang="en-US" sz="2000" b="1" dirty="0"/>
          </a:p>
          <a:p>
            <a:pPr>
              <a:buFont typeface="Wingdings" panose="05000000000000000000" pitchFamily="2" charset="2"/>
              <a:buChar char="Ø"/>
            </a:pPr>
            <a:r>
              <a:rPr lang="en-US" sz="2000" b="1" dirty="0"/>
              <a:t> Significance of the Problem in Real-World Scenarios:</a:t>
            </a:r>
          </a:p>
          <a:p>
            <a:pPr>
              <a:buFont typeface="Wingdings" panose="05000000000000000000" pitchFamily="2" charset="2"/>
              <a:buChar char="Ø"/>
            </a:pPr>
            <a:endParaRPr lang="en-US" sz="2000" b="1" dirty="0"/>
          </a:p>
          <a:p>
            <a:pPr lvl="1">
              <a:buFont typeface="Wingdings" panose="05000000000000000000" pitchFamily="2" charset="2"/>
              <a:buChar char="Ø"/>
            </a:pPr>
            <a:r>
              <a:rPr lang="en-US" sz="1800" b="1" dirty="0"/>
              <a:t>Enhanced User Experience:</a:t>
            </a:r>
            <a:r>
              <a:rPr lang="en-US" sz="1800" dirty="0"/>
              <a:t> Personalized recommendations save time, increasing user satisfaction and engagement across platforms.</a:t>
            </a:r>
          </a:p>
          <a:p>
            <a:pPr lvl="1">
              <a:buFont typeface="Wingdings" panose="05000000000000000000" pitchFamily="2" charset="2"/>
              <a:buChar char="Ø"/>
            </a:pPr>
            <a:r>
              <a:rPr lang="en-US" sz="1800" b="1" dirty="0"/>
              <a:t>Business Growth:</a:t>
            </a:r>
            <a:r>
              <a:rPr lang="en-US" sz="1800" dirty="0"/>
              <a:t> Accurate suggestions lead to higher conversions, customer retention, and revenue.</a:t>
            </a:r>
          </a:p>
          <a:p>
            <a:pPr lvl="1">
              <a:buFont typeface="Wingdings" panose="05000000000000000000" pitchFamily="2" charset="2"/>
              <a:buChar char="Ø"/>
            </a:pPr>
            <a:r>
              <a:rPr lang="en-US" sz="1800" b="1" dirty="0"/>
              <a:t>AI Advantage:</a:t>
            </a:r>
            <a:r>
              <a:rPr lang="en-US" sz="1800" dirty="0"/>
              <a:t> Real-time adaptation and scalability overcome limitations of traditional recommendation systems, improving accuracy and efficiency.</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1800" dirty="0">
              <a:solidFill>
                <a:schemeClr val="dk1"/>
              </a:solidFill>
              <a:latin typeface="Cambria" panose="02040503050406030204" pitchFamily="18" charset="0"/>
              <a:ea typeface="Cambria" panose="02040503050406030204" pitchFamily="18" charset="0"/>
              <a:sym typeface="Verdana"/>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dirty="0">
              <a:solidFill>
                <a:schemeClr val="dk1"/>
              </a:solidFill>
              <a:latin typeface="Cambria" panose="02040503050406030204" pitchFamily="18" charset="0"/>
              <a:ea typeface="Cambria" panose="02040503050406030204" pitchFamily="18" charset="0"/>
              <a:sym typeface="Verdana"/>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dirty="0">
              <a:solidFill>
                <a:schemeClr val="dk1"/>
              </a:solidFill>
              <a:latin typeface="Cambria" panose="02040503050406030204" pitchFamily="18" charset="0"/>
              <a:ea typeface="Cambria" panose="02040503050406030204" pitchFamily="18" charset="0"/>
              <a:sym typeface="Verdana"/>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dirty="0">
              <a:solidFill>
                <a:schemeClr val="dk1"/>
              </a:solidFill>
              <a:latin typeface="Cambria" panose="02040503050406030204" pitchFamily="18" charset="0"/>
              <a:ea typeface="Cambria" panose="02040503050406030204" pitchFamily="18" charset="0"/>
              <a:sym typeface="Verdana"/>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dirty="0">
              <a:solidFill>
                <a:schemeClr val="dk1"/>
              </a:solidFill>
              <a:latin typeface="Cambria" panose="02040503050406030204" pitchFamily="18" charset="0"/>
              <a:ea typeface="Cambria" panose="02040503050406030204" pitchFamily="18" charset="0"/>
              <a:sym typeface="Verdana"/>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dirty="0">
              <a:solidFill>
                <a:schemeClr val="dk1"/>
              </a:solidFill>
              <a:latin typeface="Cambria" panose="02040503050406030204" pitchFamily="18" charset="0"/>
              <a:ea typeface="Cambria" panose="02040503050406030204" pitchFamily="18" charset="0"/>
              <a:sym typeface="Verdana"/>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dirty="0">
              <a:solidFill>
                <a:schemeClr val="dk1"/>
              </a:solidFill>
              <a:latin typeface="Cambria" panose="02040503050406030204" pitchFamily="18" charset="0"/>
              <a:ea typeface="Cambria" panose="02040503050406030204" pitchFamily="18" charset="0"/>
              <a:sym typeface="Verdana"/>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dirty="0">
              <a:solidFill>
                <a:schemeClr val="dk1"/>
              </a:solidFill>
              <a:latin typeface="Cambria" panose="02040503050406030204" pitchFamily="18" charset="0"/>
              <a:ea typeface="Cambria" panose="02040503050406030204" pitchFamily="18" charset="0"/>
              <a:sym typeface="Verdana"/>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dirty="0">
              <a:solidFill>
                <a:schemeClr val="dk1"/>
              </a:solidFill>
              <a:latin typeface="Cambria" panose="02040503050406030204" pitchFamily="18" charset="0"/>
              <a:ea typeface="Cambria" panose="02040503050406030204" pitchFamily="18" charset="0"/>
              <a:sym typeface="Verdana"/>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dirty="0">
              <a:solidFill>
                <a:schemeClr val="dk1"/>
              </a:solidFill>
              <a:latin typeface="Cambria" panose="02040503050406030204" pitchFamily="18" charset="0"/>
              <a:ea typeface="Cambria" panose="02040503050406030204" pitchFamily="18" charset="0"/>
              <a:sym typeface="Verdana"/>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dirty="0">
              <a:solidFill>
                <a:schemeClr val="dk1"/>
              </a:solidFill>
              <a:latin typeface="Cambria" panose="02040503050406030204" pitchFamily="18" charset="0"/>
              <a:ea typeface="Cambria" panose="02040503050406030204" pitchFamily="18" charset="0"/>
              <a:sym typeface="Verdana"/>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dirty="0">
              <a:solidFill>
                <a:schemeClr val="dk1"/>
              </a:solidFill>
              <a:latin typeface="Cambria" panose="02040503050406030204" pitchFamily="18" charset="0"/>
              <a:ea typeface="Cambria" panose="02040503050406030204" pitchFamily="18" charset="0"/>
              <a:sym typeface="Verdana"/>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dirty="0">
              <a:solidFill>
                <a:schemeClr val="dk1"/>
              </a:solidFill>
              <a:latin typeface="Cambria" panose="02040503050406030204" pitchFamily="18" charset="0"/>
              <a:ea typeface="Cambria" panose="02040503050406030204" pitchFamily="18" charset="0"/>
              <a:sym typeface="Verdana"/>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dirty="0">
                <a:solidFill>
                  <a:schemeClr val="dk1"/>
                </a:solidFill>
                <a:latin typeface="Cambria" panose="02040503050406030204" pitchFamily="18" charset="0"/>
                <a:ea typeface="Cambria" panose="02040503050406030204" pitchFamily="18" charset="0"/>
                <a:sym typeface="Verdana"/>
              </a:rPr>
              <a:t>Ensure your problem statement is concise, specific, and research-oriented. </a:t>
            </a:r>
          </a:p>
        </p:txBody>
      </p:sp>
    </p:spTree>
    <p:extLst>
      <p:ext uri="{BB962C8B-B14F-4D97-AF65-F5344CB8AC3E}">
        <p14:creationId xmlns:p14="http://schemas.microsoft.com/office/powerpoint/2010/main" val="2143451837"/>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91E19B35-65B2-C651-7EFC-2125445698D7}"/>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E9E30D49-BC04-1C66-1B7F-0978A1078230}"/>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Literature Review</a:t>
            </a:r>
            <a:endParaRPr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B98AD89D-A4B3-20AD-0EB2-F5D6E6E18162}"/>
              </a:ext>
            </a:extLst>
          </p:cNvPr>
          <p:cNvSpPr txBox="1"/>
          <p:nvPr/>
        </p:nvSpPr>
        <p:spPr>
          <a:xfrm>
            <a:off x="812800" y="762138"/>
            <a:ext cx="11125200" cy="5447645"/>
          </a:xfrm>
          <a:prstGeom prst="rect">
            <a:avLst/>
          </a:prstGeom>
          <a:noFill/>
        </p:spPr>
        <p:txBody>
          <a:bodyPr wrap="square">
            <a:spAutoFit/>
          </a:bodyPr>
          <a:lstStyle/>
          <a:p>
            <a:r>
              <a:rPr lang="en-US" sz="2000" b="1" dirty="0"/>
              <a:t>1.	Hybrid Recommendation Systems:</a:t>
            </a:r>
            <a:r>
              <a:rPr lang="en-US" sz="2000" dirty="0"/>
              <a:t> Hybrid systems combine content-based and collaborative</a:t>
            </a:r>
            <a:r>
              <a:rPr lang="en-US" sz="2000" b="1" dirty="0"/>
              <a:t> </a:t>
            </a:r>
            <a:r>
              <a:rPr lang="en-US" sz="2000" dirty="0"/>
              <a:t>filtering to improve recommendation accuracy and address issues like item novelty and personalization. Recent studies have shown that hybrid approaches provide better results in terms of diversity and relevance.</a:t>
            </a:r>
          </a:p>
          <a:p>
            <a:pPr marL="342900" indent="-342900">
              <a:buFont typeface="Wingdings" panose="05000000000000000000" pitchFamily="2" charset="2"/>
              <a:buChar char="Ø"/>
            </a:pPr>
            <a:endParaRPr lang="en-US" sz="2000" b="1" dirty="0"/>
          </a:p>
          <a:p>
            <a:pPr marL="342900" indent="-342900">
              <a:buFont typeface="Wingdings" panose="05000000000000000000" pitchFamily="2" charset="2"/>
              <a:buChar char="Ø"/>
            </a:pPr>
            <a:r>
              <a:rPr lang="en-US" sz="2000" b="1" dirty="0"/>
              <a:t>Methodologies:</a:t>
            </a:r>
            <a:endParaRPr lang="en-US" sz="2000" dirty="0"/>
          </a:p>
          <a:p>
            <a:pPr marL="800100" lvl="1" indent="-342900">
              <a:buFont typeface="Wingdings" panose="05000000000000000000" pitchFamily="2" charset="2"/>
              <a:buChar char="Ø"/>
            </a:pPr>
            <a:endParaRPr lang="en-US" sz="2000" b="1" dirty="0"/>
          </a:p>
          <a:p>
            <a:pPr marL="800100" lvl="1" indent="-342900">
              <a:buFont typeface="Wingdings" panose="05000000000000000000" pitchFamily="2" charset="2"/>
              <a:buChar char="Ø"/>
            </a:pPr>
            <a:r>
              <a:rPr lang="en-US" sz="2000" b="1" dirty="0"/>
              <a:t>Weighted Hybrid:</a:t>
            </a:r>
            <a:r>
              <a:rPr lang="en-US" sz="2000" dirty="0"/>
              <a:t> Combines predictions from content-based and collaborative methods, adjusting the weight of each based on the context (Rendle et al., 2020(	This paper presents a survey of various hybrid recommendation approaches, emphasizing their ability to combine the strengths of content-based and collaborative filtering models for improving the quality of recommendations in real-time applications.).</a:t>
            </a:r>
          </a:p>
          <a:p>
            <a:pPr marL="800100" lvl="1" indent="-342900">
              <a:buFont typeface="Wingdings" panose="05000000000000000000" pitchFamily="2" charset="2"/>
              <a:buChar char="Ø"/>
            </a:pPr>
            <a:r>
              <a:rPr lang="en-US" sz="2000" b="1" dirty="0"/>
              <a:t>Switching Hybrid:</a:t>
            </a:r>
            <a:r>
              <a:rPr lang="en-US" sz="2000" dirty="0"/>
              <a:t> Dynamically switches between methods based on the available user data (Zhou et al., 2021( 	The paper proposes a deep hybrid model that integrates collaborative filtering and content-based filtering using a deep neural network to learn user preferences and item features, achieving higher prediction accuracy.).</a:t>
            </a:r>
          </a:p>
          <a:p>
            <a:pPr marL="800100" lvl="1" indent="-342900">
              <a:buFont typeface="Wingdings" panose="05000000000000000000" pitchFamily="2" charset="2"/>
              <a:buChar char="Ø"/>
            </a:pPr>
            <a:endParaRPr lang="en-US" sz="2400" dirty="0"/>
          </a:p>
          <a:p>
            <a:pPr marL="342900" indent="-342900" algn="just">
              <a:buFont typeface="Wingdings" panose="05000000000000000000" pitchFamily="2" charset="2"/>
              <a:buChar char="Ø"/>
            </a:pPr>
            <a:endParaRPr lang="en-IN" sz="2400" dirty="0">
              <a:solidFill>
                <a:schemeClr val="dk1"/>
              </a:solidFill>
              <a:latin typeface="Cambria" panose="02040503050406030204" pitchFamily="18" charset="0"/>
              <a:ea typeface="Cambria" panose="02040503050406030204" pitchFamily="18" charset="0"/>
              <a:cs typeface="+mn-cs"/>
            </a:endParaRPr>
          </a:p>
        </p:txBody>
      </p:sp>
    </p:spTree>
    <p:extLst>
      <p:ext uri="{BB962C8B-B14F-4D97-AF65-F5344CB8AC3E}">
        <p14:creationId xmlns:p14="http://schemas.microsoft.com/office/powerpoint/2010/main" val="2804101435"/>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AA6078-EBD5-C2DB-878A-39026BB7C012}"/>
              </a:ext>
            </a:extLst>
          </p:cNvPr>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
        <p:nvSpPr>
          <p:cNvPr id="5" name="TextBox 4">
            <a:extLst>
              <a:ext uri="{FF2B5EF4-FFF2-40B4-BE49-F238E27FC236}">
                <a16:creationId xmlns:a16="http://schemas.microsoft.com/office/drawing/2014/main" id="{DDC34517-E210-71CC-0E35-952B70876276}"/>
              </a:ext>
            </a:extLst>
          </p:cNvPr>
          <p:cNvSpPr txBox="1"/>
          <p:nvPr/>
        </p:nvSpPr>
        <p:spPr>
          <a:xfrm>
            <a:off x="631091" y="597455"/>
            <a:ext cx="11314723" cy="4985980"/>
          </a:xfrm>
          <a:prstGeom prst="rect">
            <a:avLst/>
          </a:prstGeom>
          <a:noFill/>
        </p:spPr>
        <p:txBody>
          <a:bodyPr wrap="square" rtlCol="0">
            <a:spAutoFit/>
          </a:bodyPr>
          <a:lstStyle/>
          <a:p>
            <a:r>
              <a:rPr lang="en-US" sz="2000" b="1" dirty="0"/>
              <a:t>2.	Cold-Start Problem:</a:t>
            </a:r>
            <a:r>
              <a:rPr lang="en-US" sz="2000" dirty="0"/>
              <a:t> The cold-start problem arises when new users or items lack interaction data for accurate recommendations. To address this, recent research focuses on leveraging external data sources and advanced algorithms to overcome data scarcity.</a:t>
            </a:r>
          </a:p>
          <a:p>
            <a:pPr marL="285750" indent="-285750">
              <a:buFont typeface="Wingdings" panose="05000000000000000000" pitchFamily="2" charset="2"/>
              <a:buChar char="Ø"/>
            </a:pPr>
            <a:r>
              <a:rPr lang="en-US" sz="2000" b="1" dirty="0"/>
              <a:t>Methodologies:</a:t>
            </a:r>
            <a:endParaRPr lang="en-US" sz="2000" dirty="0"/>
          </a:p>
          <a:p>
            <a:pPr marL="742950" lvl="1" indent="-285750">
              <a:buFont typeface="Wingdings" panose="05000000000000000000" pitchFamily="2" charset="2"/>
              <a:buChar char="Ø"/>
            </a:pPr>
            <a:endParaRPr lang="en-US" sz="2000" b="1" dirty="0"/>
          </a:p>
          <a:p>
            <a:pPr marL="742950" lvl="1" indent="-285750">
              <a:buFont typeface="Wingdings" panose="05000000000000000000" pitchFamily="2" charset="2"/>
              <a:buChar char="Ø"/>
            </a:pPr>
            <a:r>
              <a:rPr lang="en-US" sz="2000" b="1" dirty="0"/>
              <a:t>Transfer Learning:</a:t>
            </a:r>
            <a:r>
              <a:rPr lang="en-US" sz="2000" dirty="0"/>
              <a:t> Utilizes pre-existing knowledge from similar users/items to improve recommendations for newcomers (Li et al., 2020 )		(This paper discusses how transfer learning can help overcome the cold-start problem by utilizing knowledge from similar users or items to provide initial recommendations, reducing the reliance on large datasets.).</a:t>
            </a:r>
          </a:p>
          <a:p>
            <a:pPr marL="742950" lvl="1" indent="-285750">
              <a:buFont typeface="Wingdings" panose="05000000000000000000" pitchFamily="2" charset="2"/>
              <a:buChar char="Ø"/>
            </a:pPr>
            <a:endParaRPr lang="en-US" sz="2000" b="1" dirty="0"/>
          </a:p>
          <a:p>
            <a:pPr marL="742950" lvl="1" indent="-285750">
              <a:buFont typeface="Wingdings" panose="05000000000000000000" pitchFamily="2" charset="2"/>
              <a:buChar char="Ø"/>
            </a:pPr>
            <a:r>
              <a:rPr lang="en-US" sz="2000" b="1" dirty="0"/>
              <a:t>Content-Based Filtering:</a:t>
            </a:r>
            <a:r>
              <a:rPr lang="en-US" sz="2000" dirty="0"/>
              <a:t> Analyzes item metadata (e.g., genre, keywords) to recommend new content, mitigating the cold-start issue (Zhao et al., 2021 )		 (The paper introduces a method combining content-based filtering with collaborative filtering to tackle the cold-start problem. By leveraging item metadata such as category and features, the system can make initial recommendations for new users or items.).</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636722619"/>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E22FA0D-AC86-E21C-7134-F3200D055D54}"/>
              </a:ext>
            </a:extLst>
          </p:cNvPr>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
        <p:nvSpPr>
          <p:cNvPr id="5" name="TextBox 4">
            <a:extLst>
              <a:ext uri="{FF2B5EF4-FFF2-40B4-BE49-F238E27FC236}">
                <a16:creationId xmlns:a16="http://schemas.microsoft.com/office/drawing/2014/main" id="{4E66A007-9299-B01D-8425-2465F7A8EAE2}"/>
              </a:ext>
            </a:extLst>
          </p:cNvPr>
          <p:cNvSpPr txBox="1"/>
          <p:nvPr/>
        </p:nvSpPr>
        <p:spPr>
          <a:xfrm>
            <a:off x="750277" y="293077"/>
            <a:ext cx="11195538" cy="4708981"/>
          </a:xfrm>
          <a:prstGeom prst="rect">
            <a:avLst/>
          </a:prstGeom>
          <a:noFill/>
        </p:spPr>
        <p:txBody>
          <a:bodyPr wrap="square" rtlCol="0">
            <a:spAutoFit/>
          </a:bodyPr>
          <a:lstStyle/>
          <a:p>
            <a:r>
              <a:rPr lang="en-IN" sz="2000" b="1" dirty="0"/>
              <a:t>3.	Deep Learning in Recommendation </a:t>
            </a:r>
            <a:r>
              <a:rPr lang="en-IN" sz="2000" b="1" dirty="0" err="1"/>
              <a:t>Systems:</a:t>
            </a:r>
            <a:r>
              <a:rPr lang="en-IN" sz="2000" dirty="0" err="1"/>
              <a:t>Deep</a:t>
            </a:r>
            <a:r>
              <a:rPr lang="en-IN" sz="2000" dirty="0"/>
              <a:t> learning techniques, particularly neural networks, have revolutionized recommendation systems by 	capturing complex relationships in user-item interactions. These methods are especially useful for handling large-	scale, high-dimensional data.</a:t>
            </a:r>
          </a:p>
          <a:p>
            <a:pPr marL="285750" indent="-285750">
              <a:buFont typeface="Wingdings" panose="05000000000000000000" pitchFamily="2" charset="2"/>
              <a:buChar char="Ø"/>
            </a:pPr>
            <a:endParaRPr lang="en-IN" sz="2000" b="1" dirty="0"/>
          </a:p>
          <a:p>
            <a:pPr marL="285750" indent="-285750">
              <a:buFont typeface="Wingdings" panose="05000000000000000000" pitchFamily="2" charset="2"/>
              <a:buChar char="Ø"/>
            </a:pPr>
            <a:r>
              <a:rPr lang="en-IN" sz="2000" b="1" dirty="0"/>
              <a:t>Methodologies:</a:t>
            </a:r>
            <a:endParaRPr lang="en-IN" sz="2000" dirty="0"/>
          </a:p>
          <a:p>
            <a:pPr marL="742950" lvl="1" indent="-285750">
              <a:buFont typeface="Wingdings" panose="05000000000000000000" pitchFamily="2" charset="2"/>
              <a:buChar char="Ø"/>
            </a:pPr>
            <a:endParaRPr lang="en-IN" sz="2000" b="1" dirty="0"/>
          </a:p>
          <a:p>
            <a:pPr marL="742950" lvl="1" indent="-285750">
              <a:buFont typeface="Wingdings" panose="05000000000000000000" pitchFamily="2" charset="2"/>
              <a:buChar char="Ø"/>
            </a:pPr>
            <a:r>
              <a:rPr lang="en-IN" sz="2000" b="1" dirty="0"/>
              <a:t>Neural Collaborative Filtering (NCF):</a:t>
            </a:r>
            <a:r>
              <a:rPr lang="en-IN" sz="2000" dirty="0"/>
              <a:t> Uses neural networks to model non-linear user-item interactions ((2023 by </a:t>
            </a:r>
            <a:r>
              <a:rPr lang="en-IN" sz="2000" dirty="0" err="1"/>
              <a:t>Xiangnan</a:t>
            </a:r>
            <a:r>
              <a:rPr lang="en-IN" sz="2000" dirty="0"/>
              <a:t> He et al).		( </a:t>
            </a:r>
            <a:r>
              <a:rPr lang="en-US" sz="2000" dirty="0"/>
              <a:t>The paper explores the use of NCF models for top-N recommendations, demonstrating how deep learning can improve recommendation accuracy by capturing complex, non-linear relationships between users and items, particularly in large datasets</a:t>
            </a:r>
            <a:r>
              <a:rPr lang="en-IN" sz="2000" dirty="0"/>
              <a:t>.</a:t>
            </a:r>
          </a:p>
          <a:p>
            <a:pPr marL="742950" lvl="1" indent="-285750">
              <a:buFont typeface="Wingdings" panose="05000000000000000000" pitchFamily="2" charset="2"/>
              <a:buChar char="Ø"/>
            </a:pPr>
            <a:endParaRPr lang="en-IN" sz="2000" b="1" dirty="0"/>
          </a:p>
          <a:p>
            <a:pPr marL="742950" lvl="1" indent="-285750">
              <a:buFont typeface="Wingdings" panose="05000000000000000000" pitchFamily="2" charset="2"/>
              <a:buChar char="Ø"/>
            </a:pPr>
            <a:r>
              <a:rPr lang="en-IN" sz="2000" b="1" dirty="0"/>
              <a:t>Autoencoders:</a:t>
            </a:r>
            <a:r>
              <a:rPr lang="en-IN" sz="2000" dirty="0"/>
              <a:t> A deep learning technique used for dimensionality reduction, enhancing recommendation accuracy (</a:t>
            </a:r>
            <a:r>
              <a:rPr lang="en-IN" sz="2000" dirty="0" err="1"/>
              <a:t>Yuqing</a:t>
            </a:r>
            <a:r>
              <a:rPr lang="en-IN" sz="2000" dirty="0"/>
              <a:t> Zhang, et al. 2023 ).		(T</a:t>
            </a:r>
            <a:r>
              <a:rPr lang="en-US" sz="2000" dirty="0"/>
              <a:t>his paper reviews the application of autoencoders in collaborative filtering, demonstrating how this deep learning technique can enhance recommendation accuracy by learning efficient representations of users and items.</a:t>
            </a:r>
            <a:r>
              <a:rPr lang="en-IN" sz="2000" dirty="0"/>
              <a:t>).</a:t>
            </a:r>
          </a:p>
        </p:txBody>
      </p:sp>
    </p:spTree>
    <p:extLst>
      <p:ext uri="{BB962C8B-B14F-4D97-AF65-F5344CB8AC3E}">
        <p14:creationId xmlns:p14="http://schemas.microsoft.com/office/powerpoint/2010/main" val="1028819028"/>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FF43742D-E782-7B2B-477C-FB389773DDB3}"/>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43B9198E-092A-9BA4-E770-B551D722C950}"/>
              </a:ext>
            </a:extLst>
          </p:cNvPr>
          <p:cNvSpPr txBox="1">
            <a:spLocks noGrp="1"/>
          </p:cNvSpPr>
          <p:nvPr>
            <p:ph type="title"/>
          </p:nvPr>
        </p:nvSpPr>
        <p:spPr>
          <a:xfrm>
            <a:off x="762000" y="110515"/>
            <a:ext cx="10668000" cy="487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Module Design</a:t>
            </a:r>
            <a:endParaRPr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4050979D-B4DF-11D6-9319-599049C9F1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3519" y="923560"/>
            <a:ext cx="8044962" cy="4529314"/>
          </a:xfrm>
          <a:prstGeom prst="rect">
            <a:avLst/>
          </a:prstGeom>
        </p:spPr>
      </p:pic>
    </p:spTree>
    <p:extLst>
      <p:ext uri="{BB962C8B-B14F-4D97-AF65-F5344CB8AC3E}">
        <p14:creationId xmlns:p14="http://schemas.microsoft.com/office/powerpoint/2010/main" val="298609153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D49512D-667E-FFEF-DEF4-4CDF7E1E1471}"/>
              </a:ext>
            </a:extLst>
          </p:cNvPr>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
        <p:nvSpPr>
          <p:cNvPr id="5" name="TextBox 4">
            <a:extLst>
              <a:ext uri="{FF2B5EF4-FFF2-40B4-BE49-F238E27FC236}">
                <a16:creationId xmlns:a16="http://schemas.microsoft.com/office/drawing/2014/main" id="{E188064D-2CF2-27AD-274B-EEC9C83C6A73}"/>
              </a:ext>
            </a:extLst>
          </p:cNvPr>
          <p:cNvSpPr txBox="1"/>
          <p:nvPr/>
        </p:nvSpPr>
        <p:spPr>
          <a:xfrm>
            <a:off x="605692" y="607800"/>
            <a:ext cx="10980615" cy="2246769"/>
          </a:xfrm>
          <a:prstGeom prst="rect">
            <a:avLst/>
          </a:prstGeom>
          <a:noFill/>
        </p:spPr>
        <p:txBody>
          <a:bodyPr wrap="square" rtlCol="0">
            <a:spAutoFit/>
          </a:bodyPr>
          <a:lstStyle/>
          <a:p>
            <a:r>
              <a:rPr lang="en-US" sz="2000" b="1" dirty="0"/>
              <a:t>Module 1: Data Collection Module</a:t>
            </a:r>
            <a:endParaRPr lang="en-US" sz="2000" dirty="0"/>
          </a:p>
          <a:p>
            <a:pPr algn="just"/>
            <a:r>
              <a:rPr lang="en-US" sz="2000" dirty="0"/>
              <a:t>This module collects user interaction data, preferences, and behavioral patterns from various sources, including websites, mobile apps, and IoT devices. It also gathers external data such as product information and user demographics. The collected data is stored in a structured format and serves as the input for further analysis and recommendation generation.</a:t>
            </a:r>
          </a:p>
          <a:p>
            <a:endParaRPr lang="en-IN" sz="2000" dirty="0"/>
          </a:p>
          <a:p>
            <a:endParaRPr lang="en-IN" sz="2000" dirty="0"/>
          </a:p>
        </p:txBody>
      </p:sp>
      <p:sp>
        <p:nvSpPr>
          <p:cNvPr id="19" name="TextBox 18">
            <a:extLst>
              <a:ext uri="{FF2B5EF4-FFF2-40B4-BE49-F238E27FC236}">
                <a16:creationId xmlns:a16="http://schemas.microsoft.com/office/drawing/2014/main" id="{2515D32A-7DAC-6916-61AA-73B366E60A6A}"/>
              </a:ext>
            </a:extLst>
          </p:cNvPr>
          <p:cNvSpPr txBox="1"/>
          <p:nvPr/>
        </p:nvSpPr>
        <p:spPr>
          <a:xfrm>
            <a:off x="605692" y="2766900"/>
            <a:ext cx="9777047" cy="2215991"/>
          </a:xfrm>
          <a:prstGeom prst="rect">
            <a:avLst/>
          </a:prstGeom>
          <a:noFill/>
        </p:spPr>
        <p:txBody>
          <a:bodyPr wrap="square" rtlCol="0">
            <a:spAutoFit/>
          </a:bodyPr>
          <a:lstStyle/>
          <a:p>
            <a:r>
              <a:rPr lang="en-US" sz="2000" b="1" dirty="0"/>
              <a:t>Module 2: Data Processing Module</a:t>
            </a:r>
            <a:endParaRPr lang="en-US" sz="2000" dirty="0"/>
          </a:p>
          <a:p>
            <a:pPr algn="just"/>
            <a:r>
              <a:rPr lang="en-US" sz="2000" dirty="0"/>
              <a:t>After data collection, this module cleans and preprocesses the data to remove noise, fill in missing values, and standardize formats. It involves feature extraction and normalization to transform the raw data into a suitable form for analysis. The module ensures that data is accurate, relevant, and consistent, preparing it for use in building personalized recommendations</a:t>
            </a:r>
            <a:r>
              <a:rPr lang="en-US" dirty="0"/>
              <a:t>.</a:t>
            </a:r>
          </a:p>
          <a:p>
            <a:endParaRPr lang="en-IN" dirty="0"/>
          </a:p>
        </p:txBody>
      </p:sp>
    </p:spTree>
    <p:extLst>
      <p:ext uri="{BB962C8B-B14F-4D97-AF65-F5344CB8AC3E}">
        <p14:creationId xmlns:p14="http://schemas.microsoft.com/office/powerpoint/2010/main" val="964159890"/>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9301AF8-57DB-AFC8-3337-9DA752E864B8}"/>
              </a:ext>
            </a:extLst>
          </p:cNvPr>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
        <p:nvSpPr>
          <p:cNvPr id="15" name="Rectangle 10">
            <a:extLst>
              <a:ext uri="{FF2B5EF4-FFF2-40B4-BE49-F238E27FC236}">
                <a16:creationId xmlns:a16="http://schemas.microsoft.com/office/drawing/2014/main" id="{6516DCEB-A4FC-418F-92DC-72F83A4823B9}"/>
              </a:ext>
            </a:extLst>
          </p:cNvPr>
          <p:cNvSpPr>
            <a:spLocks noChangeArrowheads="1"/>
          </p:cNvSpPr>
          <p:nvPr/>
        </p:nvSpPr>
        <p:spPr bwMode="auto">
          <a:xfrm>
            <a:off x="914400" y="826671"/>
            <a:ext cx="10304585"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mn-lt"/>
              </a:rPr>
              <a:t>Module 3: Recommendation Engine Module</a:t>
            </a:r>
            <a:endParaRPr kumimoji="0" lang="en-US" altLang="en-US" sz="2000"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mn-lt"/>
              </a:rPr>
              <a:t>This module applies various recommendation algorithms (such as collaborative filtering, content-based filtering, and hybrid models) to analyze the processed data and generate personalized content suggestions. It uses machine learning techniques to understand user preferences and predict what items, such as products, movies, or courses, would be most relevant to them. The engine continually improves based on user feedback and interactions.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2">
            <a:extLst>
              <a:ext uri="{FF2B5EF4-FFF2-40B4-BE49-F238E27FC236}">
                <a16:creationId xmlns:a16="http://schemas.microsoft.com/office/drawing/2014/main" id="{1E17FCB5-2D48-72A9-936C-E9966855325F}"/>
              </a:ext>
            </a:extLst>
          </p:cNvPr>
          <p:cNvSpPr>
            <a:spLocks noChangeArrowheads="1"/>
          </p:cNvSpPr>
          <p:nvPr/>
        </p:nvSpPr>
        <p:spPr bwMode="auto">
          <a:xfrm>
            <a:off x="914400" y="3037513"/>
            <a:ext cx="9870831"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mn-lt"/>
              </a:rPr>
              <a:t>Module 4: User Interface Module</a:t>
            </a:r>
            <a:endParaRPr kumimoji="0" lang="en-US" altLang="en-US" sz="2000"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mn-lt"/>
              </a:rPr>
              <a:t>The user interface module provides an intuitive platform for users to interact with the system. It displays personalized recommendations, allows users to give feedback, and offers features like search and filters to refine suggestions. The UI ensures an engaging experience by offering easy navigation and real-time updates. It is designed for a seamless user journey, ensuring users can quickly find and interact with recommended items.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6307107"/>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e573db10-67ac-4194-87f0-f84ae897cb58" xsi:nil="true"/>
    <lcf76f155ced4ddcb4097134ff3c332f xmlns="c38ea871-2c31-4e68-a801-98fefe43ace9">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C65BCE135C333419747A7706AE4AA20" ma:contentTypeVersion="11" ma:contentTypeDescription="Create a new document." ma:contentTypeScope="" ma:versionID="cb168bb1bc4db73c4ccefca491037ad5">
  <xsd:schema xmlns:xsd="http://www.w3.org/2001/XMLSchema" xmlns:xs="http://www.w3.org/2001/XMLSchema" xmlns:p="http://schemas.microsoft.com/office/2006/metadata/properties" xmlns:ns2="c38ea871-2c31-4e68-a801-98fefe43ace9" xmlns:ns3="e573db10-67ac-4194-87f0-f84ae897cb58" targetNamespace="http://schemas.microsoft.com/office/2006/metadata/properties" ma:root="true" ma:fieldsID="f31525cdb9d3d6687d91aadd6ab166ea" ns2:_="" ns3:_="">
    <xsd:import namespace="c38ea871-2c31-4e68-a801-98fefe43ace9"/>
    <xsd:import namespace="e573db10-67ac-4194-87f0-f84ae897cb5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8ea871-2c31-4e68-a801-98fefe43ac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626717-1439-4315-99ce-985d7ba5c11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73db10-67ac-4194-87f0-f84ae897cb5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52f22e18-3fda-4729-9055-c195811c8b72}" ma:internalName="TaxCatchAll" ma:showField="CatchAllData" ma:web="e573db10-67ac-4194-87f0-f84ae897cb5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4D51B2-9B8F-4B49-BFB0-9CF340500EEB}">
  <ds:schemaRefs>
    <ds:schemaRef ds:uri="http://schemas.microsoft.com/sharepoint/v3/contenttype/forms"/>
  </ds:schemaRefs>
</ds:datastoreItem>
</file>

<file path=customXml/itemProps2.xml><?xml version="1.0" encoding="utf-8"?>
<ds:datastoreItem xmlns:ds="http://schemas.openxmlformats.org/officeDocument/2006/customXml" ds:itemID="{264EE4D6-B4A4-4CD5-B51D-E61B4572724F}">
  <ds:schemaRefs>
    <ds:schemaRef ds:uri="http://schemas.microsoft.com/office/2006/metadata/properties"/>
    <ds:schemaRef ds:uri="http://www.w3.org/2000/xmlns/"/>
    <ds:schemaRef ds:uri="e573db10-67ac-4194-87f0-f84ae897cb58"/>
    <ds:schemaRef ds:uri="http://www.w3.org/2001/XMLSchema-instance"/>
    <ds:schemaRef ds:uri="c38ea871-2c31-4e68-a801-98fefe43ace9"/>
    <ds:schemaRef ds:uri="http://schemas.microsoft.com/office/infopath/2007/PartnerControls"/>
  </ds:schemaRefs>
</ds:datastoreItem>
</file>

<file path=customXml/itemProps3.xml><?xml version="1.0" encoding="utf-8"?>
<ds:datastoreItem xmlns:ds="http://schemas.openxmlformats.org/officeDocument/2006/customXml" ds:itemID="{668CEFCB-CA5B-48C6-94E6-A531CE2B5009}">
  <ds:schemaRefs>
    <ds:schemaRef ds:uri="http://schemas.microsoft.com/office/2006/metadata/contentType"/>
    <ds:schemaRef ds:uri="http://schemas.microsoft.com/office/2006/metadata/properties/metaAttributes"/>
    <ds:schemaRef ds:uri="http://www.w3.org/2000/xmlns/"/>
    <ds:schemaRef ds:uri="http://www.w3.org/2001/XMLSchema"/>
    <ds:schemaRef ds:uri="c38ea871-2c31-4e68-a801-98fefe43ace9"/>
    <ds:schemaRef ds:uri="e573db10-67ac-4194-87f0-f84ae897cb58"/>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7948</TotalTime>
  <Words>1227</Words>
  <Application>Microsoft Office PowerPoint</Application>
  <PresentationFormat>Widescreen</PresentationFormat>
  <Paragraphs>115</Paragraphs>
  <Slides>15</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Cambria</vt:lpstr>
      <vt:lpstr>Times New Roman</vt:lpstr>
      <vt:lpstr>Verdana</vt:lpstr>
      <vt:lpstr>Wingdings</vt:lpstr>
      <vt:lpstr>Office Theme</vt:lpstr>
      <vt:lpstr>BCA CAPSTONE PROJECT (Review I)  AI BASED RECOMMENDATION SYSTEM  </vt:lpstr>
      <vt:lpstr>Content</vt:lpstr>
      <vt:lpstr>Problem Statement</vt:lpstr>
      <vt:lpstr>Literature Review</vt:lpstr>
      <vt:lpstr>PowerPoint Presentation</vt:lpstr>
      <vt:lpstr>PowerPoint Presentation</vt:lpstr>
      <vt:lpstr>Module Design</vt:lpstr>
      <vt:lpstr>PowerPoint Presentation</vt:lpstr>
      <vt:lpstr>PowerPoint Presentation</vt:lpstr>
      <vt:lpstr>PowerPoint Presentation</vt:lpstr>
      <vt:lpstr>Tools And Technologies To Be Used</vt:lpstr>
      <vt:lpstr>Github Link</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tripathideepakkumar9@gmail.com</cp:lastModifiedBy>
  <cp:revision>924</cp:revision>
  <cp:lastPrinted>2018-07-24T06:37:20Z</cp:lastPrinted>
  <dcterms:created xsi:type="dcterms:W3CDTF">2018-06-07T04:06:17Z</dcterms:created>
  <dcterms:modified xsi:type="dcterms:W3CDTF">2025-02-28T11:43:01Z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0x010100DC65BCE135C333419747A7706AE4AA20</vt:lpwstr>
  </property>
</Properties>
</file>