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7161-1755-A5B6-29AD-E5533BC1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297C-D844-0760-98D7-E5D868DE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938-F22E-CBDE-D22C-F7E7F7DF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9FE0-DCA9-864C-C2BA-D048DD48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BAF1-9D9C-13BC-F35F-6D0D19E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066-0C9C-0361-6C86-E05473C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762E-96E1-D627-8388-FB14CDFF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853B-FF9C-F90B-B183-1AAE788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CFB-1134-872D-CAE7-EA51757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16DA-BCCA-66F4-58F3-4115E15C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4080A-9575-A160-D171-DF128E3D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3A0F-5386-B790-3756-15B619B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BBB6-9AD8-6D94-5DF4-BB1AAB1E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E40-0A13-4928-69CF-809563B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764-7374-F128-EEDB-36C4B84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EA0-56C0-24F4-9EBD-EEF0B039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173E-E65F-FD0D-D048-CBFE3A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D0E3-9F3F-49BA-1A3C-B39A72E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408D-8F26-21C7-596A-9CE2E539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0A3-BE0B-8E57-3EDF-BF9240A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709-5941-8B29-51D5-F16F0B6A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7D7B-2805-8EA7-0651-240BFB04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D739-9D27-32EE-E255-245D4BF6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2F5-7EDC-CDB6-CB67-80BAE96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1DF8-BBE1-619E-E1B8-5B263B45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F115-C2EE-0E94-F4DC-FAF3A27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23CE-BDAD-7CE8-7574-B4CA3314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81B-148F-C5AA-2102-969DAA0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EDD6B-71DC-FE76-EDED-2A41A9D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CCA3-495A-670F-F2D7-BA0BA06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A74-3E12-D30D-0866-4266029B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DD6-03C3-B080-D41C-A191FB1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4B60-0693-D941-2C50-3CB7E575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6AF-0985-EAF7-E718-DE6405FA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366E5-A544-F926-3D75-9E8642B8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8D16-B009-39E3-9D2A-FAFCFE74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59BC-7A5F-BBFE-3AC9-03CB8B1B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F37ED-2D42-8760-6D5B-2FDFECD9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F4D2A-983E-DD4F-7BA7-02D537D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8DF4-E6BE-7345-4C2B-359E49BD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3A55A-ABCA-76ED-37CC-5F172B43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B153-7F33-ADED-C4DC-F759C2F8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2987-E83F-A27B-4947-08032CB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22641-075B-5C5E-B2DA-EC9156DB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2BE-3A81-69B5-1F65-7EC5C8D3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B14C-3D70-BA56-1AFB-136BB655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953-4EB7-2C67-900C-5F8E6F5A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0930-1673-40A4-C832-5B91C520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15462-119E-C27D-BCB1-19BF7B43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19D1-7646-6DE1-97F9-710BE7A2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7FB9-A4EC-8A02-0CD6-FBF11D7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5BF3-50DB-815A-3CBE-CBC6A14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C890-27DD-0542-1C19-5AB4E704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53C60-27DB-4B70-D4F2-4A56C3B3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B8CE0-9787-629B-FB2F-6FA0EC45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43896-47D7-BE8C-9383-07964C0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1ED1-B8C2-3CD2-170C-61D1C217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0906-0F66-CE59-046D-97CE90D6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5CEB7-5D4A-5C92-7CC0-0A7F0EB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08A8-0C64-E036-1E44-8828A925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B9B-2988-2A28-466C-81F539414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D490-EF67-4CF9-80FE-290431F30A25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BD05-2967-A9DF-B3A1-6C91C619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7547-AF8A-C5C3-22C0-539F23A2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634-1668-9008-CC60-A11A001E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504"/>
            <a:ext cx="9144000" cy="5565913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Book Antiqua" panose="02040602050305030304" pitchFamily="18" charset="0"/>
              </a:rPr>
              <a:t>AI5112022 </a:t>
            </a:r>
            <a:br>
              <a:rPr lang="en-US" sz="4000" i="1" dirty="0">
                <a:latin typeface="Book Antiqua" panose="02040602050305030304" pitchFamily="18" charset="0"/>
              </a:rPr>
            </a:br>
            <a:r>
              <a:rPr lang="en-US" sz="4000" i="1" dirty="0">
                <a:latin typeface="Book Antiqua" panose="02040602050305030304" pitchFamily="18" charset="0"/>
              </a:rPr>
              <a:t>MACHINE LEARNING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DECISION TREES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&amp;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9590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C70B-DFE3-F3C6-60AC-949C22A0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DB0-72F5-3076-BE80-DD1AB521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984"/>
            <a:ext cx="10515600" cy="47982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 binary tree that splits the dataset until we are left with just 1 leaf node.</a:t>
            </a:r>
          </a:p>
          <a:p>
            <a:r>
              <a:rPr lang="en-US" dirty="0">
                <a:latin typeface="Book Antiqua" panose="02040602050305030304" pitchFamily="18" charset="0"/>
              </a:rPr>
              <a:t>2 kinds of nodes – Decision/internal nodes and the leaf nodes.</a:t>
            </a:r>
          </a:p>
          <a:p>
            <a:r>
              <a:rPr lang="en-US" dirty="0">
                <a:latin typeface="Book Antiqua" panose="02040602050305030304" pitchFamily="18" charset="0"/>
              </a:rPr>
              <a:t>We might not have 100% pure leaf nodes.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In that case we perform majority voting and assign the majority class to the test point.</a:t>
            </a:r>
          </a:p>
          <a:p>
            <a:r>
              <a:rPr lang="en-US" dirty="0">
                <a:latin typeface="Book Antiqua" panose="02040602050305030304" pitchFamily="18" charset="0"/>
              </a:rPr>
              <a:t>At each level, impurity of states decreases.</a:t>
            </a:r>
          </a:p>
          <a:p>
            <a:r>
              <a:rPr lang="en-US" dirty="0">
                <a:latin typeface="Book Antiqua" panose="02040602050305030304" pitchFamily="18" charset="0"/>
              </a:rPr>
              <a:t>Greedy Algorithm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Current best split that maximizes information gain.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backtrack and change the previous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Subsequent splits depend on present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guarantee most optimal set of splits.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EC5-38BB-ACB0-F97F-7B2CD55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TRAINING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0EB-A6F4-753F-712E-C223918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611984"/>
            <a:ext cx="11406433" cy="5033913"/>
          </a:xfrm>
        </p:spPr>
        <p:txBody>
          <a:bodyPr>
            <a:normAutofit/>
          </a:bodyPr>
          <a:lstStyle/>
          <a:p>
            <a:r>
              <a:rPr lang="en-US" dirty="0"/>
              <a:t>At the root we </a:t>
            </a:r>
            <a:br>
              <a:rPr lang="en-US" dirty="0"/>
            </a:br>
            <a:r>
              <a:rPr lang="en-US" dirty="0"/>
              <a:t>have </a:t>
            </a:r>
            <a:br>
              <a:rPr lang="en-US" dirty="0"/>
            </a:br>
            <a:r>
              <a:rPr lang="en-US" dirty="0"/>
              <a:t>the entire </a:t>
            </a:r>
            <a:br>
              <a:rPr lang="en-US" dirty="0"/>
            </a:br>
            <a:r>
              <a:rPr lang="en-US" dirty="0"/>
              <a:t>dataset.</a:t>
            </a:r>
          </a:p>
          <a:p>
            <a:r>
              <a:rPr lang="en-US" dirty="0"/>
              <a:t>How to choose </a:t>
            </a:r>
            <a:br>
              <a:rPr lang="en-US" dirty="0"/>
            </a:br>
            <a:r>
              <a:rPr lang="en-US" dirty="0"/>
              <a:t>the better split?</a:t>
            </a:r>
          </a:p>
          <a:p>
            <a:r>
              <a:rPr lang="en-US" dirty="0"/>
              <a:t>Model will chose </a:t>
            </a:r>
            <a:br>
              <a:rPr lang="en-US" dirty="0"/>
            </a:br>
            <a:r>
              <a:rPr lang="en-US" dirty="0"/>
              <a:t>the split that will </a:t>
            </a:r>
            <a:br>
              <a:rPr lang="en-US" dirty="0"/>
            </a:br>
            <a:r>
              <a:rPr lang="en-US" dirty="0"/>
              <a:t>maximize the </a:t>
            </a:r>
            <a:br>
              <a:rPr lang="en-US" dirty="0"/>
            </a:br>
            <a:r>
              <a:rPr lang="en-US" b="1" i="1" u="sng" dirty="0"/>
              <a:t>information </a:t>
            </a:r>
            <a:br>
              <a:rPr lang="en-US" b="1" i="1" u="sng" dirty="0"/>
            </a:br>
            <a:r>
              <a:rPr lang="en-US" b="1" i="1" u="sng" dirty="0"/>
              <a:t>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63297-3F0F-384E-545C-D99BFA11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7" y="1611983"/>
            <a:ext cx="8454047" cy="47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0ED5-8F9D-DC61-996F-4C9DCE66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INFORMATION IN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36BF-8C3C-2180-D509-29F2A4F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825625"/>
            <a:ext cx="10948447" cy="4351338"/>
          </a:xfrm>
        </p:spPr>
        <p:txBody>
          <a:bodyPr/>
          <a:lstStyle/>
          <a:p>
            <a:r>
              <a:rPr lang="en-US" dirty="0"/>
              <a:t>Entropy = </a:t>
            </a:r>
            <a:br>
              <a:rPr lang="en-US" dirty="0"/>
            </a:br>
            <a:r>
              <a:rPr lang="en-US" b="1" i="1" dirty="0"/>
              <a:t>-</a:t>
            </a:r>
            <a:r>
              <a:rPr lang="el-GR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b="1" i="1" dirty="0"/>
              <a:t>p</a:t>
            </a:r>
            <a:r>
              <a:rPr lang="en-US" sz="2000" b="1" i="1" dirty="0"/>
              <a:t>i</a:t>
            </a:r>
            <a:r>
              <a:rPr lang="en-US" b="1" i="1" dirty="0"/>
              <a:t> log(p</a:t>
            </a:r>
            <a:r>
              <a:rPr lang="en-US" sz="2000" b="1" i="1" dirty="0"/>
              <a:t>i</a:t>
            </a:r>
            <a:r>
              <a:rPr lang="en-US" b="1" i="1" dirty="0"/>
              <a:t>)</a:t>
            </a:r>
          </a:p>
          <a:p>
            <a:r>
              <a:rPr lang="en-US" dirty="0"/>
              <a:t>Entropy is directly </a:t>
            </a:r>
            <a:br>
              <a:rPr lang="en-US" dirty="0"/>
            </a:br>
            <a:r>
              <a:rPr lang="en-US" dirty="0"/>
              <a:t>proportional to </a:t>
            </a:r>
            <a:br>
              <a:rPr lang="en-US" dirty="0"/>
            </a:br>
            <a:r>
              <a:rPr lang="en-US" dirty="0"/>
              <a:t>uncertainty about </a:t>
            </a:r>
            <a:br>
              <a:rPr lang="en-US" dirty="0"/>
            </a:br>
            <a:r>
              <a:rPr lang="en-US" dirty="0"/>
              <a:t>the class to </a:t>
            </a:r>
            <a:br>
              <a:rPr lang="en-US" dirty="0"/>
            </a:br>
            <a:r>
              <a:rPr lang="en-US" dirty="0"/>
              <a:t>which the </a:t>
            </a:r>
            <a:br>
              <a:rPr lang="en-US" dirty="0"/>
            </a:br>
            <a:r>
              <a:rPr lang="en-US" dirty="0"/>
              <a:t>point belongs.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14A4A-38B1-3153-633F-BDFCA6EE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2" y="1825625"/>
            <a:ext cx="8235609" cy="43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7E43-BEE8-FE62-8D42-E2E89E99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7AC1-5730-41E1-A981-05C21B17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Model considers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split and takes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one with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maximum information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gain.</a:t>
            </a:r>
          </a:p>
          <a:p>
            <a:r>
              <a:rPr lang="en-US" dirty="0">
                <a:latin typeface="Book Antiqua" panose="02040602050305030304" pitchFamily="18" charset="0"/>
              </a:rPr>
              <a:t>Traverses through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feature and feature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value to search for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best feature and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corresponding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threshold value.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2F2AE-346B-1E54-F9CC-3ACB854D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6" y="381461"/>
            <a:ext cx="4984441" cy="61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FBB-7E61-2754-8EA6-837E43D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ook Antiqua" panose="02040602050305030304" pitchFamily="18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FE91-3D57-EDB9-C7DB-83D42F59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Collection of many decision trees.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Random Sampling with replacement =&gt; Bootstrapped Dataset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This enables our model to be less sensitive to our training data.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NOT all features used for training decision trees.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Pick a subset of features for all trees and use them for training.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Called random because we have used 2 random processes – </a:t>
            </a:r>
            <a:r>
              <a:rPr lang="en-US" sz="3200" b="1" i="1" u="sng" dirty="0">
                <a:latin typeface="Book Antiqua" panose="02040602050305030304" pitchFamily="18" charset="0"/>
              </a:rPr>
              <a:t>Bootstrapping</a:t>
            </a:r>
            <a:r>
              <a:rPr lang="en-US" sz="3200" dirty="0">
                <a:latin typeface="Book Antiqua" panose="02040602050305030304" pitchFamily="18" charset="0"/>
              </a:rPr>
              <a:t> and </a:t>
            </a:r>
            <a:r>
              <a:rPr lang="en-US" sz="3200" b="1" i="1" u="sng" dirty="0">
                <a:latin typeface="Book Antiqua" panose="02040602050305030304" pitchFamily="18" charset="0"/>
              </a:rPr>
              <a:t>random feature selection.</a:t>
            </a:r>
          </a:p>
          <a:p>
            <a:endParaRPr lang="en-US" sz="3200" dirty="0">
              <a:latin typeface="Book Antiqua" panose="02040602050305030304" pitchFamily="18" charset="0"/>
            </a:endParaRPr>
          </a:p>
          <a:p>
            <a:endParaRPr 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DF43-A2F2-3E74-174D-CCB5F40D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58"/>
            <a:ext cx="10515600" cy="8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BAGGING =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BOOTSTRAPPING + AGGREGATION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29C0C0-CBCA-D71F-A78A-D9146D2D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0" y="1272208"/>
            <a:ext cx="10321500" cy="5377069"/>
          </a:xfrm>
        </p:spPr>
      </p:pic>
    </p:spTree>
    <p:extLst>
      <p:ext uri="{BB962C8B-B14F-4D97-AF65-F5344CB8AC3E}">
        <p14:creationId xmlns:p14="http://schemas.microsoft.com/office/powerpoint/2010/main" val="30292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4181-9023-3960-4100-2136EC4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ADVANTAGES OF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RANDOM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76C3-9432-1A84-E436-2EE0F875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7217"/>
            <a:ext cx="10515600" cy="4089746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Reduces correlation between the DTs.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If all use the same set of features, then all DTs might behave similarly.</a:t>
            </a:r>
          </a:p>
          <a:p>
            <a:r>
              <a:rPr lang="en-US" dirty="0">
                <a:latin typeface="Book Antiqua" panose="02040602050305030304" pitchFamily="18" charset="0"/>
              </a:rPr>
              <a:t>Trees trained on less important features will give bad predictions and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some will give bad predictions in the opposite direction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 Balanced out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r>
              <a:rPr lang="en-US" dirty="0">
                <a:latin typeface="Book Antiqua" panose="02040602050305030304" pitchFamily="18" charset="0"/>
              </a:rPr>
              <a:t>Number of random features per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Sqrt(total features)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log</a:t>
            </a:r>
            <a:r>
              <a:rPr lang="en-US" sz="1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(Total features)</a:t>
            </a:r>
          </a:p>
        </p:txBody>
      </p:sp>
    </p:spTree>
    <p:extLst>
      <p:ext uri="{BB962C8B-B14F-4D97-AF65-F5344CB8AC3E}">
        <p14:creationId xmlns:p14="http://schemas.microsoft.com/office/powerpoint/2010/main" val="40642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Book Antiqua</vt:lpstr>
      <vt:lpstr>Calibri</vt:lpstr>
      <vt:lpstr>Calibri Light</vt:lpstr>
      <vt:lpstr>Courier New</vt:lpstr>
      <vt:lpstr>Office Theme</vt:lpstr>
      <vt:lpstr>AI5112022  MACHINE LEARNING  DECISION TREES &amp; RANDOM FOREST CLASSIFIER</vt:lpstr>
      <vt:lpstr>DECISION TREES</vt:lpstr>
      <vt:lpstr>TRAINING A DECISION TREE</vt:lpstr>
      <vt:lpstr>INFORMATION IN A STATE</vt:lpstr>
      <vt:lpstr>INFORMATION GAIN</vt:lpstr>
      <vt:lpstr>RANDOM FOREST</vt:lpstr>
      <vt:lpstr>BAGGING =  BOOTSTRAPPING + AGGREGATION</vt:lpstr>
      <vt:lpstr>ADVANTAGES OF  RANDOM FEATURE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Adrij Sharma</dc:creator>
  <cp:lastModifiedBy>Adrij Sharma</cp:lastModifiedBy>
  <cp:revision>100</cp:revision>
  <dcterms:created xsi:type="dcterms:W3CDTF">2022-09-12T05:32:54Z</dcterms:created>
  <dcterms:modified xsi:type="dcterms:W3CDTF">2022-09-12T06:32:42Z</dcterms:modified>
</cp:coreProperties>
</file>