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Quattrocento"/>
      <p:regular r:id="rId36"/>
      <p:bold r:id="rId37"/>
    </p:embeddedFont>
    <p:embeddedFont>
      <p:font typeface="Cinzel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6BA6F9-D978-4388-9A8C-8CADFDEC8E68}">
  <a:tblStyle styleId="{736BA6F9-D978-4388-9A8C-8CADFDEC8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-bold.fntdata"/><Relationship Id="rId14" Type="http://schemas.openxmlformats.org/officeDocument/2006/relationships/slide" Target="slides/slide9.xml"/><Relationship Id="rId36" Type="http://schemas.openxmlformats.org/officeDocument/2006/relationships/font" Target="fonts/Quattrocento-regular.fntdata"/><Relationship Id="rId17" Type="http://schemas.openxmlformats.org/officeDocument/2006/relationships/slide" Target="slides/slide12.xml"/><Relationship Id="rId39" Type="http://schemas.openxmlformats.org/officeDocument/2006/relationships/font" Target="fonts/Cinzel-bold.fntdata"/><Relationship Id="rId16" Type="http://schemas.openxmlformats.org/officeDocument/2006/relationships/slide" Target="slides/slide11.xml"/><Relationship Id="rId38" Type="http://schemas.openxmlformats.org/officeDocument/2006/relationships/font" Target="fonts/Cinz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f3f64e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3f3f64e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3f3f64e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3f3f64e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3f3f64e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3f3f64e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3f3f64e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3f3f64e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3f3f64e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3f3f64e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3f3f64e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3f3f64e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3fd4d34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3fd4d34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3fd4d34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3fd4d34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3fd4d3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a3fd4d3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3fd4d34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3fd4d34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a7d7d756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a7d7d756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3fd4d34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3fd4d34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3fd4d342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a3fd4d342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3fd4d342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3fd4d34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3fd4d342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3fd4d342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3fd4d342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3fd4d342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3fd4d34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3fd4d34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3fd4d342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a3fd4d342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a3fd4d342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a3fd4d342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3fd4d34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3fd4d34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6365e7d6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6365e7d6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3f3f64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3f3f64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6365e7d6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6365e7d6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3f3f64e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3f3f64e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3f3f64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3f3f64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a7d7d7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a7d7d7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a7d7d7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a7d7d7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3f3f64ed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3f3f64e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3f3f64ed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3f3f64ed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2850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4650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713225" y="937142"/>
            <a:ext cx="8601300" cy="31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713225" y="13347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13225" y="3152225"/>
            <a:ext cx="77175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-450975" y="763200"/>
            <a:ext cx="10055700" cy="35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322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958875" y="1602150"/>
            <a:ext cx="4414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923375" y="30046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5"/>
          <p:cNvSpPr txBox="1"/>
          <p:nvPr>
            <p:ph hasCustomPrompt="1" idx="2" type="title"/>
          </p:nvPr>
        </p:nvSpPr>
        <p:spPr>
          <a:xfrm>
            <a:off x="6269275" y="16021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713225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866875" y="3844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458150" y="143745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-1962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344575" y="2315650"/>
            <a:ext cx="2773800" cy="1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4618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45431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subTitle"/>
          </p:nvPr>
        </p:nvSpPr>
        <p:spPr>
          <a:xfrm>
            <a:off x="2461800" y="2714400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4" type="subTitle"/>
          </p:nvPr>
        </p:nvSpPr>
        <p:spPr>
          <a:xfrm>
            <a:off x="4543100" y="2714402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486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6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34038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403800" y="3009853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4" type="title"/>
          </p:nvPr>
        </p:nvSpPr>
        <p:spPr>
          <a:xfrm>
            <a:off x="5859000" y="2412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0"/>
          <p:cNvSpPr txBox="1"/>
          <p:nvPr>
            <p:ph idx="5" type="subTitle"/>
          </p:nvPr>
        </p:nvSpPr>
        <p:spPr>
          <a:xfrm>
            <a:off x="58590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4877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7200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title"/>
          </p:nvPr>
        </p:nvSpPr>
        <p:spPr>
          <a:xfrm>
            <a:off x="34038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1"/>
          <p:cNvSpPr txBox="1"/>
          <p:nvPr>
            <p:ph idx="3" type="subTitle"/>
          </p:nvPr>
        </p:nvSpPr>
        <p:spPr>
          <a:xfrm>
            <a:off x="34038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title"/>
          </p:nvPr>
        </p:nvSpPr>
        <p:spPr>
          <a:xfrm>
            <a:off x="60876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60876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hasCustomPrompt="1" idx="6" type="title"/>
          </p:nvPr>
        </p:nvSpPr>
        <p:spPr>
          <a:xfrm>
            <a:off x="11332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/>
          <p:nvPr>
            <p:ph hasCustomPrompt="1" idx="7" type="title"/>
          </p:nvPr>
        </p:nvSpPr>
        <p:spPr>
          <a:xfrm>
            <a:off x="65008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1"/>
          <p:cNvSpPr txBox="1"/>
          <p:nvPr>
            <p:ph hasCustomPrompt="1" idx="8" type="title"/>
          </p:nvPr>
        </p:nvSpPr>
        <p:spPr>
          <a:xfrm>
            <a:off x="38170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738676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3867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2" type="title"/>
          </p:nvPr>
        </p:nvSpPr>
        <p:spPr>
          <a:xfrm>
            <a:off x="6461525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646152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4" type="title"/>
          </p:nvPr>
        </p:nvSpPr>
        <p:spPr>
          <a:xfrm>
            <a:off x="73867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38675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6" type="title"/>
          </p:nvPr>
        </p:nvSpPr>
        <p:spPr>
          <a:xfrm>
            <a:off x="646152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3"/>
          <p:cNvSpPr txBox="1"/>
          <p:nvPr>
            <p:ph idx="7" type="subTitle"/>
          </p:nvPr>
        </p:nvSpPr>
        <p:spPr>
          <a:xfrm>
            <a:off x="6461526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hasCustomPrompt="1" idx="9" type="title"/>
          </p:nvPr>
        </p:nvSpPr>
        <p:spPr>
          <a:xfrm>
            <a:off x="738675" y="1443588"/>
            <a:ext cx="704700" cy="4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23"/>
          <p:cNvSpPr txBox="1"/>
          <p:nvPr>
            <p:ph hasCustomPrompt="1" idx="13" type="title"/>
          </p:nvPr>
        </p:nvSpPr>
        <p:spPr>
          <a:xfrm>
            <a:off x="7726025" y="3080700"/>
            <a:ext cx="7047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hasCustomPrompt="1" idx="14" type="title"/>
          </p:nvPr>
        </p:nvSpPr>
        <p:spPr>
          <a:xfrm>
            <a:off x="7726025" y="1443588"/>
            <a:ext cx="704700" cy="423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hasCustomPrompt="1" idx="15" type="title"/>
          </p:nvPr>
        </p:nvSpPr>
        <p:spPr>
          <a:xfrm>
            <a:off x="738700" y="3080700"/>
            <a:ext cx="704700" cy="423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19586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508104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4" type="title"/>
          </p:nvPr>
        </p:nvSpPr>
        <p:spPr>
          <a:xfrm>
            <a:off x="119586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119586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6" type="title"/>
          </p:nvPr>
        </p:nvSpPr>
        <p:spPr>
          <a:xfrm>
            <a:off x="508104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508104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BLANK_1_1_1_1_3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2" type="title"/>
          </p:nvPr>
        </p:nvSpPr>
        <p:spPr>
          <a:xfrm>
            <a:off x="3039646" y="2443521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725045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title"/>
          </p:nvPr>
        </p:nvSpPr>
        <p:spPr>
          <a:xfrm>
            <a:off x="4626632" y="2443529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4" type="subTitle"/>
          </p:nvPr>
        </p:nvSpPr>
        <p:spPr>
          <a:xfrm>
            <a:off x="6378947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5" type="title"/>
          </p:nvPr>
        </p:nvSpPr>
        <p:spPr>
          <a:xfrm>
            <a:off x="3039646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6" type="subTitle"/>
          </p:nvPr>
        </p:nvSpPr>
        <p:spPr>
          <a:xfrm>
            <a:off x="725045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7" type="title"/>
          </p:nvPr>
        </p:nvSpPr>
        <p:spPr>
          <a:xfrm>
            <a:off x="4626632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8" type="subTitle"/>
          </p:nvPr>
        </p:nvSpPr>
        <p:spPr>
          <a:xfrm>
            <a:off x="6378947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23262" y="0"/>
            <a:ext cx="566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253125" y="-155000"/>
            <a:ext cx="61587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890252" y="147570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890252" y="183362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title"/>
          </p:nvPr>
        </p:nvSpPr>
        <p:spPr>
          <a:xfrm>
            <a:off x="4819725" y="38305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>
            <a:off x="4819725" y="41884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4" type="title"/>
          </p:nvPr>
        </p:nvSpPr>
        <p:spPr>
          <a:xfrm>
            <a:off x="4819725" y="19819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4819725" y="23398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6" type="title"/>
          </p:nvPr>
        </p:nvSpPr>
        <p:spPr>
          <a:xfrm>
            <a:off x="890252" y="2463425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7"/>
          <p:cNvSpPr txBox="1"/>
          <p:nvPr>
            <p:ph idx="7" type="subTitle"/>
          </p:nvPr>
        </p:nvSpPr>
        <p:spPr>
          <a:xfrm>
            <a:off x="890252" y="2821350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8" type="title"/>
          </p:nvPr>
        </p:nvSpPr>
        <p:spPr>
          <a:xfrm>
            <a:off x="4819725" y="29062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7"/>
          <p:cNvSpPr txBox="1"/>
          <p:nvPr>
            <p:ph idx="9" type="subTitle"/>
          </p:nvPr>
        </p:nvSpPr>
        <p:spPr>
          <a:xfrm>
            <a:off x="4819725" y="32641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3" type="title"/>
          </p:nvPr>
        </p:nvSpPr>
        <p:spPr>
          <a:xfrm>
            <a:off x="890252" y="3405188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7"/>
          <p:cNvSpPr txBox="1"/>
          <p:nvPr>
            <p:ph idx="14" type="subTitle"/>
          </p:nvPr>
        </p:nvSpPr>
        <p:spPr>
          <a:xfrm>
            <a:off x="890252" y="3763113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hasCustomPrompt="1" type="title"/>
          </p:nvPr>
        </p:nvSpPr>
        <p:spPr>
          <a:xfrm>
            <a:off x="672000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28"/>
          <p:cNvSpPr txBox="1"/>
          <p:nvPr>
            <p:ph hasCustomPrompt="1" idx="2" type="title"/>
          </p:nvPr>
        </p:nvSpPr>
        <p:spPr>
          <a:xfrm>
            <a:off x="672000" y="26848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/>
          <p:nvPr>
            <p:ph hasCustomPrompt="1" idx="3" type="title"/>
          </p:nvPr>
        </p:nvSpPr>
        <p:spPr>
          <a:xfrm>
            <a:off x="681300" y="36439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28"/>
          <p:cNvSpPr txBox="1"/>
          <p:nvPr>
            <p:ph hasCustomPrompt="1" idx="4" type="title"/>
          </p:nvPr>
        </p:nvSpPr>
        <p:spPr>
          <a:xfrm>
            <a:off x="7774075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28"/>
          <p:cNvSpPr txBox="1"/>
          <p:nvPr>
            <p:ph hasCustomPrompt="1" idx="5" type="title"/>
          </p:nvPr>
        </p:nvSpPr>
        <p:spPr>
          <a:xfrm>
            <a:off x="7767350" y="2692825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/>
          <p:nvPr>
            <p:ph hasCustomPrompt="1" idx="6" type="title"/>
          </p:nvPr>
        </p:nvSpPr>
        <p:spPr>
          <a:xfrm>
            <a:off x="7767350" y="365990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2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1252500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7" type="subTitle"/>
          </p:nvPr>
        </p:nvSpPr>
        <p:spPr>
          <a:xfrm>
            <a:off x="1252500" y="3643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8" type="subTitle"/>
          </p:nvPr>
        </p:nvSpPr>
        <p:spPr>
          <a:xfrm>
            <a:off x="1252500" y="2684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9" type="subTitle"/>
          </p:nvPr>
        </p:nvSpPr>
        <p:spPr>
          <a:xfrm>
            <a:off x="5604195" y="3659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3" type="subTitle"/>
          </p:nvPr>
        </p:nvSpPr>
        <p:spPr>
          <a:xfrm>
            <a:off x="5604195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4" type="subTitle"/>
          </p:nvPr>
        </p:nvSpPr>
        <p:spPr>
          <a:xfrm>
            <a:off x="5604195" y="26928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9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9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9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hasCustomPrompt="1" type="title"/>
          </p:nvPr>
        </p:nvSpPr>
        <p:spPr>
          <a:xfrm>
            <a:off x="4104075" y="5400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4103975" y="12460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hasCustomPrompt="1" idx="2" type="title"/>
          </p:nvPr>
        </p:nvSpPr>
        <p:spPr>
          <a:xfrm>
            <a:off x="4104075" y="1996144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/>
          <p:nvPr>
            <p:ph idx="3" type="subTitle"/>
          </p:nvPr>
        </p:nvSpPr>
        <p:spPr>
          <a:xfrm>
            <a:off x="4103975" y="2702169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hasCustomPrompt="1" idx="4" type="title"/>
          </p:nvPr>
        </p:nvSpPr>
        <p:spPr>
          <a:xfrm>
            <a:off x="4104075" y="34523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30"/>
          <p:cNvSpPr txBox="1"/>
          <p:nvPr>
            <p:ph idx="5" type="subTitle"/>
          </p:nvPr>
        </p:nvSpPr>
        <p:spPr>
          <a:xfrm>
            <a:off x="4103975" y="41583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TITLE_AND_BOD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3">
  <p:cSld name="TITLE_AND_BODY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713150" y="1379125"/>
            <a:ext cx="42939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34"/>
          <p:cNvSpPr txBox="1"/>
          <p:nvPr/>
        </p:nvSpPr>
        <p:spPr>
          <a:xfrm>
            <a:off x="713225" y="319992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9" name="Google Shape;269;p34"/>
          <p:cNvSpPr txBox="1"/>
          <p:nvPr>
            <p:ph type="ctrTitle"/>
          </p:nvPr>
        </p:nvSpPr>
        <p:spPr>
          <a:xfrm>
            <a:off x="718100" y="672450"/>
            <a:ext cx="42840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3625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90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93625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480790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465025" y="887850"/>
            <a:ext cx="10878900" cy="366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699150" y="1101597"/>
            <a:ext cx="8493600" cy="32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388600" y="1458450"/>
            <a:ext cx="40431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388600" y="3132976"/>
            <a:ext cx="40431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765150"/>
            <a:ext cx="7717500" cy="3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297850" y="1186200"/>
            <a:ext cx="4548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97850" y="2505075"/>
            <a:ext cx="45483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13225" y="40770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324100" y="3951000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803500" y="4059850"/>
            <a:ext cx="5597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inzel"/>
              <a:buNone/>
              <a:defRPr sz="27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3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  <a:defRPr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vaibhavkumar11/hindi-english-parallel-corpus" TargetMode="External"/><Relationship Id="rId4" Type="http://schemas.openxmlformats.org/officeDocument/2006/relationships/hyperlink" Target="https://www.kaggle.com/datasets/dhruvildave/en-fr-translation-dataset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slide" Target="/ppt/slides/slide3.xml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.xml"/><Relationship Id="rId4" Type="http://schemas.openxmlformats.org/officeDocument/2006/relationships/slide" Target="/ppt/slides/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Prompt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Engineering</a:t>
            </a:r>
            <a:endParaRPr sz="2200"/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5126375" y="37349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-LLM Whisperers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300"/>
              <a:t>Hindi - English Translation:- </a:t>
            </a:r>
            <a:endParaRPr b="1" sz="2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IIT Bombay English-Hindi Translation Dataset</a:t>
            </a:r>
            <a:r>
              <a:rPr lang="en" sz="1800"/>
              <a:t> - It contains 1,561,840 instances of Hindi - English Translation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300"/>
              <a:t>French</a:t>
            </a:r>
            <a:r>
              <a:rPr b="1" lang="en" sz="2300"/>
              <a:t> - English Translation:- </a:t>
            </a:r>
            <a:endParaRPr b="1" sz="2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English-French Translation Dataset</a:t>
            </a:r>
            <a:r>
              <a:rPr lang="en" sz="1800"/>
              <a:t>- Over 22.5 million sentences in French and English.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">
            <a:hlinkClick action="ppaction://hlinksldjump" r:id="rId5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03" name="Google Shape;403;p4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>
            <a:hlinkClick action="ppaction://hlinksldjump" r:id="rId6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4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411" name="Google Shape;411;p47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2" name="Google Shape;412;p4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13" name="Google Shape;413;p4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4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21" name="Google Shape;421;p4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725" y="1987050"/>
            <a:ext cx="8272426" cy="2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8"/>
          <p:cNvSpPr txBox="1"/>
          <p:nvPr/>
        </p:nvSpPr>
        <p:spPr>
          <a:xfrm>
            <a:off x="787750" y="783100"/>
            <a:ext cx="82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We have kept the number of tokens for each learned prefix as -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16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32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f</a:t>
            </a: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or both the Hindi-English and French -English language translation tasks. 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3441838" y="4166400"/>
            <a:ext cx="292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Program Architecture</a:t>
            </a:r>
            <a:endParaRPr b="1" sz="20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Evaluation </a:t>
            </a:r>
            <a:endParaRPr/>
          </a:p>
        </p:txBody>
      </p:sp>
      <p:sp>
        <p:nvSpPr>
          <p:cNvPr id="432" name="Google Shape;432;p49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3" name="Google Shape;433;p49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34" name="Google Shape;434;p4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4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500"/>
              <a:t>BLEU(Bilingual Evaluation Understudy):-</a:t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700"/>
              <a:t>Bleu measures the similarity between a candidate machine translated text and one or more reference (human translated) texts. The score is between 0 to 1, with 1 being perfect translation.</a:t>
            </a:r>
            <a:endParaRPr sz="17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800"/>
              <a:t>Does not measure semantic accuracy or fluency. Human evaluation is still required for these aspects.</a:t>
            </a:r>
            <a:r>
              <a:rPr b="1" lang="en" sz="2500"/>
              <a:t> </a:t>
            </a:r>
            <a:endParaRPr b="1" sz="2500"/>
          </a:p>
        </p:txBody>
      </p:sp>
      <p:sp>
        <p:nvSpPr>
          <p:cNvPr id="442" name="Google Shape;442;p5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43" name="Google Shape;443;p5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5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500"/>
              <a:t>METEOR(Metric for Evaluation of Translation with Explicit ORdering):-</a:t>
            </a:r>
            <a:endParaRPr b="1" sz="25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700"/>
              <a:t>Meteor measures the similarity between a machine translated sentence and reference human translations by considering exact word (or phrase) matching as well as stemmed and synonymous matches.</a:t>
            </a:r>
            <a:endParaRPr sz="17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800"/>
              <a:t>METEOR shows a slightly better correlation with human judgment than BLEU, however, it relies on language-specific paraphrase tables. The quality of the table heavily influences the evaluation quality.</a:t>
            </a:r>
            <a:endParaRPr b="1" sz="2500"/>
          </a:p>
        </p:txBody>
      </p:sp>
      <p:sp>
        <p:nvSpPr>
          <p:cNvPr id="451" name="Google Shape;451;p5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52" name="Google Shape;452;p5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5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0" name="Google Shape;460;p52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61" name="Google Shape;461;p5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62" name="Google Shape;462;p5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5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Bleu Score Comparisons between different models</a:t>
            </a:r>
            <a:endParaRPr b="1" sz="2400"/>
          </a:p>
        </p:txBody>
      </p:sp>
      <p:sp>
        <p:nvSpPr>
          <p:cNvPr id="470" name="Google Shape;470;p5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71" name="Google Shape;471;p5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5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2552700" y="1877675"/>
            <a:ext cx="57912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75" name="Google Shape;475;p53"/>
          <p:cNvGraphicFramePr/>
          <p:nvPr/>
        </p:nvGraphicFramePr>
        <p:xfrm>
          <a:off x="1104900" y="18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{736BA6F9-D978-4388-9A8C-8CADFDEC8E68}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Task and Parameters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0.0537013264396293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0.036188673930951334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0.3588867595233152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0.276690231568923021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0.34153207748487424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0.2675896527715929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Meteor </a:t>
            </a:r>
            <a:r>
              <a:rPr b="1" lang="en" sz="2400"/>
              <a:t>Score Comparisons between different models</a:t>
            </a:r>
            <a:endParaRPr b="1" sz="2400"/>
          </a:p>
        </p:txBody>
      </p:sp>
      <p:sp>
        <p:nvSpPr>
          <p:cNvPr id="481" name="Google Shape;481;p5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82" name="Google Shape;482;p5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 txBox="1"/>
          <p:nvPr/>
        </p:nvSpPr>
        <p:spPr>
          <a:xfrm>
            <a:off x="2552700" y="1877675"/>
            <a:ext cx="57912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86" name="Google Shape;486;p54"/>
          <p:cNvGraphicFramePr/>
          <p:nvPr/>
        </p:nvGraphicFramePr>
        <p:xfrm>
          <a:off x="1104900" y="18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{736BA6F9-D978-4388-9A8C-8CADFDEC8E68}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Models Tried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0.023554671445517605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0.22811963153760054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0.1508380019541109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0.22304764823829515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0.1508380019541109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Bleu Score Comparisons between same model with different iterations</a:t>
            </a:r>
            <a:endParaRPr b="1" sz="2400"/>
          </a:p>
        </p:txBody>
      </p:sp>
      <p:sp>
        <p:nvSpPr>
          <p:cNvPr id="492" name="Google Shape;492;p5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93" name="Google Shape;493;p5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5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3756175" y="2470150"/>
            <a:ext cx="48261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97" name="Google Shape;497;p55"/>
          <p:cNvGraphicFramePr/>
          <p:nvPr/>
        </p:nvGraphicFramePr>
        <p:xfrm>
          <a:off x="1343175" y="2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{736BA6F9-D978-4388-9A8C-8CADFDEC8E68}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Task and Parameters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 1024 iterations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 2048 iterations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0.08726462188440703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0.036188673930951334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9" name="Google Shape;289;p38"/>
          <p:cNvSpPr txBox="1"/>
          <p:nvPr>
            <p:ph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8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the problem statement and the project aim</a:t>
            </a:r>
            <a:endParaRPr/>
          </a:p>
        </p:txBody>
      </p:sp>
      <p:sp>
        <p:nvSpPr>
          <p:cNvPr id="291" name="Google Shape;291;p38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tuning</a:t>
            </a:r>
            <a:endParaRPr/>
          </a:p>
        </p:txBody>
      </p:sp>
      <p:sp>
        <p:nvSpPr>
          <p:cNvPr id="292" name="Google Shape;292;p38"/>
          <p:cNvSpPr txBox="1"/>
          <p:nvPr>
            <p:ph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" name="Google Shape;293;p38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the concepts of Prefix Tuning</a:t>
            </a:r>
            <a:endParaRPr/>
          </a:p>
        </p:txBody>
      </p:sp>
      <p:sp>
        <p:nvSpPr>
          <p:cNvPr id="294" name="Google Shape;294;p38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295" name="Google Shape;295;p38"/>
          <p:cNvSpPr txBox="1"/>
          <p:nvPr>
            <p:ph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6" name="Google Shape;296;p38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discussion of the datasets.</a:t>
            </a:r>
            <a:endParaRPr/>
          </a:p>
        </p:txBody>
      </p:sp>
      <p:sp>
        <p:nvSpPr>
          <p:cNvPr id="297" name="Google Shape;297;p38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98" name="Google Shape;298;p38"/>
          <p:cNvSpPr txBox="1"/>
          <p:nvPr>
            <p:ph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9" name="Google Shape;299;p38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 used</a:t>
            </a:r>
            <a:endParaRPr/>
          </a:p>
        </p:txBody>
      </p:sp>
      <p:cxnSp>
        <p:nvCxnSpPr>
          <p:cNvPr id="300" name="Google Shape;300;p38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8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8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8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06" name="Google Shape;306;p3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3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Meteor Score Comparisons </a:t>
            </a:r>
            <a:r>
              <a:rPr b="1" lang="en" sz="2400"/>
              <a:t>between same model with different iterations</a:t>
            </a:r>
            <a:endParaRPr b="1" sz="2400"/>
          </a:p>
        </p:txBody>
      </p:sp>
      <p:sp>
        <p:nvSpPr>
          <p:cNvPr id="503" name="Google Shape;503;p5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04" name="Google Shape;504;p5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6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5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6"/>
          <p:cNvSpPr txBox="1"/>
          <p:nvPr/>
        </p:nvSpPr>
        <p:spPr>
          <a:xfrm>
            <a:off x="3654025" y="2462500"/>
            <a:ext cx="48261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508" name="Google Shape;508;p56"/>
          <p:cNvGraphicFramePr/>
          <p:nvPr/>
        </p:nvGraphicFramePr>
        <p:xfrm>
          <a:off x="1241025" y="24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{736BA6F9-D978-4388-9A8C-8CADFDEC8E68}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Models Tried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 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 iterations =2048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0.03695241928016461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7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16" name="Google Shape;516;p5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17" name="Google Shape;517;p5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5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25" name="Google Shape;525;p58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started off </a:t>
            </a:r>
            <a:r>
              <a:rPr lang="en"/>
              <a:t>with</a:t>
            </a:r>
            <a:r>
              <a:rPr lang="en"/>
              <a:t> a huge LM(GPT-3 equivalent) but leading to unexpected crash which we later figured out was due to limit on our RAM usage. Hence we later shifted to a </a:t>
            </a:r>
            <a:r>
              <a:rPr lang="en"/>
              <a:t>lighter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tried using API, but it was taking a lot of time and there are limited free API calls to make. Hence we had to run models locally.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extensive language translation dataset to capture all the intricacies of a translation task. Finding such a dataset was also a challenge in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5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8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28" name="Google Shape;528;p5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8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5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37" name="Google Shape;537;p59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Unreasonable GPU power and RAM requirements demanded by language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Runtime for both training and calculating evaluation metrics.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results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5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9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40" name="Google Shape;540;p5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5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analysis </a:t>
            </a:r>
            <a:endParaRPr/>
          </a:p>
        </p:txBody>
      </p:sp>
      <p:sp>
        <p:nvSpPr>
          <p:cNvPr id="549" name="Google Shape;549;p60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550" name="Google Shape;550;p60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51" name="Google Shape;551;p6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52" name="Google Shape;552;p6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6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</a:t>
            </a:r>
            <a:endParaRPr/>
          </a:p>
        </p:txBody>
      </p:sp>
      <p:sp>
        <p:nvSpPr>
          <p:cNvPr id="560" name="Google Shape;560;p61"/>
          <p:cNvSpPr txBox="1"/>
          <p:nvPr>
            <p:ph idx="1" type="body"/>
          </p:nvPr>
        </p:nvSpPr>
        <p:spPr>
          <a:xfrm>
            <a:off x="713225" y="1672700"/>
            <a:ext cx="45699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Tuning works better compared to K-shot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score is always higher compared to Meteor score for the same instance.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English-to-french translation and vice versa have better results compared to English-to-hindi and vice versa.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the iterations increases your BLEU and Meteor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61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1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63" name="Google Shape;563;p6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1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5" name="Google Shape;565;p6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/>
          <p:nvPr>
            <p:ph type="title"/>
          </p:nvPr>
        </p:nvSpPr>
        <p:spPr>
          <a:xfrm>
            <a:off x="6099875" y="2098725"/>
            <a:ext cx="291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72" name="Google Shape;572;p62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6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5" y="288000"/>
            <a:ext cx="3556074" cy="219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050" y="2594400"/>
            <a:ext cx="3556074" cy="219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80" name="Google Shape;580;p63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places a strong emphasis on precision based on n-grams. Since the reference translation is shorter than the machine-generated translation and the overlapping n-grams are correct, This explains why the bleu score is consistently higher than the meteor score.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English-French translation, both ways, tends to yield better results compared to English-Hindi due to a significant bias in the volume of available data. The disparity in the sizes of English-French and English-Hindi datasets plays a crucial role in this performance discrepancy.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3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83" name="Google Shape;583;p6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3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6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92" name="Google Shape;592;p64"/>
          <p:cNvSpPr txBox="1"/>
          <p:nvPr>
            <p:ph idx="1" type="body"/>
          </p:nvPr>
        </p:nvSpPr>
        <p:spPr>
          <a:xfrm>
            <a:off x="685175" y="1677375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fine-tuned model outperforms the k-shot language model as the </a:t>
            </a:r>
            <a:r>
              <a:rPr lang="en"/>
              <a:t>empirical</a:t>
            </a:r>
            <a:r>
              <a:rPr lang="en"/>
              <a:t> study shown in the paper shows that fine tuning the </a:t>
            </a:r>
            <a:r>
              <a:rPr lang="en"/>
              <a:t>prefix</a:t>
            </a:r>
            <a:r>
              <a:rPr lang="en"/>
              <a:t> layer for task specific tasks is much faster and gives comparable performance to fine tuning all of the parameters of the language models which is time </a:t>
            </a:r>
            <a:r>
              <a:rPr lang="en"/>
              <a:t>taking and space consuming.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tuning also lets us handle special tokens in sentences efficiently compared to that of k-shot prompting method.</a:t>
            </a:r>
            <a:endParaRPr/>
          </a:p>
        </p:txBody>
      </p:sp>
      <p:pic>
        <p:nvPicPr>
          <p:cNvPr id="593" name="Google Shape;593;p64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4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95" name="Google Shape;595;p6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7" name="Google Shape;597;p6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"/>
          <p:cNvSpPr txBox="1"/>
          <p:nvPr>
            <p:ph type="title"/>
          </p:nvPr>
        </p:nvSpPr>
        <p:spPr>
          <a:xfrm>
            <a:off x="6704225" y="2382600"/>
            <a:ext cx="19794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</a:t>
            </a:r>
            <a:endParaRPr/>
          </a:p>
        </p:txBody>
      </p:sp>
      <p:sp>
        <p:nvSpPr>
          <p:cNvPr id="604" name="Google Shape;604;p65"/>
          <p:cNvSpPr txBox="1"/>
          <p:nvPr>
            <p:ph idx="1" type="body"/>
          </p:nvPr>
        </p:nvSpPr>
        <p:spPr>
          <a:xfrm>
            <a:off x="685175" y="509250"/>
            <a:ext cx="45699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length 32 and iterations =1024 :-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"एक नया फ़ोल्डर बनाएं" =&gt; Add a new folder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"मैं फुटबॉल खेल रहा हूँ" =&gt; Create a new folder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length =16 and iterations =1024 :-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"एक नया फ़ोल्डर बनाएं" =&gt; Open a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"मैं फुटबॉल खेल रहा हूँ" =&gt; Open the selected file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length 32 and iterations =1024 :-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"New Product" =&gt; New Product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"Créer un nouveau dossier" =&gt;Create a new dossier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length =16 and iterations =1024 :-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"Ajouter un nouveau dossier" =&gt; New Dossier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"Créer un nouveau dossier" =&gt; Create a new dossier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5" name="Google Shape;605;p6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606" name="Google Shape;606;p6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5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" name="Google Shape;608;p6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evaluation</a:t>
            </a:r>
            <a:endParaRPr/>
          </a:p>
        </p:txBody>
      </p:sp>
      <p:sp>
        <p:nvSpPr>
          <p:cNvPr id="315" name="Google Shape;315;p39"/>
          <p:cNvSpPr txBox="1"/>
          <p:nvPr>
            <p:ph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discussion on BLEU and METEOR scores.</a:t>
            </a:r>
            <a:endParaRPr/>
          </a:p>
        </p:txBody>
      </p:sp>
      <p:sp>
        <p:nvSpPr>
          <p:cNvPr id="317" name="Google Shape;317;p39"/>
          <p:cNvSpPr txBox="1"/>
          <p:nvPr>
            <p:ph idx="3" type="title"/>
          </p:nvPr>
        </p:nvSpPr>
        <p:spPr>
          <a:xfrm>
            <a:off x="4968225" y="1586050"/>
            <a:ext cx="36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8" name="Google Shape;318;p39"/>
          <p:cNvSpPr txBox="1"/>
          <p:nvPr>
            <p:ph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9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experimentation</a:t>
            </a:r>
            <a:endParaRPr/>
          </a:p>
        </p:txBody>
      </p:sp>
      <p:sp>
        <p:nvSpPr>
          <p:cNvPr id="320" name="Google Shape;320;p39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21" name="Google Shape;321;p39"/>
          <p:cNvSpPr txBox="1"/>
          <p:nvPr>
            <p:ph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22" name="Google Shape;322;p39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obtained for various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Observation and analysis</a:t>
            </a:r>
            <a:endParaRPr sz="1800"/>
          </a:p>
        </p:txBody>
      </p:sp>
      <p:sp>
        <p:nvSpPr>
          <p:cNvPr id="324" name="Google Shape;324;p39"/>
          <p:cNvSpPr txBox="1"/>
          <p:nvPr>
            <p:ph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25" name="Google Shape;325;p39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analysis interpreted from Results</a:t>
            </a:r>
            <a:endParaRPr/>
          </a:p>
        </p:txBody>
      </p:sp>
      <p:cxnSp>
        <p:nvCxnSpPr>
          <p:cNvPr id="326" name="Google Shape;326;p39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32" name="Google Shape;332;p3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/>
          <p:nvPr>
            <p:ph type="title"/>
          </p:nvPr>
        </p:nvSpPr>
        <p:spPr>
          <a:xfrm>
            <a:off x="3237325" y="1870500"/>
            <a:ext cx="2374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14" name="Google Shape;614;p6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615" name="Google Shape;615;p6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6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7" name="Google Shape;617;p6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41" name="Google Shape;341;p40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3" name="Google Shape;343;p4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44" name="Google Shape;344;p4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4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The aim of the project is design a prompt which steers the LM to desired NLG task.​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Since Prefix tuning is a task specific prompting method, we have decided to experiment on Language Translation.​</a:t>
            </a:r>
            <a:r>
              <a:rPr lang="en" sz="2100"/>
              <a:t>​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Languages Considered ?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Hindi - English and vice versa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French - English and vice versa</a:t>
            </a:r>
            <a:endParaRPr sz="1800"/>
          </a:p>
        </p:txBody>
      </p:sp>
      <p:sp>
        <p:nvSpPr>
          <p:cNvPr id="352" name="Google Shape;352;p4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53" name="Google Shape;353;p4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4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361" name="Google Shape;361;p42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4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63" name="Google Shape;363;p4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4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What is Prefix?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What is meant by Prefix tuning?​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Intuition​ ?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Based on intuition from prompting, we believe that having a proper context can steer the LM without changing its parameters. Extending this intuition.​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71" name="Google Shape;371;p4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72" name="Google Shape;372;p4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80" name="Google Shape;380;p4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4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1234450" y="1036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A screen shot of a computer&#10;&#10;Description automatically generated" id="384" name="Google Shape;3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375" y="857100"/>
            <a:ext cx="3331075" cy="37665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4"/>
          <p:cNvSpPr txBox="1"/>
          <p:nvPr/>
        </p:nvSpPr>
        <p:spPr>
          <a:xfrm>
            <a:off x="4548025" y="1957175"/>
            <a:ext cx="4229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An Overview of Prefix Tuning</a:t>
            </a:r>
            <a:endParaRPr sz="3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</p:txBody>
      </p:sp>
      <p:sp>
        <p:nvSpPr>
          <p:cNvPr id="391" name="Google Shape;391;p45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5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4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94" name="Google Shape;394;p4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4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orean Simple Style Consulting toolkit XL by Slidesgo">
  <a:themeElements>
    <a:clrScheme name="Simple Light">
      <a:dk1>
        <a:srgbClr val="806248"/>
      </a:dk1>
      <a:lt1>
        <a:srgbClr val="FFFFFF"/>
      </a:lt1>
      <a:dk2>
        <a:srgbClr val="A29B92"/>
      </a:dk2>
      <a:lt2>
        <a:srgbClr val="EEEEEE"/>
      </a:lt2>
      <a:accent1>
        <a:srgbClr val="EFE6DE"/>
      </a:accent1>
      <a:accent2>
        <a:srgbClr val="F9F4F0"/>
      </a:accent2>
      <a:accent3>
        <a:srgbClr val="E9DBCF"/>
      </a:accent3>
      <a:accent4>
        <a:srgbClr val="FFFFFF"/>
      </a:accent4>
      <a:accent5>
        <a:srgbClr val="FFFFFF"/>
      </a:accent5>
      <a:accent6>
        <a:srgbClr val="FFFFFF"/>
      </a:accent6>
      <a:hlink>
        <a:srgbClr val="806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