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88307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35873" y="3356864"/>
            <a:ext cx="2693022" cy="940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15057" y="3356864"/>
            <a:ext cx="2813835" cy="35011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0456" y="1625091"/>
            <a:ext cx="3651250" cy="26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7300" y="2467356"/>
            <a:ext cx="1791335" cy="18332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475"/>
              </a:spcBef>
            </a:pPr>
            <a:r>
              <a:rPr sz="3200" spc="-5" dirty="0">
                <a:solidFill>
                  <a:srgbClr val="D4DF33"/>
                </a:solidFill>
                <a:latin typeface="Trebuchet MS"/>
                <a:cs typeface="Trebuchet MS"/>
              </a:rPr>
              <a:t>Ex</a:t>
            </a:r>
            <a:r>
              <a:rPr sz="3200" spc="5" dirty="0">
                <a:solidFill>
                  <a:srgbClr val="D4DF33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D4DF33"/>
                </a:solidFill>
                <a:latin typeface="Trebuchet MS"/>
                <a:cs typeface="Trebuchet MS"/>
              </a:rPr>
              <a:t>cu</a:t>
            </a:r>
            <a:r>
              <a:rPr sz="3200" spc="5" dirty="0">
                <a:solidFill>
                  <a:srgbClr val="D4DF33"/>
                </a:solidFill>
                <a:latin typeface="Trebuchet MS"/>
                <a:cs typeface="Trebuchet MS"/>
              </a:rPr>
              <a:t>t</a:t>
            </a:r>
            <a:r>
              <a:rPr sz="3200" dirty="0">
                <a:solidFill>
                  <a:srgbClr val="D4DF33"/>
                </a:solidFill>
                <a:latin typeface="Trebuchet MS"/>
                <a:cs typeface="Trebuchet MS"/>
              </a:rPr>
              <a:t>i</a:t>
            </a:r>
            <a:r>
              <a:rPr sz="3200" spc="-5" dirty="0">
                <a:solidFill>
                  <a:srgbClr val="D4DF33"/>
                </a:solidFill>
                <a:latin typeface="Trebuchet MS"/>
                <a:cs typeface="Trebuchet MS"/>
              </a:rPr>
              <a:t>v</a:t>
            </a:r>
            <a:r>
              <a:rPr sz="3200" dirty="0">
                <a:solidFill>
                  <a:srgbClr val="D4DF33"/>
                </a:solidFill>
                <a:latin typeface="Trebuchet MS"/>
                <a:cs typeface="Trebuchet MS"/>
              </a:rPr>
              <a:t>e  summary  model  </a:t>
            </a:r>
            <a:r>
              <a:rPr sz="3200" spc="-5" dirty="0">
                <a:solidFill>
                  <a:srgbClr val="D4DF33"/>
                </a:solidFill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Churn is indeed high in the SME</a:t>
            </a:r>
            <a:r>
              <a:rPr spc="-35" dirty="0"/>
              <a:t> </a:t>
            </a:r>
            <a:r>
              <a:rPr dirty="0"/>
              <a:t>division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77150" y="1878075"/>
            <a:ext cx="3757929" cy="4857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28600" marR="5080" indent="-215900">
              <a:lnSpc>
                <a:spcPts val="1700"/>
              </a:lnSpc>
              <a:spcBef>
                <a:spcPts val="340"/>
              </a:spcBef>
              <a:buClr>
                <a:srgbClr val="29BA74"/>
              </a:buClr>
              <a:buChar char="•"/>
              <a:tabLst>
                <a:tab pos="228600" algn="l"/>
              </a:tabLst>
            </a:pP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9.9% between January 2016 and March  2016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0456" y="2868675"/>
            <a:ext cx="4231005" cy="1183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78435">
              <a:lnSpc>
                <a:spcPts val="1700"/>
              </a:lnSpc>
              <a:spcBef>
                <a:spcPts val="340"/>
              </a:spcBef>
            </a:pPr>
            <a:r>
              <a:rPr sz="1600" spc="-10" dirty="0">
                <a:solidFill>
                  <a:srgbClr val="575757"/>
                </a:solidFill>
                <a:latin typeface="Trebuchet MS"/>
                <a:cs typeface="Trebuchet MS"/>
              </a:rPr>
              <a:t>Predictive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model able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to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predict churn but  main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driver is not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customer price</a:t>
            </a:r>
            <a:r>
              <a:rPr sz="1600" spc="3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sensitivity</a:t>
            </a:r>
            <a:endParaRPr sz="1600">
              <a:latin typeface="Trebuchet MS"/>
              <a:cs typeface="Trebuchet MS"/>
            </a:endParaRPr>
          </a:p>
          <a:p>
            <a:pPr marL="455295" marR="5080" indent="-215900">
              <a:lnSpc>
                <a:spcPct val="88100"/>
              </a:lnSpc>
              <a:spcBef>
                <a:spcPts val="405"/>
              </a:spcBef>
              <a:buClr>
                <a:srgbClr val="29BA74"/>
              </a:buClr>
              <a:buChar char="•"/>
              <a:tabLst>
                <a:tab pos="455295" algn="l"/>
              </a:tabLst>
            </a:pPr>
            <a:r>
              <a:rPr sz="1600" spc="-30" dirty="0">
                <a:solidFill>
                  <a:srgbClr val="575757"/>
                </a:solidFill>
                <a:latin typeface="Trebuchet MS"/>
                <a:cs typeface="Trebuchet MS"/>
              </a:rPr>
              <a:t>Yearly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consumption,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net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margin, and  forecasted consumption are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the 3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largest 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drivers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0456" y="4557267"/>
            <a:ext cx="4345940" cy="9702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340"/>
              </a:spcBef>
            </a:pP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Discount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strategy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of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20%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is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effective but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only 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if 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targeted appropriately</a:t>
            </a:r>
            <a:endParaRPr sz="1600">
              <a:latin typeface="Trebuchet MS"/>
              <a:cs typeface="Trebuchet MS"/>
            </a:endParaRPr>
          </a:p>
          <a:p>
            <a:pPr marL="455295" marR="418465" indent="-215900">
              <a:lnSpc>
                <a:spcPts val="1700"/>
              </a:lnSpc>
              <a:spcBef>
                <a:spcPts val="415"/>
              </a:spcBef>
              <a:buClr>
                <a:srgbClr val="29BA74"/>
              </a:buClr>
              <a:buChar char="•"/>
              <a:tabLst>
                <a:tab pos="455295" algn="l"/>
              </a:tabLst>
            </a:pP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Offer discount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only to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high-value  customers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with high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churn</a:t>
            </a:r>
            <a:r>
              <a:rPr sz="1600" spc="2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probability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26849" y="4576672"/>
            <a:ext cx="897255" cy="920115"/>
            <a:chOff x="5226849" y="4576672"/>
            <a:chExt cx="897255" cy="920115"/>
          </a:xfrm>
        </p:grpSpPr>
        <p:sp>
          <p:nvSpPr>
            <p:cNvPr id="10" name="object 10"/>
            <p:cNvSpPr/>
            <p:nvPr/>
          </p:nvSpPr>
          <p:spPr>
            <a:xfrm>
              <a:off x="5226849" y="4576672"/>
              <a:ext cx="897255" cy="920115"/>
            </a:xfrm>
            <a:custGeom>
              <a:avLst/>
              <a:gdLst/>
              <a:ahLst/>
              <a:cxnLst/>
              <a:rect l="l" t="t" r="r" b="b"/>
              <a:pathLst>
                <a:path w="897254" h="920114">
                  <a:moveTo>
                    <a:pt x="667554" y="0"/>
                  </a:moveTo>
                  <a:lnTo>
                    <a:pt x="662279" y="648"/>
                  </a:lnTo>
                  <a:lnTo>
                    <a:pt x="661111" y="648"/>
                  </a:lnTo>
                  <a:lnTo>
                    <a:pt x="660526" y="1219"/>
                  </a:lnTo>
                  <a:lnTo>
                    <a:pt x="422719" y="74549"/>
                  </a:lnTo>
                  <a:lnTo>
                    <a:pt x="6985" y="520929"/>
                  </a:lnTo>
                  <a:lnTo>
                    <a:pt x="0" y="532575"/>
                  </a:lnTo>
                  <a:lnTo>
                    <a:pt x="486" y="538391"/>
                  </a:lnTo>
                  <a:lnTo>
                    <a:pt x="584" y="546545"/>
                  </a:lnTo>
                  <a:lnTo>
                    <a:pt x="3492" y="552361"/>
                  </a:lnTo>
                  <a:lnTo>
                    <a:pt x="8724" y="557010"/>
                  </a:lnTo>
                  <a:lnTo>
                    <a:pt x="391896" y="913181"/>
                  </a:lnTo>
                  <a:lnTo>
                    <a:pt x="396557" y="917258"/>
                  </a:lnTo>
                  <a:lnTo>
                    <a:pt x="402945" y="919582"/>
                  </a:lnTo>
                  <a:lnTo>
                    <a:pt x="417487" y="919582"/>
                  </a:lnTo>
                  <a:lnTo>
                    <a:pt x="423303" y="916674"/>
                  </a:lnTo>
                  <a:lnTo>
                    <a:pt x="427951" y="911441"/>
                  </a:lnTo>
                  <a:lnTo>
                    <a:pt x="444114" y="893979"/>
                  </a:lnTo>
                  <a:lnTo>
                    <a:pt x="409346" y="893979"/>
                  </a:lnTo>
                  <a:lnTo>
                    <a:pt x="26174" y="538391"/>
                  </a:lnTo>
                  <a:lnTo>
                    <a:pt x="433768" y="98413"/>
                  </a:lnTo>
                  <a:lnTo>
                    <a:pt x="666927" y="25667"/>
                  </a:lnTo>
                  <a:lnTo>
                    <a:pt x="706846" y="25667"/>
                  </a:lnTo>
                  <a:lnTo>
                    <a:pt x="686117" y="6465"/>
                  </a:lnTo>
                  <a:lnTo>
                    <a:pt x="679856" y="2198"/>
                  </a:lnTo>
                  <a:lnTo>
                    <a:pt x="673541" y="280"/>
                  </a:lnTo>
                  <a:lnTo>
                    <a:pt x="667554" y="0"/>
                  </a:lnTo>
                  <a:close/>
                </a:path>
                <a:path w="897254" h="920114">
                  <a:moveTo>
                    <a:pt x="706846" y="25667"/>
                  </a:moveTo>
                  <a:lnTo>
                    <a:pt x="669251" y="25667"/>
                  </a:lnTo>
                  <a:lnTo>
                    <a:pt x="871601" y="213652"/>
                  </a:lnTo>
                  <a:lnTo>
                    <a:pt x="871601" y="214808"/>
                  </a:lnTo>
                  <a:lnTo>
                    <a:pt x="816940" y="454000"/>
                  </a:lnTo>
                  <a:lnTo>
                    <a:pt x="409346" y="893979"/>
                  </a:lnTo>
                  <a:lnTo>
                    <a:pt x="444114" y="893979"/>
                  </a:lnTo>
                  <a:lnTo>
                    <a:pt x="837869" y="468554"/>
                  </a:lnTo>
                  <a:lnTo>
                    <a:pt x="839622" y="467386"/>
                  </a:lnTo>
                  <a:lnTo>
                    <a:pt x="840778" y="465062"/>
                  </a:lnTo>
                  <a:lnTo>
                    <a:pt x="841362" y="462737"/>
                  </a:lnTo>
                  <a:lnTo>
                    <a:pt x="896594" y="220053"/>
                  </a:lnTo>
                  <a:lnTo>
                    <a:pt x="896594" y="219469"/>
                  </a:lnTo>
                  <a:lnTo>
                    <a:pt x="897053" y="212531"/>
                  </a:lnTo>
                  <a:lnTo>
                    <a:pt x="895873" y="205863"/>
                  </a:lnTo>
                  <a:lnTo>
                    <a:pt x="893165" y="199740"/>
                  </a:lnTo>
                  <a:lnTo>
                    <a:pt x="889038" y="194437"/>
                  </a:lnTo>
                  <a:lnTo>
                    <a:pt x="706846" y="25667"/>
                  </a:lnTo>
                  <a:close/>
                </a:path>
              </a:pathLst>
            </a:custGeom>
            <a:solidFill>
              <a:srgbClr val="0352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87378" y="4628959"/>
              <a:ext cx="784860" cy="807720"/>
            </a:xfrm>
            <a:custGeom>
              <a:avLst/>
              <a:gdLst/>
              <a:ahLst/>
              <a:cxnLst/>
              <a:rect l="l" t="t" r="r" b="b"/>
              <a:pathLst>
                <a:path w="784860" h="807720">
                  <a:moveTo>
                    <a:pt x="601840" y="0"/>
                  </a:moveTo>
                  <a:lnTo>
                    <a:pt x="386689" y="66941"/>
                  </a:lnTo>
                  <a:lnTo>
                    <a:pt x="0" y="484898"/>
                  </a:lnTo>
                  <a:lnTo>
                    <a:pt x="347738" y="807389"/>
                  </a:lnTo>
                  <a:lnTo>
                    <a:pt x="481295" y="663028"/>
                  </a:lnTo>
                  <a:lnTo>
                    <a:pt x="342493" y="663028"/>
                  </a:lnTo>
                  <a:lnTo>
                    <a:pt x="330015" y="661846"/>
                  </a:lnTo>
                  <a:lnTo>
                    <a:pt x="288558" y="635421"/>
                  </a:lnTo>
                  <a:lnTo>
                    <a:pt x="276212" y="598995"/>
                  </a:lnTo>
                  <a:lnTo>
                    <a:pt x="276974" y="586053"/>
                  </a:lnTo>
                  <a:lnTo>
                    <a:pt x="293649" y="551256"/>
                  </a:lnTo>
                  <a:lnTo>
                    <a:pt x="339809" y="530302"/>
                  </a:lnTo>
                  <a:lnTo>
                    <a:pt x="604088" y="530302"/>
                  </a:lnTo>
                  <a:lnTo>
                    <a:pt x="635320" y="496544"/>
                  </a:lnTo>
                  <a:lnTo>
                    <a:pt x="138976" y="496544"/>
                  </a:lnTo>
                  <a:lnTo>
                    <a:pt x="133172" y="491883"/>
                  </a:lnTo>
                  <a:lnTo>
                    <a:pt x="132003" y="477913"/>
                  </a:lnTo>
                  <a:lnTo>
                    <a:pt x="137236" y="471512"/>
                  </a:lnTo>
                  <a:lnTo>
                    <a:pt x="535546" y="434251"/>
                  </a:lnTo>
                  <a:lnTo>
                    <a:pt x="542531" y="433679"/>
                  </a:lnTo>
                  <a:lnTo>
                    <a:pt x="693480" y="433679"/>
                  </a:lnTo>
                  <a:lnTo>
                    <a:pt x="716098" y="409232"/>
                  </a:lnTo>
                  <a:lnTo>
                    <a:pt x="332028" y="409232"/>
                  </a:lnTo>
                  <a:lnTo>
                    <a:pt x="319963" y="408130"/>
                  </a:lnTo>
                  <a:lnTo>
                    <a:pt x="271915" y="369993"/>
                  </a:lnTo>
                  <a:lnTo>
                    <a:pt x="266107" y="345198"/>
                  </a:lnTo>
                  <a:lnTo>
                    <a:pt x="270003" y="319965"/>
                  </a:lnTo>
                  <a:lnTo>
                    <a:pt x="293319" y="288866"/>
                  </a:lnTo>
                  <a:lnTo>
                    <a:pt x="329704" y="276504"/>
                  </a:lnTo>
                  <a:lnTo>
                    <a:pt x="760151" y="276504"/>
                  </a:lnTo>
                  <a:lnTo>
                    <a:pt x="776501" y="204760"/>
                  </a:lnTo>
                  <a:lnTo>
                    <a:pt x="629821" y="204760"/>
                  </a:lnTo>
                  <a:lnTo>
                    <a:pt x="611384" y="201795"/>
                  </a:lnTo>
                  <a:lnTo>
                    <a:pt x="594855" y="191515"/>
                  </a:lnTo>
                  <a:lnTo>
                    <a:pt x="583530" y="175862"/>
                  </a:lnTo>
                  <a:lnTo>
                    <a:pt x="579234" y="157535"/>
                  </a:lnTo>
                  <a:lnTo>
                    <a:pt x="582025" y="138882"/>
                  </a:lnTo>
                  <a:lnTo>
                    <a:pt x="591959" y="122250"/>
                  </a:lnTo>
                  <a:lnTo>
                    <a:pt x="607839" y="110914"/>
                  </a:lnTo>
                  <a:lnTo>
                    <a:pt x="626116" y="106675"/>
                  </a:lnTo>
                  <a:lnTo>
                    <a:pt x="716430" y="106675"/>
                  </a:lnTo>
                  <a:lnTo>
                    <a:pt x="601840" y="0"/>
                  </a:lnTo>
                  <a:close/>
                </a:path>
                <a:path w="784860" h="807720">
                  <a:moveTo>
                    <a:pt x="604088" y="530302"/>
                  </a:moveTo>
                  <a:lnTo>
                    <a:pt x="339809" y="530302"/>
                  </a:lnTo>
                  <a:lnTo>
                    <a:pt x="364877" y="534230"/>
                  </a:lnTo>
                  <a:lnTo>
                    <a:pt x="387273" y="547763"/>
                  </a:lnTo>
                  <a:lnTo>
                    <a:pt x="402617" y="569202"/>
                  </a:lnTo>
                  <a:lnTo>
                    <a:pt x="408422" y="593969"/>
                  </a:lnTo>
                  <a:lnTo>
                    <a:pt x="404525" y="619065"/>
                  </a:lnTo>
                  <a:lnTo>
                    <a:pt x="381133" y="650420"/>
                  </a:lnTo>
                  <a:lnTo>
                    <a:pt x="344830" y="663028"/>
                  </a:lnTo>
                  <a:lnTo>
                    <a:pt x="481295" y="663028"/>
                  </a:lnTo>
                  <a:lnTo>
                    <a:pt x="604088" y="530302"/>
                  </a:lnTo>
                  <a:close/>
                </a:path>
                <a:path w="784860" h="807720">
                  <a:moveTo>
                    <a:pt x="342493" y="555917"/>
                  </a:moveTo>
                  <a:lnTo>
                    <a:pt x="307603" y="575247"/>
                  </a:lnTo>
                  <a:lnTo>
                    <a:pt x="301854" y="598995"/>
                  </a:lnTo>
                  <a:lnTo>
                    <a:pt x="302645" y="606214"/>
                  </a:lnTo>
                  <a:lnTo>
                    <a:pt x="328328" y="634748"/>
                  </a:lnTo>
                  <a:lnTo>
                    <a:pt x="343808" y="637195"/>
                  </a:lnTo>
                  <a:lnTo>
                    <a:pt x="359068" y="633639"/>
                  </a:lnTo>
                  <a:lnTo>
                    <a:pt x="372148" y="624027"/>
                  </a:lnTo>
                  <a:lnTo>
                    <a:pt x="380537" y="610362"/>
                  </a:lnTo>
                  <a:lnTo>
                    <a:pt x="382982" y="595064"/>
                  </a:lnTo>
                  <a:lnTo>
                    <a:pt x="379429" y="579985"/>
                  </a:lnTo>
                  <a:lnTo>
                    <a:pt x="342493" y="555917"/>
                  </a:lnTo>
                  <a:close/>
                </a:path>
                <a:path w="784860" h="807720">
                  <a:moveTo>
                    <a:pt x="693480" y="433679"/>
                  </a:moveTo>
                  <a:lnTo>
                    <a:pt x="542531" y="433679"/>
                  </a:lnTo>
                  <a:lnTo>
                    <a:pt x="548919" y="438911"/>
                  </a:lnTo>
                  <a:lnTo>
                    <a:pt x="550087" y="452881"/>
                  </a:lnTo>
                  <a:lnTo>
                    <a:pt x="544855" y="459282"/>
                  </a:lnTo>
                  <a:lnTo>
                    <a:pt x="537870" y="459866"/>
                  </a:lnTo>
                  <a:lnTo>
                    <a:pt x="146545" y="496544"/>
                  </a:lnTo>
                  <a:lnTo>
                    <a:pt x="635320" y="496544"/>
                  </a:lnTo>
                  <a:lnTo>
                    <a:pt x="693480" y="433679"/>
                  </a:lnTo>
                  <a:close/>
                </a:path>
                <a:path w="784860" h="807720">
                  <a:moveTo>
                    <a:pt x="760151" y="276504"/>
                  </a:moveTo>
                  <a:lnTo>
                    <a:pt x="329704" y="276504"/>
                  </a:lnTo>
                  <a:lnTo>
                    <a:pt x="342635" y="277268"/>
                  </a:lnTo>
                  <a:lnTo>
                    <a:pt x="355072" y="280435"/>
                  </a:lnTo>
                  <a:lnTo>
                    <a:pt x="385976" y="303856"/>
                  </a:lnTo>
                  <a:lnTo>
                    <a:pt x="398322" y="339953"/>
                  </a:lnTo>
                  <a:lnTo>
                    <a:pt x="397478" y="353224"/>
                  </a:lnTo>
                  <a:lnTo>
                    <a:pt x="380873" y="387692"/>
                  </a:lnTo>
                  <a:lnTo>
                    <a:pt x="345388" y="407831"/>
                  </a:lnTo>
                  <a:lnTo>
                    <a:pt x="332028" y="409232"/>
                  </a:lnTo>
                  <a:lnTo>
                    <a:pt x="716098" y="409232"/>
                  </a:lnTo>
                  <a:lnTo>
                    <a:pt x="734415" y="389432"/>
                  </a:lnTo>
                  <a:lnTo>
                    <a:pt x="760151" y="276504"/>
                  </a:lnTo>
                  <a:close/>
                </a:path>
                <a:path w="784860" h="807720">
                  <a:moveTo>
                    <a:pt x="332028" y="302120"/>
                  </a:moveTo>
                  <a:lnTo>
                    <a:pt x="293991" y="328677"/>
                  </a:lnTo>
                  <a:lnTo>
                    <a:pt x="291549" y="344176"/>
                  </a:lnTo>
                  <a:lnTo>
                    <a:pt x="295100" y="359456"/>
                  </a:lnTo>
                  <a:lnTo>
                    <a:pt x="304698" y="372554"/>
                  </a:lnTo>
                  <a:lnTo>
                    <a:pt x="318345" y="380951"/>
                  </a:lnTo>
                  <a:lnTo>
                    <a:pt x="333628" y="383398"/>
                  </a:lnTo>
                  <a:lnTo>
                    <a:pt x="348693" y="379842"/>
                  </a:lnTo>
                  <a:lnTo>
                    <a:pt x="372316" y="349272"/>
                  </a:lnTo>
                  <a:lnTo>
                    <a:pt x="372732" y="341121"/>
                  </a:lnTo>
                  <a:lnTo>
                    <a:pt x="371550" y="333062"/>
                  </a:lnTo>
                  <a:lnTo>
                    <a:pt x="339419" y="302775"/>
                  </a:lnTo>
                  <a:lnTo>
                    <a:pt x="332028" y="302120"/>
                  </a:lnTo>
                  <a:close/>
                </a:path>
                <a:path w="784860" h="807720">
                  <a:moveTo>
                    <a:pt x="716430" y="106675"/>
                  </a:moveTo>
                  <a:lnTo>
                    <a:pt x="626116" y="106675"/>
                  </a:lnTo>
                  <a:lnTo>
                    <a:pt x="644612" y="109639"/>
                  </a:lnTo>
                  <a:lnTo>
                    <a:pt x="661149" y="119913"/>
                  </a:lnTo>
                  <a:lnTo>
                    <a:pt x="672470" y="135485"/>
                  </a:lnTo>
                  <a:lnTo>
                    <a:pt x="676703" y="153676"/>
                  </a:lnTo>
                  <a:lnTo>
                    <a:pt x="673740" y="172305"/>
                  </a:lnTo>
                  <a:lnTo>
                    <a:pt x="663473" y="189191"/>
                  </a:lnTo>
                  <a:lnTo>
                    <a:pt x="647929" y="200522"/>
                  </a:lnTo>
                  <a:lnTo>
                    <a:pt x="629821" y="204760"/>
                  </a:lnTo>
                  <a:lnTo>
                    <a:pt x="776501" y="204760"/>
                  </a:lnTo>
                  <a:lnTo>
                    <a:pt x="784428" y="169976"/>
                  </a:lnTo>
                  <a:lnTo>
                    <a:pt x="716430" y="106675"/>
                  </a:lnTo>
                  <a:close/>
                </a:path>
              </a:pathLst>
            </a:custGeom>
            <a:solidFill>
              <a:srgbClr val="29B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285359" y="2944088"/>
            <a:ext cx="781050" cy="890269"/>
            <a:chOff x="5285359" y="2944088"/>
            <a:chExt cx="781050" cy="890269"/>
          </a:xfrm>
        </p:grpSpPr>
        <p:sp>
          <p:nvSpPr>
            <p:cNvPr id="13" name="object 13"/>
            <p:cNvSpPr/>
            <p:nvPr/>
          </p:nvSpPr>
          <p:spPr>
            <a:xfrm>
              <a:off x="5285359" y="3558451"/>
              <a:ext cx="781050" cy="275590"/>
            </a:xfrm>
            <a:custGeom>
              <a:avLst/>
              <a:gdLst/>
              <a:ahLst/>
              <a:cxnLst/>
              <a:rect l="l" t="t" r="r" b="b"/>
              <a:pathLst>
                <a:path w="781050" h="275589">
                  <a:moveTo>
                    <a:pt x="657300" y="0"/>
                  </a:moveTo>
                  <a:lnTo>
                    <a:pt x="620925" y="31992"/>
                  </a:lnTo>
                  <a:lnTo>
                    <a:pt x="580721" y="59109"/>
                  </a:lnTo>
                  <a:lnTo>
                    <a:pt x="537123" y="80930"/>
                  </a:lnTo>
                  <a:lnTo>
                    <a:pt x="490569" y="97037"/>
                  </a:lnTo>
                  <a:lnTo>
                    <a:pt x="441494" y="107009"/>
                  </a:lnTo>
                  <a:lnTo>
                    <a:pt x="390333" y="110426"/>
                  </a:lnTo>
                  <a:lnTo>
                    <a:pt x="339172" y="107009"/>
                  </a:lnTo>
                  <a:lnTo>
                    <a:pt x="290095" y="97037"/>
                  </a:lnTo>
                  <a:lnTo>
                    <a:pt x="243537" y="80930"/>
                  </a:lnTo>
                  <a:lnTo>
                    <a:pt x="199937" y="59109"/>
                  </a:lnTo>
                  <a:lnTo>
                    <a:pt x="159730" y="31992"/>
                  </a:lnTo>
                  <a:lnTo>
                    <a:pt x="123354" y="0"/>
                  </a:lnTo>
                  <a:lnTo>
                    <a:pt x="1205" y="256895"/>
                  </a:lnTo>
                  <a:lnTo>
                    <a:pt x="0" y="263476"/>
                  </a:lnTo>
                  <a:lnTo>
                    <a:pt x="2007" y="269459"/>
                  </a:lnTo>
                  <a:lnTo>
                    <a:pt x="6522" y="273808"/>
                  </a:lnTo>
                  <a:lnTo>
                    <a:pt x="12839" y="275488"/>
                  </a:lnTo>
                  <a:lnTo>
                    <a:pt x="767816" y="275488"/>
                  </a:lnTo>
                  <a:lnTo>
                    <a:pt x="774134" y="273808"/>
                  </a:lnTo>
                  <a:lnTo>
                    <a:pt x="778652" y="269459"/>
                  </a:lnTo>
                  <a:lnTo>
                    <a:pt x="780660" y="263476"/>
                  </a:lnTo>
                  <a:lnTo>
                    <a:pt x="779449" y="256895"/>
                  </a:lnTo>
                  <a:lnTo>
                    <a:pt x="657300" y="0"/>
                  </a:lnTo>
                  <a:close/>
                </a:path>
              </a:pathLst>
            </a:custGeom>
            <a:solidFill>
              <a:srgbClr val="29B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3890" y="2944088"/>
              <a:ext cx="704215" cy="699770"/>
            </a:xfrm>
            <a:custGeom>
              <a:avLst/>
              <a:gdLst/>
              <a:ahLst/>
              <a:cxnLst/>
              <a:rect l="l" t="t" r="r" b="b"/>
              <a:pathLst>
                <a:path w="704214" h="699770">
                  <a:moveTo>
                    <a:pt x="351802" y="0"/>
                  </a:moveTo>
                  <a:lnTo>
                    <a:pt x="304134" y="3201"/>
                  </a:lnTo>
                  <a:lnTo>
                    <a:pt x="258393" y="12526"/>
                  </a:lnTo>
                  <a:lnTo>
                    <a:pt x="215003" y="27554"/>
                  </a:lnTo>
                  <a:lnTo>
                    <a:pt x="174386" y="47865"/>
                  </a:lnTo>
                  <a:lnTo>
                    <a:pt x="136966" y="73039"/>
                  </a:lnTo>
                  <a:lnTo>
                    <a:pt x="103163" y="102657"/>
                  </a:lnTo>
                  <a:lnTo>
                    <a:pt x="73402" y="136298"/>
                  </a:lnTo>
                  <a:lnTo>
                    <a:pt x="48104" y="173542"/>
                  </a:lnTo>
                  <a:lnTo>
                    <a:pt x="27692" y="213969"/>
                  </a:lnTo>
                  <a:lnTo>
                    <a:pt x="12589" y="257160"/>
                  </a:lnTo>
                  <a:lnTo>
                    <a:pt x="3217" y="302694"/>
                  </a:lnTo>
                  <a:lnTo>
                    <a:pt x="0" y="350151"/>
                  </a:lnTo>
                  <a:lnTo>
                    <a:pt x="3183" y="397341"/>
                  </a:lnTo>
                  <a:lnTo>
                    <a:pt x="12466" y="442657"/>
                  </a:lnTo>
                  <a:lnTo>
                    <a:pt x="27443" y="485678"/>
                  </a:lnTo>
                  <a:lnTo>
                    <a:pt x="47710" y="525984"/>
                  </a:lnTo>
                  <a:lnTo>
                    <a:pt x="72864" y="563156"/>
                  </a:lnTo>
                  <a:lnTo>
                    <a:pt x="102501" y="596773"/>
                  </a:lnTo>
                  <a:lnTo>
                    <a:pt x="136262" y="626614"/>
                  </a:lnTo>
                  <a:lnTo>
                    <a:pt x="173742" y="651899"/>
                  </a:lnTo>
                  <a:lnTo>
                    <a:pt x="214488" y="672239"/>
                  </a:lnTo>
                  <a:lnTo>
                    <a:pt x="258049" y="687247"/>
                  </a:lnTo>
                  <a:lnTo>
                    <a:pt x="303971" y="696536"/>
                  </a:lnTo>
                  <a:lnTo>
                    <a:pt x="351802" y="699719"/>
                  </a:lnTo>
                  <a:lnTo>
                    <a:pt x="399633" y="696536"/>
                  </a:lnTo>
                  <a:lnTo>
                    <a:pt x="445555" y="687247"/>
                  </a:lnTo>
                  <a:lnTo>
                    <a:pt x="483632" y="674128"/>
                  </a:lnTo>
                  <a:lnTo>
                    <a:pt x="351802" y="674128"/>
                  </a:lnTo>
                  <a:lnTo>
                    <a:pt x="305264" y="670884"/>
                  </a:lnTo>
                  <a:lnTo>
                    <a:pt x="260349" y="661303"/>
                  </a:lnTo>
                  <a:lnTo>
                    <a:pt x="217561" y="645607"/>
                  </a:lnTo>
                  <a:lnTo>
                    <a:pt x="177401" y="624022"/>
                  </a:lnTo>
                  <a:lnTo>
                    <a:pt x="140373" y="596773"/>
                  </a:lnTo>
                  <a:lnTo>
                    <a:pt x="87505" y="540356"/>
                  </a:lnTo>
                  <a:lnTo>
                    <a:pt x="60854" y="497230"/>
                  </a:lnTo>
                  <a:lnTo>
                    <a:pt x="41470" y="450669"/>
                  </a:lnTo>
                  <a:lnTo>
                    <a:pt x="29635" y="401401"/>
                  </a:lnTo>
                  <a:lnTo>
                    <a:pt x="25628" y="350151"/>
                  </a:lnTo>
                  <a:lnTo>
                    <a:pt x="29635" y="298901"/>
                  </a:lnTo>
                  <a:lnTo>
                    <a:pt x="41470" y="249633"/>
                  </a:lnTo>
                  <a:lnTo>
                    <a:pt x="60854" y="203073"/>
                  </a:lnTo>
                  <a:lnTo>
                    <a:pt x="87505" y="159946"/>
                  </a:lnTo>
                  <a:lnTo>
                    <a:pt x="121145" y="120980"/>
                  </a:lnTo>
                  <a:lnTo>
                    <a:pt x="160456" y="87382"/>
                  </a:lnTo>
                  <a:lnTo>
                    <a:pt x="203847" y="60766"/>
                  </a:lnTo>
                  <a:lnTo>
                    <a:pt x="250648" y="41410"/>
                  </a:lnTo>
                  <a:lnTo>
                    <a:pt x="300189" y="29591"/>
                  </a:lnTo>
                  <a:lnTo>
                    <a:pt x="351802" y="25590"/>
                  </a:lnTo>
                  <a:lnTo>
                    <a:pt x="482926" y="25590"/>
                  </a:lnTo>
                  <a:lnTo>
                    <a:pt x="445207" y="12526"/>
                  </a:lnTo>
                  <a:lnTo>
                    <a:pt x="399468" y="3201"/>
                  </a:lnTo>
                  <a:lnTo>
                    <a:pt x="351802" y="0"/>
                  </a:lnTo>
                  <a:close/>
                </a:path>
                <a:path w="704214" h="699770">
                  <a:moveTo>
                    <a:pt x="482926" y="25590"/>
                  </a:moveTo>
                  <a:lnTo>
                    <a:pt x="351802" y="25590"/>
                  </a:lnTo>
                  <a:lnTo>
                    <a:pt x="403410" y="29591"/>
                  </a:lnTo>
                  <a:lnTo>
                    <a:pt x="452950" y="41410"/>
                  </a:lnTo>
                  <a:lnTo>
                    <a:pt x="499751" y="60766"/>
                  </a:lnTo>
                  <a:lnTo>
                    <a:pt x="543141" y="87382"/>
                  </a:lnTo>
                  <a:lnTo>
                    <a:pt x="582447" y="120980"/>
                  </a:lnTo>
                  <a:lnTo>
                    <a:pt x="616093" y="159946"/>
                  </a:lnTo>
                  <a:lnTo>
                    <a:pt x="642748" y="203073"/>
                  </a:lnTo>
                  <a:lnTo>
                    <a:pt x="662133" y="249633"/>
                  </a:lnTo>
                  <a:lnTo>
                    <a:pt x="673969" y="298901"/>
                  </a:lnTo>
                  <a:lnTo>
                    <a:pt x="677976" y="350151"/>
                  </a:lnTo>
                  <a:lnTo>
                    <a:pt x="673969" y="401401"/>
                  </a:lnTo>
                  <a:lnTo>
                    <a:pt x="662133" y="450669"/>
                  </a:lnTo>
                  <a:lnTo>
                    <a:pt x="642748" y="497230"/>
                  </a:lnTo>
                  <a:lnTo>
                    <a:pt x="616093" y="540356"/>
                  </a:lnTo>
                  <a:lnTo>
                    <a:pt x="582447" y="579323"/>
                  </a:lnTo>
                  <a:lnTo>
                    <a:pt x="526202" y="624022"/>
                  </a:lnTo>
                  <a:lnTo>
                    <a:pt x="486040" y="645607"/>
                  </a:lnTo>
                  <a:lnTo>
                    <a:pt x="443250" y="661303"/>
                  </a:lnTo>
                  <a:lnTo>
                    <a:pt x="398336" y="670884"/>
                  </a:lnTo>
                  <a:lnTo>
                    <a:pt x="351802" y="674128"/>
                  </a:lnTo>
                  <a:lnTo>
                    <a:pt x="483632" y="674128"/>
                  </a:lnTo>
                  <a:lnTo>
                    <a:pt x="529859" y="651899"/>
                  </a:lnTo>
                  <a:lnTo>
                    <a:pt x="567335" y="626614"/>
                  </a:lnTo>
                  <a:lnTo>
                    <a:pt x="601090" y="596773"/>
                  </a:lnTo>
                  <a:lnTo>
                    <a:pt x="630728" y="563156"/>
                  </a:lnTo>
                  <a:lnTo>
                    <a:pt x="655885" y="525984"/>
                  </a:lnTo>
                  <a:lnTo>
                    <a:pt x="676155" y="485678"/>
                  </a:lnTo>
                  <a:lnTo>
                    <a:pt x="691135" y="442657"/>
                  </a:lnTo>
                  <a:lnTo>
                    <a:pt x="700420" y="397341"/>
                  </a:lnTo>
                  <a:lnTo>
                    <a:pt x="703605" y="350151"/>
                  </a:lnTo>
                  <a:lnTo>
                    <a:pt x="700387" y="302694"/>
                  </a:lnTo>
                  <a:lnTo>
                    <a:pt x="691014" y="257160"/>
                  </a:lnTo>
                  <a:lnTo>
                    <a:pt x="675911" y="213969"/>
                  </a:lnTo>
                  <a:lnTo>
                    <a:pt x="655498" y="173542"/>
                  </a:lnTo>
                  <a:lnTo>
                    <a:pt x="630199" y="136298"/>
                  </a:lnTo>
                  <a:lnTo>
                    <a:pt x="600436" y="102657"/>
                  </a:lnTo>
                  <a:lnTo>
                    <a:pt x="566633" y="73039"/>
                  </a:lnTo>
                  <a:lnTo>
                    <a:pt x="529212" y="47865"/>
                  </a:lnTo>
                  <a:lnTo>
                    <a:pt x="488596" y="27554"/>
                  </a:lnTo>
                  <a:lnTo>
                    <a:pt x="482926" y="25590"/>
                  </a:lnTo>
                  <a:close/>
                </a:path>
              </a:pathLst>
            </a:custGeom>
            <a:solidFill>
              <a:srgbClr val="0352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144604" y="1579638"/>
            <a:ext cx="1063625" cy="759460"/>
            <a:chOff x="5144604" y="1579638"/>
            <a:chExt cx="1063625" cy="759460"/>
          </a:xfrm>
        </p:grpSpPr>
        <p:sp>
          <p:nvSpPr>
            <p:cNvPr id="16" name="object 16"/>
            <p:cNvSpPr/>
            <p:nvPr/>
          </p:nvSpPr>
          <p:spPr>
            <a:xfrm>
              <a:off x="5144604" y="1579638"/>
              <a:ext cx="1063625" cy="759460"/>
            </a:xfrm>
            <a:custGeom>
              <a:avLst/>
              <a:gdLst/>
              <a:ahLst/>
              <a:cxnLst/>
              <a:rect l="l" t="t" r="r" b="b"/>
              <a:pathLst>
                <a:path w="1063625" h="759460">
                  <a:moveTo>
                    <a:pt x="1057351" y="0"/>
                  </a:moveTo>
                  <a:lnTo>
                    <a:pt x="5816" y="0"/>
                  </a:lnTo>
                  <a:lnTo>
                    <a:pt x="0" y="5232"/>
                  </a:lnTo>
                  <a:lnTo>
                    <a:pt x="0" y="753986"/>
                  </a:lnTo>
                  <a:lnTo>
                    <a:pt x="5816" y="759218"/>
                  </a:lnTo>
                  <a:lnTo>
                    <a:pt x="1057351" y="759218"/>
                  </a:lnTo>
                  <a:lnTo>
                    <a:pt x="1063167" y="753986"/>
                  </a:lnTo>
                  <a:lnTo>
                    <a:pt x="1063167" y="733348"/>
                  </a:lnTo>
                  <a:lnTo>
                    <a:pt x="24574" y="733348"/>
                  </a:lnTo>
                  <a:lnTo>
                    <a:pt x="24574" y="25869"/>
                  </a:lnTo>
                  <a:lnTo>
                    <a:pt x="1063167" y="25869"/>
                  </a:lnTo>
                  <a:lnTo>
                    <a:pt x="1063167" y="5232"/>
                  </a:lnTo>
                  <a:lnTo>
                    <a:pt x="1057351" y="0"/>
                  </a:lnTo>
                  <a:close/>
                </a:path>
                <a:path w="1063625" h="759460">
                  <a:moveTo>
                    <a:pt x="1063167" y="25869"/>
                  </a:moveTo>
                  <a:lnTo>
                    <a:pt x="1038593" y="25869"/>
                  </a:lnTo>
                  <a:lnTo>
                    <a:pt x="1038593" y="733348"/>
                  </a:lnTo>
                  <a:lnTo>
                    <a:pt x="1063167" y="733348"/>
                  </a:lnTo>
                  <a:lnTo>
                    <a:pt x="1063167" y="25869"/>
                  </a:lnTo>
                  <a:close/>
                </a:path>
                <a:path w="1063625" h="759460">
                  <a:moveTo>
                    <a:pt x="236893" y="447065"/>
                  </a:moveTo>
                  <a:lnTo>
                    <a:pt x="232232" y="447065"/>
                  </a:lnTo>
                  <a:lnTo>
                    <a:pt x="229323" y="448233"/>
                  </a:lnTo>
                  <a:lnTo>
                    <a:pt x="227571" y="450557"/>
                  </a:lnTo>
                  <a:lnTo>
                    <a:pt x="209219" y="474598"/>
                  </a:lnTo>
                  <a:lnTo>
                    <a:pt x="50444" y="685495"/>
                  </a:lnTo>
                  <a:lnTo>
                    <a:pt x="66751" y="666305"/>
                  </a:lnTo>
                  <a:lnTo>
                    <a:pt x="231648" y="481380"/>
                  </a:lnTo>
                  <a:lnTo>
                    <a:pt x="236308" y="474980"/>
                  </a:lnTo>
                  <a:lnTo>
                    <a:pt x="238061" y="473240"/>
                  </a:lnTo>
                  <a:lnTo>
                    <a:pt x="240969" y="472071"/>
                  </a:lnTo>
                  <a:lnTo>
                    <a:pt x="305188" y="472071"/>
                  </a:lnTo>
                  <a:lnTo>
                    <a:pt x="238061" y="447649"/>
                  </a:lnTo>
                  <a:lnTo>
                    <a:pt x="236893" y="447065"/>
                  </a:lnTo>
                  <a:close/>
                </a:path>
                <a:path w="1063625" h="759460">
                  <a:moveTo>
                    <a:pt x="305188" y="472071"/>
                  </a:moveTo>
                  <a:lnTo>
                    <a:pt x="246214" y="472071"/>
                  </a:lnTo>
                  <a:lnTo>
                    <a:pt x="247383" y="472655"/>
                  </a:lnTo>
                  <a:lnTo>
                    <a:pt x="366242" y="528485"/>
                  </a:lnTo>
                  <a:lnTo>
                    <a:pt x="367982" y="529069"/>
                  </a:lnTo>
                  <a:lnTo>
                    <a:pt x="370319" y="529640"/>
                  </a:lnTo>
                  <a:lnTo>
                    <a:pt x="376148" y="529640"/>
                  </a:lnTo>
                  <a:lnTo>
                    <a:pt x="379641" y="528485"/>
                  </a:lnTo>
                  <a:lnTo>
                    <a:pt x="381977" y="525576"/>
                  </a:lnTo>
                  <a:lnTo>
                    <a:pt x="398284" y="508127"/>
                  </a:lnTo>
                  <a:lnTo>
                    <a:pt x="412232" y="493585"/>
                  </a:lnTo>
                  <a:lnTo>
                    <a:pt x="363905" y="493585"/>
                  </a:lnTo>
                  <a:lnTo>
                    <a:pt x="362750" y="493014"/>
                  </a:lnTo>
                  <a:lnTo>
                    <a:pt x="305188" y="472071"/>
                  </a:lnTo>
                  <a:close/>
                </a:path>
                <a:path w="1063625" h="759460">
                  <a:moveTo>
                    <a:pt x="580656" y="250507"/>
                  </a:moveTo>
                  <a:lnTo>
                    <a:pt x="575995" y="250507"/>
                  </a:lnTo>
                  <a:lnTo>
                    <a:pt x="573671" y="251675"/>
                  </a:lnTo>
                  <a:lnTo>
                    <a:pt x="571919" y="253415"/>
                  </a:lnTo>
                  <a:lnTo>
                    <a:pt x="563181" y="264464"/>
                  </a:lnTo>
                  <a:lnTo>
                    <a:pt x="542528" y="289655"/>
                  </a:lnTo>
                  <a:lnTo>
                    <a:pt x="398284" y="459282"/>
                  </a:lnTo>
                  <a:lnTo>
                    <a:pt x="372643" y="490105"/>
                  </a:lnTo>
                  <a:lnTo>
                    <a:pt x="371487" y="492429"/>
                  </a:lnTo>
                  <a:lnTo>
                    <a:pt x="368566" y="493585"/>
                  </a:lnTo>
                  <a:lnTo>
                    <a:pt x="412232" y="493585"/>
                  </a:lnTo>
                  <a:lnTo>
                    <a:pt x="542201" y="358089"/>
                  </a:lnTo>
                  <a:lnTo>
                    <a:pt x="563181" y="334835"/>
                  </a:lnTo>
                  <a:lnTo>
                    <a:pt x="580958" y="316508"/>
                  </a:lnTo>
                  <a:lnTo>
                    <a:pt x="582980" y="314477"/>
                  </a:lnTo>
                  <a:lnTo>
                    <a:pt x="585317" y="313309"/>
                  </a:lnTo>
                  <a:lnTo>
                    <a:pt x="687327" y="313309"/>
                  </a:lnTo>
                  <a:lnTo>
                    <a:pt x="583564" y="251675"/>
                  </a:lnTo>
                  <a:lnTo>
                    <a:pt x="581825" y="251091"/>
                  </a:lnTo>
                  <a:lnTo>
                    <a:pt x="580656" y="250507"/>
                  </a:lnTo>
                  <a:close/>
                </a:path>
                <a:path w="1063625" h="759460">
                  <a:moveTo>
                    <a:pt x="687327" y="313309"/>
                  </a:moveTo>
                  <a:lnTo>
                    <a:pt x="589394" y="313309"/>
                  </a:lnTo>
                  <a:lnTo>
                    <a:pt x="591146" y="313893"/>
                  </a:lnTo>
                  <a:lnTo>
                    <a:pt x="705345" y="391236"/>
                  </a:lnTo>
                  <a:lnTo>
                    <a:pt x="705929" y="391236"/>
                  </a:lnTo>
                  <a:lnTo>
                    <a:pt x="726897" y="404037"/>
                  </a:lnTo>
                  <a:lnTo>
                    <a:pt x="737971" y="411594"/>
                  </a:lnTo>
                  <a:lnTo>
                    <a:pt x="739724" y="412750"/>
                  </a:lnTo>
                  <a:lnTo>
                    <a:pt x="745553" y="412750"/>
                  </a:lnTo>
                  <a:lnTo>
                    <a:pt x="747877" y="412178"/>
                  </a:lnTo>
                  <a:lnTo>
                    <a:pt x="749630" y="409841"/>
                  </a:lnTo>
                  <a:lnTo>
                    <a:pt x="811335" y="338899"/>
                  </a:lnTo>
                  <a:lnTo>
                    <a:pt x="729818" y="338899"/>
                  </a:lnTo>
                  <a:lnTo>
                    <a:pt x="728649" y="338315"/>
                  </a:lnTo>
                  <a:lnTo>
                    <a:pt x="726897" y="337743"/>
                  </a:lnTo>
                  <a:lnTo>
                    <a:pt x="726897" y="337159"/>
                  </a:lnTo>
                  <a:lnTo>
                    <a:pt x="705929" y="324358"/>
                  </a:lnTo>
                  <a:lnTo>
                    <a:pt x="687327" y="313309"/>
                  </a:lnTo>
                  <a:close/>
                </a:path>
                <a:path w="1063625" h="759460">
                  <a:moveTo>
                    <a:pt x="1008329" y="73723"/>
                  </a:moveTo>
                  <a:lnTo>
                    <a:pt x="997838" y="73723"/>
                  </a:lnTo>
                  <a:lnTo>
                    <a:pt x="994333" y="74879"/>
                  </a:lnTo>
                  <a:lnTo>
                    <a:pt x="814298" y="151066"/>
                  </a:lnTo>
                  <a:lnTo>
                    <a:pt x="799731" y="156883"/>
                  </a:lnTo>
                  <a:lnTo>
                    <a:pt x="798563" y="165023"/>
                  </a:lnTo>
                  <a:lnTo>
                    <a:pt x="803808" y="169087"/>
                  </a:lnTo>
                  <a:lnTo>
                    <a:pt x="843432" y="198755"/>
                  </a:lnTo>
                  <a:lnTo>
                    <a:pt x="847509" y="201663"/>
                  </a:lnTo>
                  <a:lnTo>
                    <a:pt x="848093" y="206895"/>
                  </a:lnTo>
                  <a:lnTo>
                    <a:pt x="845185" y="210388"/>
                  </a:lnTo>
                  <a:lnTo>
                    <a:pt x="738555" y="335407"/>
                  </a:lnTo>
                  <a:lnTo>
                    <a:pt x="737387" y="337743"/>
                  </a:lnTo>
                  <a:lnTo>
                    <a:pt x="734479" y="338899"/>
                  </a:lnTo>
                  <a:lnTo>
                    <a:pt x="811335" y="338899"/>
                  </a:lnTo>
                  <a:lnTo>
                    <a:pt x="868489" y="273189"/>
                  </a:lnTo>
                  <a:lnTo>
                    <a:pt x="891794" y="247599"/>
                  </a:lnTo>
                  <a:lnTo>
                    <a:pt x="893546" y="245859"/>
                  </a:lnTo>
                  <a:lnTo>
                    <a:pt x="896454" y="244690"/>
                  </a:lnTo>
                  <a:lnTo>
                    <a:pt x="967711" y="244690"/>
                  </a:lnTo>
                  <a:lnTo>
                    <a:pt x="1012405" y="90004"/>
                  </a:lnTo>
                  <a:lnTo>
                    <a:pt x="1015314" y="81864"/>
                  </a:lnTo>
                  <a:lnTo>
                    <a:pt x="1008329" y="73723"/>
                  </a:lnTo>
                  <a:close/>
                </a:path>
                <a:path w="1063625" h="759460">
                  <a:moveTo>
                    <a:pt x="967711" y="244690"/>
                  </a:moveTo>
                  <a:lnTo>
                    <a:pt x="900531" y="244690"/>
                  </a:lnTo>
                  <a:lnTo>
                    <a:pt x="902868" y="245275"/>
                  </a:lnTo>
                  <a:lnTo>
                    <a:pt x="904024" y="246430"/>
                  </a:lnTo>
                  <a:lnTo>
                    <a:pt x="944816" y="279577"/>
                  </a:lnTo>
                  <a:lnTo>
                    <a:pt x="946556" y="281330"/>
                  </a:lnTo>
                  <a:lnTo>
                    <a:pt x="948893" y="281914"/>
                  </a:lnTo>
                  <a:lnTo>
                    <a:pt x="954722" y="281914"/>
                  </a:lnTo>
                  <a:lnTo>
                    <a:pt x="957630" y="279577"/>
                  </a:lnTo>
                  <a:lnTo>
                    <a:pt x="967711" y="244690"/>
                  </a:lnTo>
                  <a:close/>
                </a:path>
              </a:pathLst>
            </a:custGeom>
            <a:solidFill>
              <a:srgbClr val="0352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06682" y="1760715"/>
              <a:ext cx="951230" cy="528320"/>
            </a:xfrm>
            <a:custGeom>
              <a:avLst/>
              <a:gdLst/>
              <a:ahLst/>
              <a:cxnLst/>
              <a:rect l="l" t="t" r="r" b="b"/>
              <a:pathLst>
                <a:path w="951229" h="528319">
                  <a:moveTo>
                    <a:pt x="186880" y="320573"/>
                  </a:moveTo>
                  <a:lnTo>
                    <a:pt x="167081" y="343268"/>
                  </a:lnTo>
                  <a:lnTo>
                    <a:pt x="166496" y="343268"/>
                  </a:lnTo>
                  <a:lnTo>
                    <a:pt x="24460" y="502678"/>
                  </a:lnTo>
                  <a:lnTo>
                    <a:pt x="8153" y="521296"/>
                  </a:lnTo>
                  <a:lnTo>
                    <a:pt x="5829" y="524205"/>
                  </a:lnTo>
                  <a:lnTo>
                    <a:pt x="2920" y="526541"/>
                  </a:lnTo>
                  <a:lnTo>
                    <a:pt x="0" y="527697"/>
                  </a:lnTo>
                  <a:lnTo>
                    <a:pt x="950645" y="527697"/>
                  </a:lnTo>
                  <a:lnTo>
                    <a:pt x="950645" y="374688"/>
                  </a:lnTo>
                  <a:lnTo>
                    <a:pt x="305053" y="374688"/>
                  </a:lnTo>
                  <a:lnTo>
                    <a:pt x="299224" y="373519"/>
                  </a:lnTo>
                  <a:lnTo>
                    <a:pt x="294576" y="371195"/>
                  </a:lnTo>
                  <a:lnTo>
                    <a:pt x="293408" y="371195"/>
                  </a:lnTo>
                  <a:lnTo>
                    <a:pt x="186880" y="320573"/>
                  </a:lnTo>
                  <a:close/>
                </a:path>
                <a:path w="951229" h="528319">
                  <a:moveTo>
                    <a:pt x="528015" y="163487"/>
                  </a:moveTo>
                  <a:lnTo>
                    <a:pt x="498906" y="194906"/>
                  </a:lnTo>
                  <a:lnTo>
                    <a:pt x="355117" y="345008"/>
                  </a:lnTo>
                  <a:lnTo>
                    <a:pt x="338810" y="362470"/>
                  </a:lnTo>
                  <a:lnTo>
                    <a:pt x="332962" y="367567"/>
                  </a:lnTo>
                  <a:lnTo>
                    <a:pt x="326077" y="371413"/>
                  </a:lnTo>
                  <a:lnTo>
                    <a:pt x="318427" y="373841"/>
                  </a:lnTo>
                  <a:lnTo>
                    <a:pt x="310286" y="374688"/>
                  </a:lnTo>
                  <a:lnTo>
                    <a:pt x="950645" y="374688"/>
                  </a:lnTo>
                  <a:lnTo>
                    <a:pt x="950645" y="257733"/>
                  </a:lnTo>
                  <a:lnTo>
                    <a:pt x="674128" y="257733"/>
                  </a:lnTo>
                  <a:lnTo>
                    <a:pt x="667727" y="255993"/>
                  </a:lnTo>
                  <a:lnTo>
                    <a:pt x="662482" y="252501"/>
                  </a:lnTo>
                  <a:lnTo>
                    <a:pt x="661911" y="252501"/>
                  </a:lnTo>
                  <a:lnTo>
                    <a:pt x="661327" y="251917"/>
                  </a:lnTo>
                  <a:lnTo>
                    <a:pt x="651421" y="244944"/>
                  </a:lnTo>
                  <a:lnTo>
                    <a:pt x="633387" y="234467"/>
                  </a:lnTo>
                  <a:lnTo>
                    <a:pt x="631634" y="233883"/>
                  </a:lnTo>
                  <a:lnTo>
                    <a:pt x="630466" y="232714"/>
                  </a:lnTo>
                  <a:lnTo>
                    <a:pt x="628726" y="231559"/>
                  </a:lnTo>
                  <a:lnTo>
                    <a:pt x="528015" y="163487"/>
                  </a:lnTo>
                  <a:close/>
                </a:path>
                <a:path w="951229" h="528319">
                  <a:moveTo>
                    <a:pt x="838301" y="95999"/>
                  </a:moveTo>
                  <a:lnTo>
                    <a:pt x="824903" y="109956"/>
                  </a:lnTo>
                  <a:lnTo>
                    <a:pt x="706729" y="246100"/>
                  </a:lnTo>
                  <a:lnTo>
                    <a:pt x="701408" y="251111"/>
                  </a:lnTo>
                  <a:lnTo>
                    <a:pt x="695158" y="254755"/>
                  </a:lnTo>
                  <a:lnTo>
                    <a:pt x="688143" y="256980"/>
                  </a:lnTo>
                  <a:lnTo>
                    <a:pt x="680529" y="257733"/>
                  </a:lnTo>
                  <a:lnTo>
                    <a:pt x="950645" y="257733"/>
                  </a:lnTo>
                  <a:lnTo>
                    <a:pt x="950645" y="126834"/>
                  </a:lnTo>
                  <a:lnTo>
                    <a:pt x="880795" y="126834"/>
                  </a:lnTo>
                  <a:lnTo>
                    <a:pt x="872642" y="123926"/>
                  </a:lnTo>
                  <a:lnTo>
                    <a:pt x="838301" y="95999"/>
                  </a:lnTo>
                  <a:close/>
                </a:path>
                <a:path w="951229" h="528319">
                  <a:moveTo>
                    <a:pt x="950645" y="0"/>
                  </a:moveTo>
                  <a:lnTo>
                    <a:pt x="921537" y="101815"/>
                  </a:lnTo>
                  <a:lnTo>
                    <a:pt x="888364" y="126834"/>
                  </a:lnTo>
                  <a:lnTo>
                    <a:pt x="950645" y="126834"/>
                  </a:lnTo>
                  <a:lnTo>
                    <a:pt x="950645" y="0"/>
                  </a:lnTo>
                  <a:close/>
                </a:path>
              </a:pathLst>
            </a:custGeom>
            <a:solidFill>
              <a:srgbClr val="29B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Trebuchet MS</vt:lpstr>
      <vt:lpstr>Office Theme</vt:lpstr>
      <vt:lpstr>Churn is indeed high in the SME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is indeed high in the SME division</dc:title>
  <dc:creator>Akshay Panchal</dc:creator>
  <cp:lastModifiedBy>Anjali Panchal</cp:lastModifiedBy>
  <cp:revision>1</cp:revision>
  <dcterms:created xsi:type="dcterms:W3CDTF">2021-12-26T14:40:27Z</dcterms:created>
  <dcterms:modified xsi:type="dcterms:W3CDTF">2021-12-26T14:42:40Z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2020-09-23T00:00:00Z</vt:filetime>
  </property>
  <property fmtid="{D5CDD505-2E9C-101B-9397-08002B2CF9AE}" pid="3" name="LastSaved">
    <vt:filetime>2021-12-26T00:00:00Z</vt:filetime>
  </property>
</Properties>
</file>