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73" r:id="rId2"/>
    <p:sldId id="274" r:id="rId3"/>
    <p:sldId id="257" r:id="rId4"/>
    <p:sldId id="260" r:id="rId5"/>
    <p:sldId id="258" r:id="rId6"/>
    <p:sldId id="259" r:id="rId7"/>
    <p:sldId id="262" r:id="rId8"/>
    <p:sldId id="265" r:id="rId9"/>
    <p:sldId id="268" r:id="rId10"/>
    <p:sldId id="267" r:id="rId11"/>
    <p:sldId id="270" r:id="rId12"/>
    <p:sldId id="269" r:id="rId13"/>
    <p:sldId id="263" r:id="rId14"/>
    <p:sldId id="264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782FD-F97B-4904-A8B6-594A063947B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328D3A-A745-4D3B-B789-06078C7D3C31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Smarter Healthcare</a:t>
          </a:r>
          <a:endParaRPr lang="en-IN" dirty="0"/>
        </a:p>
      </dgm:t>
    </dgm:pt>
    <dgm:pt modelId="{525ABF6D-4966-49A1-95E0-1F9EDE4175C8}" type="parTrans" cxnId="{8B8214A1-F0ED-4A8A-BB43-976C9626737B}">
      <dgm:prSet/>
      <dgm:spPr/>
      <dgm:t>
        <a:bodyPr/>
        <a:lstStyle/>
        <a:p>
          <a:endParaRPr lang="en-IN"/>
        </a:p>
      </dgm:t>
    </dgm:pt>
    <dgm:pt modelId="{38DEDDBE-BC17-41C4-853E-6E7EADF76D12}" type="sibTrans" cxnId="{8B8214A1-F0ED-4A8A-BB43-976C9626737B}">
      <dgm:prSet/>
      <dgm:spPr/>
      <dgm:t>
        <a:bodyPr/>
        <a:lstStyle/>
        <a:p>
          <a:endParaRPr lang="en-IN"/>
        </a:p>
      </dgm:t>
    </dgm:pt>
    <dgm:pt modelId="{619D37E8-B835-425E-B653-0B888463D0F6}">
      <dgm:prSet phldrT="[Text]"/>
      <dgm:spPr>
        <a:solidFill>
          <a:srgbClr val="00B0F0">
            <a:alpha val="90000"/>
          </a:srgb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Telecommunication</a:t>
          </a:r>
          <a:endParaRPr lang="en-IN" dirty="0">
            <a:solidFill>
              <a:schemeClr val="bg1"/>
            </a:solidFill>
          </a:endParaRPr>
        </a:p>
      </dgm:t>
    </dgm:pt>
    <dgm:pt modelId="{F6086DB8-87E8-4ACE-A7F0-91D3411F705F}" type="parTrans" cxnId="{D37CEADE-935E-4867-89F4-BE1AE071C33E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204BC741-0B8A-40C1-B8EA-C03293769ACC}" type="sibTrans" cxnId="{D37CEADE-935E-4867-89F4-BE1AE071C33E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0DCE49F5-2F64-4455-8784-1F0254F2150F}">
      <dgm:prSet phldrT="[Text]"/>
      <dgm:spPr>
        <a:solidFill>
          <a:srgbClr val="00B0F0">
            <a:alpha val="90000"/>
          </a:srgb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Traffic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Control</a:t>
          </a:r>
          <a:endParaRPr lang="en-IN" dirty="0">
            <a:solidFill>
              <a:schemeClr val="bg1"/>
            </a:solidFill>
          </a:endParaRPr>
        </a:p>
      </dgm:t>
    </dgm:pt>
    <dgm:pt modelId="{844715AA-442E-4130-B597-DFD21045ACCA}" type="parTrans" cxnId="{6DE25F1B-CAFD-4940-AC6D-D1D2F9C2E48D}">
      <dgm:prSet/>
      <dgm:spPr/>
      <dgm:t>
        <a:bodyPr/>
        <a:lstStyle/>
        <a:p>
          <a:endParaRPr lang="en-IN"/>
        </a:p>
      </dgm:t>
    </dgm:pt>
    <dgm:pt modelId="{D09B941D-2A37-4373-8227-29457AE2FA6D}" type="sibTrans" cxnId="{6DE25F1B-CAFD-4940-AC6D-D1D2F9C2E48D}">
      <dgm:prSet/>
      <dgm:spPr/>
      <dgm:t>
        <a:bodyPr/>
        <a:lstStyle/>
        <a:p>
          <a:endParaRPr lang="en-IN"/>
        </a:p>
      </dgm:t>
    </dgm:pt>
    <dgm:pt modelId="{564A6C77-8524-43CD-93E2-CA48077FA1E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Manufacturing</a:t>
          </a:r>
          <a:endParaRPr lang="en-IN" dirty="0"/>
        </a:p>
      </dgm:t>
    </dgm:pt>
    <dgm:pt modelId="{4BAC8D63-7363-4B0F-9241-16BF24043E38}" type="parTrans" cxnId="{ADEB7172-9214-4A42-AA71-2FFA8A9B8A4D}">
      <dgm:prSet/>
      <dgm:spPr/>
      <dgm:t>
        <a:bodyPr/>
        <a:lstStyle/>
        <a:p>
          <a:endParaRPr lang="en-IN"/>
        </a:p>
      </dgm:t>
    </dgm:pt>
    <dgm:pt modelId="{A5AEADC2-8687-4277-9FC0-DFB4F683C508}" type="sibTrans" cxnId="{ADEB7172-9214-4A42-AA71-2FFA8A9B8A4D}">
      <dgm:prSet/>
      <dgm:spPr/>
      <dgm:t>
        <a:bodyPr/>
        <a:lstStyle/>
        <a:p>
          <a:endParaRPr lang="en-IN"/>
        </a:p>
      </dgm:t>
    </dgm:pt>
    <dgm:pt modelId="{03E4A8F9-1E61-4013-B410-0784E45A770F}">
      <dgm:prSet phldrT="[Text]"/>
      <dgm:spPr>
        <a:solidFill>
          <a:srgbClr val="00B0F0">
            <a:alpha val="90000"/>
          </a:srgb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Search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Quality</a:t>
          </a:r>
          <a:endParaRPr lang="en-IN" dirty="0">
            <a:solidFill>
              <a:schemeClr val="bg1"/>
            </a:solidFill>
          </a:endParaRPr>
        </a:p>
      </dgm:t>
    </dgm:pt>
    <dgm:pt modelId="{03A79E32-F1D6-4E3D-8199-347EAB20246A}" type="parTrans" cxnId="{CC03FA0E-721A-49B8-91E4-F577BAE9D7E1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DEFAE268-BF21-42FD-8C7B-BC0068E3EC4F}" type="sibTrans" cxnId="{CC03FA0E-721A-49B8-91E4-F577BAE9D7E1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EBE7595B-A857-472D-A368-74C2F1F042E1}">
      <dgm:prSet phldrT="[Text]"/>
      <dgm:spPr>
        <a:solidFill>
          <a:srgbClr val="00B0F0">
            <a:alpha val="90000"/>
          </a:srgb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Trading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Analytics</a:t>
          </a:r>
          <a:endParaRPr lang="en-IN" dirty="0">
            <a:solidFill>
              <a:schemeClr val="bg1"/>
            </a:solidFill>
          </a:endParaRPr>
        </a:p>
      </dgm:t>
    </dgm:pt>
    <dgm:pt modelId="{2DCFB569-EC41-42EA-8C91-9DA649AF20F3}" type="parTrans" cxnId="{71803D2F-B5AA-4E7D-BC2D-68D97FB417D7}">
      <dgm:prSet/>
      <dgm:spPr/>
      <dgm:t>
        <a:bodyPr/>
        <a:lstStyle/>
        <a:p>
          <a:endParaRPr lang="en-IN"/>
        </a:p>
      </dgm:t>
    </dgm:pt>
    <dgm:pt modelId="{AF376160-1343-4DE3-9CFC-B14D140A08BE}" type="sibTrans" cxnId="{71803D2F-B5AA-4E7D-BC2D-68D97FB417D7}">
      <dgm:prSet/>
      <dgm:spPr/>
      <dgm:t>
        <a:bodyPr/>
        <a:lstStyle/>
        <a:p>
          <a:endParaRPr lang="en-IN"/>
        </a:p>
      </dgm:t>
    </dgm:pt>
    <dgm:pt modelId="{2563695D-9F40-4EA2-B018-D3BB1DA7303A}" type="pres">
      <dgm:prSet presAssocID="{24B782FD-F97B-4904-A8B6-594A063947B1}" presName="Name0" presStyleCnt="0">
        <dgm:presLayoutVars>
          <dgm:dir/>
          <dgm:animLvl val="lvl"/>
          <dgm:resizeHandles val="exact"/>
        </dgm:presLayoutVars>
      </dgm:prSet>
      <dgm:spPr/>
    </dgm:pt>
    <dgm:pt modelId="{75BAE274-D721-4ECC-99E3-A2597A4C762B}" type="pres">
      <dgm:prSet presAssocID="{A6328D3A-A745-4D3B-B789-06078C7D3C31}" presName="vertFlow" presStyleCnt="0"/>
      <dgm:spPr/>
    </dgm:pt>
    <dgm:pt modelId="{BA624C1F-C002-4CF6-B1C6-7336436AACC9}" type="pres">
      <dgm:prSet presAssocID="{A6328D3A-A745-4D3B-B789-06078C7D3C31}" presName="header" presStyleLbl="node1" presStyleIdx="0" presStyleCnt="2"/>
      <dgm:spPr/>
    </dgm:pt>
    <dgm:pt modelId="{1023B66B-C533-42E4-9662-E0FCC6E6A517}" type="pres">
      <dgm:prSet presAssocID="{F6086DB8-87E8-4ACE-A7F0-91D3411F705F}" presName="parTrans" presStyleLbl="sibTrans2D1" presStyleIdx="0" presStyleCnt="4"/>
      <dgm:spPr>
        <a:prstGeom prst="arc">
          <a:avLst/>
        </a:prstGeom>
      </dgm:spPr>
    </dgm:pt>
    <dgm:pt modelId="{1AD6164A-2041-43F6-90C5-DE6815C5272A}" type="pres">
      <dgm:prSet presAssocID="{619D37E8-B835-425E-B653-0B888463D0F6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34C4FE9E-A7F9-4D45-A2DB-10A9FF2D9343}" type="pres">
      <dgm:prSet presAssocID="{204BC741-0B8A-40C1-B8EA-C03293769ACC}" presName="sibTrans" presStyleLbl="sibTrans2D1" presStyleIdx="1" presStyleCnt="4"/>
      <dgm:spPr>
        <a:prstGeom prst="arc">
          <a:avLst/>
        </a:prstGeom>
      </dgm:spPr>
    </dgm:pt>
    <dgm:pt modelId="{9EFDC67C-52E1-46BF-92C7-F9A5E3B7FBDC}" type="pres">
      <dgm:prSet presAssocID="{0DCE49F5-2F64-4455-8784-1F0254F2150F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41F956C5-7E41-498D-8A26-D5968C35BD6E}" type="pres">
      <dgm:prSet presAssocID="{A6328D3A-A745-4D3B-B789-06078C7D3C31}" presName="hSp" presStyleCnt="0"/>
      <dgm:spPr/>
    </dgm:pt>
    <dgm:pt modelId="{B90D23F7-9EBC-46EB-8D4F-E21E57855DE9}" type="pres">
      <dgm:prSet presAssocID="{564A6C77-8524-43CD-93E2-CA48077FA1E2}" presName="vertFlow" presStyleCnt="0"/>
      <dgm:spPr/>
    </dgm:pt>
    <dgm:pt modelId="{72B1D929-6850-4440-A36A-BF0DB98080A4}" type="pres">
      <dgm:prSet presAssocID="{564A6C77-8524-43CD-93E2-CA48077FA1E2}" presName="header" presStyleLbl="node1" presStyleIdx="1" presStyleCnt="2"/>
      <dgm:spPr/>
    </dgm:pt>
    <dgm:pt modelId="{DA9C3987-DDD0-465B-A41D-ADD835DDE51C}" type="pres">
      <dgm:prSet presAssocID="{03A79E32-F1D6-4E3D-8199-347EAB20246A}" presName="parTrans" presStyleLbl="sibTrans2D1" presStyleIdx="2" presStyleCnt="4"/>
      <dgm:spPr>
        <a:prstGeom prst="arc">
          <a:avLst/>
        </a:prstGeom>
      </dgm:spPr>
    </dgm:pt>
    <dgm:pt modelId="{AEAEC2A9-4449-4087-844F-53BB5FF2217D}" type="pres">
      <dgm:prSet presAssocID="{03E4A8F9-1E61-4013-B410-0784E45A770F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FA90F125-5DEB-4CC0-BD9B-7279BBF1FD0B}" type="pres">
      <dgm:prSet presAssocID="{DEFAE268-BF21-42FD-8C7B-BC0068E3EC4F}" presName="sibTrans" presStyleLbl="sibTrans2D1" presStyleIdx="3" presStyleCnt="4"/>
      <dgm:spPr>
        <a:prstGeom prst="arc">
          <a:avLst/>
        </a:prstGeom>
      </dgm:spPr>
    </dgm:pt>
    <dgm:pt modelId="{262F7701-E110-4DF4-83FA-DFA333900CB6}" type="pres">
      <dgm:prSet presAssocID="{EBE7595B-A857-472D-A368-74C2F1F042E1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65F63905-2BE6-4A4B-9AD0-9D879A712081}" type="presOf" srcId="{619D37E8-B835-425E-B653-0B888463D0F6}" destId="{1AD6164A-2041-43F6-90C5-DE6815C5272A}" srcOrd="0" destOrd="0" presId="urn:microsoft.com/office/officeart/2005/8/layout/lProcess1"/>
    <dgm:cxn modelId="{CC03FA0E-721A-49B8-91E4-F577BAE9D7E1}" srcId="{564A6C77-8524-43CD-93E2-CA48077FA1E2}" destId="{03E4A8F9-1E61-4013-B410-0784E45A770F}" srcOrd="0" destOrd="0" parTransId="{03A79E32-F1D6-4E3D-8199-347EAB20246A}" sibTransId="{DEFAE268-BF21-42FD-8C7B-BC0068E3EC4F}"/>
    <dgm:cxn modelId="{4A71E311-88DE-4F2F-9E2B-1ABC74696827}" type="presOf" srcId="{564A6C77-8524-43CD-93E2-CA48077FA1E2}" destId="{72B1D929-6850-4440-A36A-BF0DB98080A4}" srcOrd="0" destOrd="0" presId="urn:microsoft.com/office/officeart/2005/8/layout/lProcess1"/>
    <dgm:cxn modelId="{749ED915-E057-45DF-972D-92170207382A}" type="presOf" srcId="{EBE7595B-A857-472D-A368-74C2F1F042E1}" destId="{262F7701-E110-4DF4-83FA-DFA333900CB6}" srcOrd="0" destOrd="0" presId="urn:microsoft.com/office/officeart/2005/8/layout/lProcess1"/>
    <dgm:cxn modelId="{C18DF418-3024-4F53-A18D-2D24005BE06A}" type="presOf" srcId="{03A79E32-F1D6-4E3D-8199-347EAB20246A}" destId="{DA9C3987-DDD0-465B-A41D-ADD835DDE51C}" srcOrd="0" destOrd="0" presId="urn:microsoft.com/office/officeart/2005/8/layout/lProcess1"/>
    <dgm:cxn modelId="{6DE25F1B-CAFD-4940-AC6D-D1D2F9C2E48D}" srcId="{A6328D3A-A745-4D3B-B789-06078C7D3C31}" destId="{0DCE49F5-2F64-4455-8784-1F0254F2150F}" srcOrd="1" destOrd="0" parTransId="{844715AA-442E-4130-B597-DFD21045ACCA}" sibTransId="{D09B941D-2A37-4373-8227-29457AE2FA6D}"/>
    <dgm:cxn modelId="{452B202D-A3A4-4D74-8E85-8A240C95AD4A}" type="presOf" srcId="{204BC741-0B8A-40C1-B8EA-C03293769ACC}" destId="{34C4FE9E-A7F9-4D45-A2DB-10A9FF2D9343}" srcOrd="0" destOrd="0" presId="urn:microsoft.com/office/officeart/2005/8/layout/lProcess1"/>
    <dgm:cxn modelId="{71803D2F-B5AA-4E7D-BC2D-68D97FB417D7}" srcId="{564A6C77-8524-43CD-93E2-CA48077FA1E2}" destId="{EBE7595B-A857-472D-A368-74C2F1F042E1}" srcOrd="1" destOrd="0" parTransId="{2DCFB569-EC41-42EA-8C91-9DA649AF20F3}" sibTransId="{AF376160-1343-4DE3-9CFC-B14D140A08BE}"/>
    <dgm:cxn modelId="{D58E9B42-1F8D-4830-A69D-0C90B5369BDB}" type="presOf" srcId="{F6086DB8-87E8-4ACE-A7F0-91D3411F705F}" destId="{1023B66B-C533-42E4-9662-E0FCC6E6A517}" srcOrd="0" destOrd="0" presId="urn:microsoft.com/office/officeart/2005/8/layout/lProcess1"/>
    <dgm:cxn modelId="{ADEB7172-9214-4A42-AA71-2FFA8A9B8A4D}" srcId="{24B782FD-F97B-4904-A8B6-594A063947B1}" destId="{564A6C77-8524-43CD-93E2-CA48077FA1E2}" srcOrd="1" destOrd="0" parTransId="{4BAC8D63-7363-4B0F-9241-16BF24043E38}" sibTransId="{A5AEADC2-8687-4277-9FC0-DFB4F683C508}"/>
    <dgm:cxn modelId="{CFBD7E79-249B-4198-A79F-D149525A4660}" type="presOf" srcId="{03E4A8F9-1E61-4013-B410-0784E45A770F}" destId="{AEAEC2A9-4449-4087-844F-53BB5FF2217D}" srcOrd="0" destOrd="0" presId="urn:microsoft.com/office/officeart/2005/8/layout/lProcess1"/>
    <dgm:cxn modelId="{8B8214A1-F0ED-4A8A-BB43-976C9626737B}" srcId="{24B782FD-F97B-4904-A8B6-594A063947B1}" destId="{A6328D3A-A745-4D3B-B789-06078C7D3C31}" srcOrd="0" destOrd="0" parTransId="{525ABF6D-4966-49A1-95E0-1F9EDE4175C8}" sibTransId="{38DEDDBE-BC17-41C4-853E-6E7EADF76D12}"/>
    <dgm:cxn modelId="{EEB7C2C0-8F47-4749-8991-BB1A28084716}" type="presOf" srcId="{0DCE49F5-2F64-4455-8784-1F0254F2150F}" destId="{9EFDC67C-52E1-46BF-92C7-F9A5E3B7FBDC}" srcOrd="0" destOrd="0" presId="urn:microsoft.com/office/officeart/2005/8/layout/lProcess1"/>
    <dgm:cxn modelId="{FE615CC6-46C3-4735-A664-855A0432515F}" type="presOf" srcId="{DEFAE268-BF21-42FD-8C7B-BC0068E3EC4F}" destId="{FA90F125-5DEB-4CC0-BD9B-7279BBF1FD0B}" srcOrd="0" destOrd="0" presId="urn:microsoft.com/office/officeart/2005/8/layout/lProcess1"/>
    <dgm:cxn modelId="{C6B549D1-7511-41D8-92DF-A895F3CB3ED4}" type="presOf" srcId="{24B782FD-F97B-4904-A8B6-594A063947B1}" destId="{2563695D-9F40-4EA2-B018-D3BB1DA7303A}" srcOrd="0" destOrd="0" presId="urn:microsoft.com/office/officeart/2005/8/layout/lProcess1"/>
    <dgm:cxn modelId="{849FBDD1-4D34-4EEE-9CFD-0A0BE6A5A802}" type="presOf" srcId="{A6328D3A-A745-4D3B-B789-06078C7D3C31}" destId="{BA624C1F-C002-4CF6-B1C6-7336436AACC9}" srcOrd="0" destOrd="0" presId="urn:microsoft.com/office/officeart/2005/8/layout/lProcess1"/>
    <dgm:cxn modelId="{D37CEADE-935E-4867-89F4-BE1AE071C33E}" srcId="{A6328D3A-A745-4D3B-B789-06078C7D3C31}" destId="{619D37E8-B835-425E-B653-0B888463D0F6}" srcOrd="0" destOrd="0" parTransId="{F6086DB8-87E8-4ACE-A7F0-91D3411F705F}" sibTransId="{204BC741-0B8A-40C1-B8EA-C03293769ACC}"/>
    <dgm:cxn modelId="{2B9ACCD0-DADE-455A-8BFD-239C2DFFE980}" type="presParOf" srcId="{2563695D-9F40-4EA2-B018-D3BB1DA7303A}" destId="{75BAE274-D721-4ECC-99E3-A2597A4C762B}" srcOrd="0" destOrd="0" presId="urn:microsoft.com/office/officeart/2005/8/layout/lProcess1"/>
    <dgm:cxn modelId="{110FFC45-1913-42E0-8C17-12B1F54CAC17}" type="presParOf" srcId="{75BAE274-D721-4ECC-99E3-A2597A4C762B}" destId="{BA624C1F-C002-4CF6-B1C6-7336436AACC9}" srcOrd="0" destOrd="0" presId="urn:microsoft.com/office/officeart/2005/8/layout/lProcess1"/>
    <dgm:cxn modelId="{45E50C8E-BC5F-44E6-A2A7-70C5C3870091}" type="presParOf" srcId="{75BAE274-D721-4ECC-99E3-A2597A4C762B}" destId="{1023B66B-C533-42E4-9662-E0FCC6E6A517}" srcOrd="1" destOrd="0" presId="urn:microsoft.com/office/officeart/2005/8/layout/lProcess1"/>
    <dgm:cxn modelId="{F9EA6F92-A36C-4B8D-B717-228E5ACF0710}" type="presParOf" srcId="{75BAE274-D721-4ECC-99E3-A2597A4C762B}" destId="{1AD6164A-2041-43F6-90C5-DE6815C5272A}" srcOrd="2" destOrd="0" presId="urn:microsoft.com/office/officeart/2005/8/layout/lProcess1"/>
    <dgm:cxn modelId="{70963E36-9166-4088-84E5-2C1C2A6D6A0C}" type="presParOf" srcId="{75BAE274-D721-4ECC-99E3-A2597A4C762B}" destId="{34C4FE9E-A7F9-4D45-A2DB-10A9FF2D9343}" srcOrd="3" destOrd="0" presId="urn:microsoft.com/office/officeart/2005/8/layout/lProcess1"/>
    <dgm:cxn modelId="{C92E6F8C-F594-485A-B391-1DBE03FCC698}" type="presParOf" srcId="{75BAE274-D721-4ECC-99E3-A2597A4C762B}" destId="{9EFDC67C-52E1-46BF-92C7-F9A5E3B7FBDC}" srcOrd="4" destOrd="0" presId="urn:microsoft.com/office/officeart/2005/8/layout/lProcess1"/>
    <dgm:cxn modelId="{C584172E-DBD5-4E94-BF77-E9F32C63F6E6}" type="presParOf" srcId="{2563695D-9F40-4EA2-B018-D3BB1DA7303A}" destId="{41F956C5-7E41-498D-8A26-D5968C35BD6E}" srcOrd="1" destOrd="0" presId="urn:microsoft.com/office/officeart/2005/8/layout/lProcess1"/>
    <dgm:cxn modelId="{81A634BB-0E72-4A13-8082-FD8643150662}" type="presParOf" srcId="{2563695D-9F40-4EA2-B018-D3BB1DA7303A}" destId="{B90D23F7-9EBC-46EB-8D4F-E21E57855DE9}" srcOrd="2" destOrd="0" presId="urn:microsoft.com/office/officeart/2005/8/layout/lProcess1"/>
    <dgm:cxn modelId="{5306F97F-E753-4ED4-9D7A-06ECDE7F638A}" type="presParOf" srcId="{B90D23F7-9EBC-46EB-8D4F-E21E57855DE9}" destId="{72B1D929-6850-4440-A36A-BF0DB98080A4}" srcOrd="0" destOrd="0" presId="urn:microsoft.com/office/officeart/2005/8/layout/lProcess1"/>
    <dgm:cxn modelId="{DB7DE5B9-F348-4226-B72A-95168CFAC624}" type="presParOf" srcId="{B90D23F7-9EBC-46EB-8D4F-E21E57855DE9}" destId="{DA9C3987-DDD0-465B-A41D-ADD835DDE51C}" srcOrd="1" destOrd="0" presId="urn:microsoft.com/office/officeart/2005/8/layout/lProcess1"/>
    <dgm:cxn modelId="{6E8E2F9D-028A-445D-8E30-F18FFD93D864}" type="presParOf" srcId="{B90D23F7-9EBC-46EB-8D4F-E21E57855DE9}" destId="{AEAEC2A9-4449-4087-844F-53BB5FF2217D}" srcOrd="2" destOrd="0" presId="urn:microsoft.com/office/officeart/2005/8/layout/lProcess1"/>
    <dgm:cxn modelId="{0A8AA5D5-BBC3-4491-B5BC-F99F0652DAAC}" type="presParOf" srcId="{B90D23F7-9EBC-46EB-8D4F-E21E57855DE9}" destId="{FA90F125-5DEB-4CC0-BD9B-7279BBF1FD0B}" srcOrd="3" destOrd="0" presId="urn:microsoft.com/office/officeart/2005/8/layout/lProcess1"/>
    <dgm:cxn modelId="{68CAB827-0BCC-40C9-A1BC-61A007BB7438}" type="presParOf" srcId="{B90D23F7-9EBC-46EB-8D4F-E21E57855DE9}" destId="{262F7701-E110-4DF4-83FA-DFA333900CB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24C1F-C002-4CF6-B1C6-7336436AACC9}">
      <dsp:nvSpPr>
        <dsp:cNvPr id="0" name=""/>
        <dsp:cNvSpPr/>
      </dsp:nvSpPr>
      <dsp:spPr>
        <a:xfrm>
          <a:off x="528399" y="1755"/>
          <a:ext cx="4087663" cy="102191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Smarter Healthcare</a:t>
          </a:r>
          <a:endParaRPr lang="en-IN" sz="3900" kern="1200" dirty="0"/>
        </a:p>
      </dsp:txBody>
      <dsp:txXfrm>
        <a:off x="558330" y="31686"/>
        <a:ext cx="4027801" cy="962053"/>
      </dsp:txXfrm>
    </dsp:sp>
    <dsp:sp modelId="{1023B66B-C533-42E4-9662-E0FCC6E6A517}">
      <dsp:nvSpPr>
        <dsp:cNvPr id="0" name=""/>
        <dsp:cNvSpPr/>
      </dsp:nvSpPr>
      <dsp:spPr>
        <a:xfrm rot="5400000">
          <a:off x="2482814" y="1113089"/>
          <a:ext cx="178835" cy="178835"/>
        </a:xfrm>
        <a:prstGeom prst="arc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6164A-2041-43F6-90C5-DE6815C5272A}">
      <dsp:nvSpPr>
        <dsp:cNvPr id="0" name=""/>
        <dsp:cNvSpPr/>
      </dsp:nvSpPr>
      <dsp:spPr>
        <a:xfrm>
          <a:off x="528399" y="1381342"/>
          <a:ext cx="4087663" cy="1021915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6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Telecommunication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558330" y="1411273"/>
        <a:ext cx="4027801" cy="962053"/>
      </dsp:txXfrm>
    </dsp:sp>
    <dsp:sp modelId="{34C4FE9E-A7F9-4D45-A2DB-10A9FF2D9343}">
      <dsp:nvSpPr>
        <dsp:cNvPr id="0" name=""/>
        <dsp:cNvSpPr/>
      </dsp:nvSpPr>
      <dsp:spPr>
        <a:xfrm rot="5400000">
          <a:off x="2482814" y="2492675"/>
          <a:ext cx="178835" cy="178835"/>
        </a:xfrm>
        <a:prstGeom prst="arc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DC67C-52E1-46BF-92C7-F9A5E3B7FBDC}">
      <dsp:nvSpPr>
        <dsp:cNvPr id="0" name=""/>
        <dsp:cNvSpPr/>
      </dsp:nvSpPr>
      <dsp:spPr>
        <a:xfrm>
          <a:off x="528399" y="2760928"/>
          <a:ext cx="4087663" cy="1021915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6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Traffic</a:t>
          </a:r>
          <a:r>
            <a:rPr lang="en-US" sz="3800" kern="1200" dirty="0"/>
            <a:t> </a:t>
          </a:r>
          <a:r>
            <a:rPr lang="en-US" sz="3800" kern="1200" dirty="0">
              <a:solidFill>
                <a:schemeClr val="bg1"/>
              </a:solidFill>
            </a:rPr>
            <a:t>Control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558330" y="2790859"/>
        <a:ext cx="4027801" cy="962053"/>
      </dsp:txXfrm>
    </dsp:sp>
    <dsp:sp modelId="{72B1D929-6850-4440-A36A-BF0DB98080A4}">
      <dsp:nvSpPr>
        <dsp:cNvPr id="0" name=""/>
        <dsp:cNvSpPr/>
      </dsp:nvSpPr>
      <dsp:spPr>
        <a:xfrm>
          <a:off x="5188336" y="1755"/>
          <a:ext cx="4087663" cy="102191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Manufacturing</a:t>
          </a:r>
          <a:endParaRPr lang="en-IN" sz="3900" kern="1200" dirty="0"/>
        </a:p>
      </dsp:txBody>
      <dsp:txXfrm>
        <a:off x="5218267" y="31686"/>
        <a:ext cx="4027801" cy="962053"/>
      </dsp:txXfrm>
    </dsp:sp>
    <dsp:sp modelId="{DA9C3987-DDD0-465B-A41D-ADD835DDE51C}">
      <dsp:nvSpPr>
        <dsp:cNvPr id="0" name=""/>
        <dsp:cNvSpPr/>
      </dsp:nvSpPr>
      <dsp:spPr>
        <a:xfrm rot="5400000">
          <a:off x="7142750" y="1113089"/>
          <a:ext cx="178835" cy="178835"/>
        </a:xfrm>
        <a:prstGeom prst="arc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EC2A9-4449-4087-844F-53BB5FF2217D}">
      <dsp:nvSpPr>
        <dsp:cNvPr id="0" name=""/>
        <dsp:cNvSpPr/>
      </dsp:nvSpPr>
      <dsp:spPr>
        <a:xfrm>
          <a:off x="5188336" y="1381342"/>
          <a:ext cx="4087663" cy="1021915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6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Search</a:t>
          </a:r>
          <a:r>
            <a:rPr lang="en-US" sz="3800" kern="1200" dirty="0"/>
            <a:t> </a:t>
          </a:r>
          <a:r>
            <a:rPr lang="en-US" sz="3800" kern="1200" dirty="0">
              <a:solidFill>
                <a:schemeClr val="bg1"/>
              </a:solidFill>
            </a:rPr>
            <a:t>Quality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5218267" y="1411273"/>
        <a:ext cx="4027801" cy="962053"/>
      </dsp:txXfrm>
    </dsp:sp>
    <dsp:sp modelId="{FA90F125-5DEB-4CC0-BD9B-7279BBF1FD0B}">
      <dsp:nvSpPr>
        <dsp:cNvPr id="0" name=""/>
        <dsp:cNvSpPr/>
      </dsp:nvSpPr>
      <dsp:spPr>
        <a:xfrm rot="5400000">
          <a:off x="7142750" y="2492675"/>
          <a:ext cx="178835" cy="178835"/>
        </a:xfrm>
        <a:prstGeom prst="arc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F7701-E110-4DF4-83FA-DFA333900CB6}">
      <dsp:nvSpPr>
        <dsp:cNvPr id="0" name=""/>
        <dsp:cNvSpPr/>
      </dsp:nvSpPr>
      <dsp:spPr>
        <a:xfrm>
          <a:off x="5188336" y="2760928"/>
          <a:ext cx="4087663" cy="1021915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6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Trading</a:t>
          </a:r>
          <a:r>
            <a:rPr lang="en-US" sz="3800" kern="1200" dirty="0"/>
            <a:t> </a:t>
          </a:r>
          <a:r>
            <a:rPr lang="en-US" sz="3800" kern="1200" dirty="0">
              <a:solidFill>
                <a:schemeClr val="bg1"/>
              </a:solidFill>
            </a:rPr>
            <a:t>Analytics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5218267" y="2790859"/>
        <a:ext cx="4027801" cy="96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3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6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eyot.com/big-data-analytics/big-data-analytics-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5227" y="45332"/>
            <a:ext cx="12477354" cy="196828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</a:rPr>
              <a:t>Laxmi Devi Institute of Engineering </a:t>
            </a:r>
            <a:br>
              <a:rPr lang="en-US" sz="4000" b="1" dirty="0">
                <a:latin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</a:rPr>
              <a:t>And Technology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6561" y="2013617"/>
            <a:ext cx="6444858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olonna MT" panose="04020805060202030203" pitchFamily="82" charset="0"/>
              </a:rPr>
              <a:t>BIG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0963" y="4355024"/>
            <a:ext cx="5734373" cy="2502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Created by</a:t>
            </a:r>
            <a:r>
              <a:rPr lang="en-US" dirty="0"/>
              <a:t> - Aashish Kumar Saini</a:t>
            </a:r>
          </a:p>
          <a:p>
            <a:pPr marL="0" indent="0">
              <a:buNone/>
            </a:pPr>
            <a:r>
              <a:rPr lang="en-US" dirty="0"/>
              <a:t>B.tech. Sem 3</a:t>
            </a:r>
            <a:r>
              <a:rPr lang="en-US" baseline="30000" dirty="0"/>
              <a:t>rd</a:t>
            </a:r>
            <a:r>
              <a:rPr lang="en-US" dirty="0"/>
              <a:t> C.S.E.</a:t>
            </a:r>
          </a:p>
          <a:p>
            <a:pPr marL="0" indent="0">
              <a:buNone/>
            </a:pPr>
            <a:r>
              <a:rPr lang="en-US" dirty="0"/>
              <a:t>Session 2022-23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71281" y="4355024"/>
            <a:ext cx="5114441" cy="286588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Submitted To</a:t>
            </a:r>
            <a:r>
              <a:rPr lang="en-US" dirty="0"/>
              <a:t> – MR. Atul Gaur, MR. Anil Rao </a:t>
            </a:r>
          </a:p>
          <a:p>
            <a:pPr marL="0" indent="0">
              <a:buNone/>
            </a:pPr>
            <a:r>
              <a:rPr lang="en-US" dirty="0"/>
              <a:t>		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t="-13717" r="69779" b="-3246"/>
          <a:stretch/>
        </p:blipFill>
        <p:spPr>
          <a:xfrm>
            <a:off x="542440" y="303102"/>
            <a:ext cx="1673818" cy="1452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42474-DDF0-445B-D462-E4ED85D6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76" y="2621296"/>
            <a:ext cx="3479227" cy="20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Data Generation Points Examples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Microphones</a:t>
            </a:r>
          </a:p>
          <a:p>
            <a:r>
              <a:rPr lang="en-US" dirty="0"/>
              <a:t>Readers/Scanners</a:t>
            </a:r>
          </a:p>
          <a:p>
            <a:r>
              <a:rPr lang="en-US" dirty="0"/>
              <a:t>Science facilities</a:t>
            </a:r>
          </a:p>
          <a:p>
            <a:r>
              <a:rPr lang="en-US" dirty="0"/>
              <a:t>Programs/software</a:t>
            </a:r>
          </a:p>
          <a:p>
            <a:r>
              <a:rPr lang="en-US" dirty="0"/>
              <a:t>Cameras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tools for Big Data analytics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688" y="204260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Apache Hadoop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Apache Spark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Apache Storm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MongoDB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Kafka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RapidMiner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R Programming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41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16840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Application of Big Data Analytics</a:t>
            </a:r>
            <a:endParaRPr lang="en-IN" sz="48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0140917"/>
              </p:ext>
            </p:extLst>
          </p:nvPr>
        </p:nvGraphicFramePr>
        <p:xfrm>
          <a:off x="965200" y="1905000"/>
          <a:ext cx="98044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6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39" y="365125"/>
            <a:ext cx="10795861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Advantages of Big Data analytics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39" y="2061274"/>
            <a:ext cx="10795861" cy="4085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Better decision making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Reduce costs of business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Increased productivity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Improved customer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Increased agility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581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1328400" cy="1325563"/>
          </a:xfrm>
        </p:spPr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Disadvantages of Big Data analytics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061275"/>
            <a:ext cx="10871200" cy="4115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Security risks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Compliance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300" dirty="0"/>
              <a:t>High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Complexity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Technical challenges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1009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Sources	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ChatGPT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JavaTpoint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Geeksforgeeks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Guru99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Slide share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Flair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Towards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39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3804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103EE9F-984E-BD6B-2103-D3B219DA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35C8AB-8EB0-2BC7-F715-E059F7E6EE2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beeyot.com/big-data-analytics/big-data-analytics-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CONTENTS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Big Data </a:t>
            </a:r>
          </a:p>
          <a:p>
            <a:r>
              <a:rPr lang="en-US" dirty="0"/>
              <a:t>Characteristics of big Data </a:t>
            </a:r>
          </a:p>
          <a:p>
            <a:r>
              <a:rPr lang="en-US" dirty="0"/>
              <a:t>Need of Big Data</a:t>
            </a:r>
          </a:p>
          <a:p>
            <a:r>
              <a:rPr lang="en-US" dirty="0"/>
              <a:t>Big Data Analytics</a:t>
            </a:r>
          </a:p>
          <a:p>
            <a:r>
              <a:rPr lang="en-US" dirty="0"/>
              <a:t>Data Generation Points Examples</a:t>
            </a:r>
          </a:p>
          <a:p>
            <a:r>
              <a:rPr lang="en-US" dirty="0"/>
              <a:t>Tools for Big Data Analytics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>
                <a:solidFill>
                  <a:schemeClr val="accent4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refers to the massive volume of structured and unstructured data generated by various sources such as machines, sensors, social media, and more.</a:t>
            </a:r>
          </a:p>
          <a:p>
            <a:r>
              <a:rPr lang="en-US" dirty="0"/>
              <a:t>This data is to large and complex to be processed using traditional data processing methods. </a:t>
            </a:r>
          </a:p>
          <a:p>
            <a:r>
              <a:rPr lang="en-US" dirty="0"/>
              <a:t>Big data technologies enable organizations to collect, store, process, and analyze the information to improve the decision making and innovative solutions across various industries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4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What is Big Data? 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which are very large in size is called </a:t>
            </a:r>
            <a:r>
              <a:rPr lang="en-US" b="1" dirty="0">
                <a:latin typeface="+mj-lt"/>
              </a:rPr>
              <a:t>Big Data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Normally we work on data of size MB(Word, Excel) or maximum GB(Movies, Codes) but data in Peta bytes i.e. 10</a:t>
            </a:r>
            <a:r>
              <a:rPr lang="en-US" baseline="30000" dirty="0">
                <a:latin typeface="+mj-lt"/>
              </a:rPr>
              <a:t>15</a:t>
            </a:r>
            <a:r>
              <a:rPr lang="en-US" dirty="0">
                <a:latin typeface="+mj-lt"/>
              </a:rPr>
              <a:t> byte size is called </a:t>
            </a:r>
            <a:r>
              <a:rPr lang="en-US" b="1" dirty="0">
                <a:latin typeface="+mj-lt"/>
              </a:rPr>
              <a:t>Big Data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>
                <a:latin typeface="+mj-lt"/>
              </a:rPr>
              <a:t>Big data </a:t>
            </a:r>
            <a:r>
              <a:rPr lang="en-US" dirty="0">
                <a:latin typeface="+mj-lt"/>
              </a:rPr>
              <a:t>is a collection of data that Is huge in volume, yet growing exponentially with time.</a:t>
            </a:r>
          </a:p>
          <a:p>
            <a:r>
              <a:rPr lang="en-US" dirty="0">
                <a:latin typeface="+mj-lt"/>
              </a:rPr>
              <a:t>It is a data with so large size and complexity that none of traditional data management tools can store it or process it 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21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          Characteristics of Big Data </a:t>
            </a:r>
            <a:endParaRPr lang="en-IN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959457" y="1952786"/>
            <a:ext cx="2510726" cy="127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Big Data </a:t>
            </a:r>
            <a:endParaRPr lang="en-IN" sz="4400" b="1" dirty="0">
              <a:solidFill>
                <a:schemeClr val="accent6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227270" y="4739051"/>
            <a:ext cx="2278251" cy="1131376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Volume</a:t>
            </a:r>
            <a:endParaRPr lang="en-IN" sz="36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067945" y="4773478"/>
            <a:ext cx="2402238" cy="1131376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Velocity</a:t>
            </a:r>
            <a:endParaRPr lang="en-IN" sz="36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8818536" y="4773478"/>
            <a:ext cx="2380281" cy="1131376"/>
          </a:xfrm>
          <a:prstGeom prst="round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Variety</a:t>
            </a:r>
            <a:endParaRPr lang="en-IN" sz="3600" dirty="0"/>
          </a:p>
        </p:txBody>
      </p:sp>
      <p:cxnSp>
        <p:nvCxnSpPr>
          <p:cNvPr id="30" name="Straight Arrow Connector 29"/>
          <p:cNvCxnSpPr>
            <a:stCxn id="8" idx="1"/>
          </p:cNvCxnSpPr>
          <p:nvPr/>
        </p:nvCxnSpPr>
        <p:spPr>
          <a:xfrm flipH="1">
            <a:off x="2572719" y="2588217"/>
            <a:ext cx="2386738" cy="21508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0" idx="3"/>
          </p:cNvCxnSpPr>
          <p:nvPr/>
        </p:nvCxnSpPr>
        <p:spPr>
          <a:xfrm>
            <a:off x="6214820" y="3223647"/>
            <a:ext cx="54244" cy="15498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7470183" y="2588217"/>
            <a:ext cx="2386738" cy="21508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2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u="sng" dirty="0"/>
              <a:t>Volume</a:t>
            </a:r>
            <a:r>
              <a:rPr lang="en-US" dirty="0"/>
              <a:t> </a:t>
            </a:r>
          </a:p>
          <a:p>
            <a:r>
              <a:rPr lang="en-US" sz="2000" dirty="0"/>
              <a:t>Volume refers to the size of the data generated and collected.</a:t>
            </a:r>
          </a:p>
          <a:p>
            <a:r>
              <a:rPr lang="en-US" sz="2000" dirty="0"/>
              <a:t>Big data involves datasets that are beyond the capacity of traditional databases and tools to manage.</a:t>
            </a:r>
          </a:p>
          <a:p>
            <a:r>
              <a:rPr lang="en-US" sz="2000" dirty="0"/>
              <a:t>This massive volume of data includes structured, unstructured data form various sources such as sensors, social media, etc.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u="sng" dirty="0"/>
              <a:t>Velocity</a:t>
            </a:r>
          </a:p>
          <a:p>
            <a:r>
              <a:rPr lang="en-US" sz="2000" dirty="0"/>
              <a:t>Velocity related to the speed at which data is generated, collected, and processed.</a:t>
            </a:r>
          </a:p>
          <a:p>
            <a:r>
              <a:rPr lang="en-US" sz="2000" dirty="0"/>
              <a:t>In Big Data velocity data flows in from sources like machines, networks, social media, mobile phones etc.</a:t>
            </a:r>
          </a:p>
          <a:p>
            <a:r>
              <a:rPr lang="en-US" sz="2000" dirty="0"/>
              <a:t>Example: There are more than 3.5 billion searches per day made on Google. Also, Facebook users are increasing by 22% (approx.) year by year.</a:t>
            </a:r>
          </a:p>
          <a:p>
            <a:pPr marL="0" indent="0">
              <a:buNone/>
            </a:pPr>
            <a:r>
              <a:rPr lang="en-US" sz="2400" dirty="0"/>
              <a:t>3.</a:t>
            </a:r>
            <a:r>
              <a:rPr lang="en-US" dirty="0"/>
              <a:t> </a:t>
            </a:r>
            <a:r>
              <a:rPr lang="en-US" sz="2400" u="sng" dirty="0"/>
              <a:t>Variety</a:t>
            </a:r>
          </a:p>
          <a:p>
            <a:r>
              <a:rPr lang="en-US" sz="2000" dirty="0"/>
              <a:t>It refers to nature of data that is structured, semi-structured and unstructured and unstructured data.</a:t>
            </a:r>
          </a:p>
          <a:p>
            <a:r>
              <a:rPr lang="en-US" sz="2000" dirty="0"/>
              <a:t>It also refers to heterogeneous sources.</a:t>
            </a:r>
          </a:p>
          <a:p>
            <a:r>
              <a:rPr lang="en-US" sz="2000" dirty="0"/>
              <a:t>The challenge lied in integrating, managing, and analyzing this heterogeneous mix of data formats effectively.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8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2712"/>
          </a:xfrm>
        </p:spPr>
        <p:txBody>
          <a:bodyPr>
            <a:norm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Why Big Data is needed ?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838"/>
            <a:ext cx="10515600" cy="4689125"/>
          </a:xfrm>
        </p:spPr>
        <p:txBody>
          <a:bodyPr/>
          <a:lstStyle/>
          <a:p>
            <a:r>
              <a:rPr lang="en-US" dirty="0"/>
              <a:t>Increase of storage capacities.</a:t>
            </a:r>
          </a:p>
          <a:p>
            <a:r>
              <a:rPr lang="en-US" dirty="0"/>
              <a:t>Increase of processing power .</a:t>
            </a:r>
          </a:p>
          <a:p>
            <a:r>
              <a:rPr lang="en-US" dirty="0"/>
              <a:t>Availability of different types of data.</a:t>
            </a:r>
          </a:p>
          <a:p>
            <a:r>
              <a:rPr lang="en-US" dirty="0"/>
              <a:t>Every day we create 2.5 quintillion bytes ( two and half of billion gigabytes) of data.</a:t>
            </a:r>
          </a:p>
          <a:p>
            <a:r>
              <a:rPr lang="en-US" dirty="0"/>
              <a:t>IBM claims 90% of the today’s stored data was generated in just the last two years.</a:t>
            </a:r>
          </a:p>
          <a:p>
            <a:r>
              <a:rPr lang="en-US" dirty="0"/>
              <a:t>Facebook generates 10TB data daily.</a:t>
            </a:r>
          </a:p>
          <a:p>
            <a:r>
              <a:rPr lang="en-US" dirty="0"/>
              <a:t>Twitter generates 7TB of data daily.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5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Big data Analytics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analytical approach involves using various techniques, tools, and technologies to make sense of the massive volume of data generated from diverse sources like social media ,devices, etc.</a:t>
            </a:r>
          </a:p>
          <a:p>
            <a:r>
              <a:rPr lang="en-US" sz="3200" dirty="0"/>
              <a:t>Identification of hidden patterns, unknown correlations .</a:t>
            </a:r>
          </a:p>
          <a:p>
            <a:r>
              <a:rPr lang="en-US" sz="3200" dirty="0"/>
              <a:t>Competitive advantage.</a:t>
            </a:r>
          </a:p>
          <a:p>
            <a:r>
              <a:rPr lang="en-US" sz="3200" dirty="0"/>
              <a:t>Effective marketing, customer satisfaction, increased revenue.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457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662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Cambria</vt:lpstr>
      <vt:lpstr>Colonna MT</vt:lpstr>
      <vt:lpstr>Wingdings</vt:lpstr>
      <vt:lpstr>Office Theme</vt:lpstr>
      <vt:lpstr>Laxmi Devi Institute of Engineering  And Technology </vt:lpstr>
      <vt:lpstr>PowerPoint Presentation</vt:lpstr>
      <vt:lpstr>CONTENTS</vt:lpstr>
      <vt:lpstr> Introduction</vt:lpstr>
      <vt:lpstr>What is Big Data? </vt:lpstr>
      <vt:lpstr>          Characteristics of Big Data </vt:lpstr>
      <vt:lpstr>PowerPoint Presentation</vt:lpstr>
      <vt:lpstr>Why Big Data is needed ?</vt:lpstr>
      <vt:lpstr>Big data Analytics</vt:lpstr>
      <vt:lpstr>Data Generation Points Examples</vt:lpstr>
      <vt:lpstr>tools for Big Data analytics</vt:lpstr>
      <vt:lpstr>Application of Big Data Analytics</vt:lpstr>
      <vt:lpstr>Advantages of Big Data analytics</vt:lpstr>
      <vt:lpstr>Disadvantages of Big Data analytics</vt:lpstr>
      <vt:lpstr>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Laxmi Devi Institute of Engineering and Technology</dc:title>
  <dc:creator>Rahul</dc:creator>
  <cp:lastModifiedBy>aashish kumar</cp:lastModifiedBy>
  <cp:revision>41</cp:revision>
  <dcterms:created xsi:type="dcterms:W3CDTF">2023-08-24T00:38:04Z</dcterms:created>
  <dcterms:modified xsi:type="dcterms:W3CDTF">2023-12-08T13:29:36Z</dcterms:modified>
</cp:coreProperties>
</file>