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a4a4dda7c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a4a4dda7c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a4a4de08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a4a4de08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a4a4dda7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a4a4dda7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a4a4dda7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a4a4dda7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a4a4dda7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a4a4dda7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a4a4dda7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a4a4dda7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a4a4dda7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a4a4dda7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a4a4dda7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a4a4dda7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a4a4dda7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a4a4dda7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a4a4dda7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a4a4dda7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a4a4dda7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a4a4dda7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a4a4de0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a4a4de0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a4a4de08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a4a4de08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a4a4dda7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a4a4dda7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a4a4dda7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a4a4dda7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a4a4dda7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a4a4dda7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a4a4dda7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a4a4dda7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a4a4dda7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a4a4dda7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a4a4dda7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a4a4dda7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a4a4dda7c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a4a4dda7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youtube.com/watch?v=tepxdcepTbY" TargetMode="External"/><Relationship Id="rId4" Type="http://schemas.openxmlformats.org/officeDocument/2006/relationships/hyperlink" Target="https://towardsdatascience.com/lstm-networks-a-detailed-explanation-8fae6aefc7f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70125" y="254825"/>
            <a:ext cx="5017500" cy="112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800">
                <a:solidFill>
                  <a:schemeClr val="lt2"/>
                </a:solidFill>
              </a:rPr>
              <a:t>AbhayKshirsagar-Team</a:t>
            </a:r>
            <a:endParaRPr/>
          </a:p>
        </p:txBody>
      </p:sp>
      <p:sp>
        <p:nvSpPr>
          <p:cNvPr id="55" name="Google Shape;55;p13"/>
          <p:cNvSpPr txBox="1"/>
          <p:nvPr>
            <p:ph idx="1" type="subTitle"/>
          </p:nvPr>
        </p:nvSpPr>
        <p:spPr>
          <a:xfrm>
            <a:off x="5143500" y="921475"/>
            <a:ext cx="3596700" cy="37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 </a:t>
            </a:r>
            <a:endParaRPr/>
          </a:p>
          <a:p>
            <a:pPr indent="0" lvl="0" marL="0" rtl="0" algn="l">
              <a:spcBef>
                <a:spcPts val="0"/>
              </a:spcBef>
              <a:spcAft>
                <a:spcPts val="0"/>
              </a:spcAft>
              <a:buNone/>
            </a:pPr>
            <a:r>
              <a:t/>
            </a:r>
            <a:endParaRPr/>
          </a:p>
          <a:p>
            <a:pPr indent="-406400" lvl="0" marL="457200" rtl="0" algn="l">
              <a:spcBef>
                <a:spcPts val="0"/>
              </a:spcBef>
              <a:spcAft>
                <a:spcPts val="0"/>
              </a:spcAft>
              <a:buSzPts val="2800"/>
              <a:buAutoNum type="arabicPeriod"/>
            </a:pPr>
            <a:r>
              <a:rPr lang="en"/>
              <a:t>Anurit Dey</a:t>
            </a:r>
            <a:endParaRPr/>
          </a:p>
          <a:p>
            <a:pPr indent="-406400" lvl="0" marL="457200" rtl="0" algn="l">
              <a:spcBef>
                <a:spcPts val="0"/>
              </a:spcBef>
              <a:spcAft>
                <a:spcPts val="0"/>
              </a:spcAft>
              <a:buSzPts val="2800"/>
              <a:buAutoNum type="arabicPeriod"/>
            </a:pPr>
            <a:r>
              <a:rPr lang="en"/>
              <a:t>Abhay Kshirsagar</a:t>
            </a:r>
            <a:endParaRPr/>
          </a:p>
          <a:p>
            <a:pPr indent="-406400" lvl="0" marL="457200" rtl="0" algn="l">
              <a:spcBef>
                <a:spcPts val="0"/>
              </a:spcBef>
              <a:spcAft>
                <a:spcPts val="0"/>
              </a:spcAft>
              <a:buSzPts val="2800"/>
              <a:buAutoNum type="arabicPeriod"/>
            </a:pPr>
            <a:r>
              <a:rPr lang="en"/>
              <a:t>Shivam Kumar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such we didn’t use any direct papers or publications however we used a few tutorial videos and articles explaining how LSTMs </a:t>
            </a:r>
            <a:r>
              <a:rPr lang="en"/>
              <a:t>worked and their applications.</a:t>
            </a:r>
            <a:endParaRPr/>
          </a:p>
          <a:p>
            <a:pPr indent="-342900" lvl="0" marL="457200" rtl="0" algn="l">
              <a:spcBef>
                <a:spcPts val="0"/>
              </a:spcBef>
              <a:spcAft>
                <a:spcPts val="0"/>
              </a:spcAft>
              <a:buSzPts val="1800"/>
              <a:buChar char="●"/>
            </a:pPr>
            <a:r>
              <a:rPr lang="en"/>
              <a:t>Some resources we used:</a:t>
            </a:r>
            <a:endParaRPr/>
          </a:p>
          <a:p>
            <a:pPr indent="-317500" lvl="1" marL="914400" rtl="0" algn="l">
              <a:spcBef>
                <a:spcPts val="0"/>
              </a:spcBef>
              <a:spcAft>
                <a:spcPts val="0"/>
              </a:spcAft>
              <a:buSzPts val="1400"/>
              <a:buChar char="○"/>
            </a:pPr>
            <a:r>
              <a:rPr lang="en" u="sng">
                <a:solidFill>
                  <a:schemeClr val="hlink"/>
                </a:solidFill>
                <a:hlinkClick r:id="rId3"/>
              </a:rPr>
              <a:t>https://www.youtube.com/watch?v=tepxdcepTbY</a:t>
            </a:r>
            <a:r>
              <a:rPr lang="en"/>
              <a:t> </a:t>
            </a:r>
            <a:endParaRPr/>
          </a:p>
          <a:p>
            <a:pPr indent="-317500" lvl="1" marL="914400" rtl="0" algn="l">
              <a:spcBef>
                <a:spcPts val="0"/>
              </a:spcBef>
              <a:spcAft>
                <a:spcPts val="0"/>
              </a:spcAft>
              <a:buSzPts val="1400"/>
              <a:buChar char="○"/>
            </a:pPr>
            <a:r>
              <a:rPr lang="en" u="sng">
                <a:solidFill>
                  <a:schemeClr val="hlink"/>
                </a:solidFill>
                <a:hlinkClick r:id="rId4"/>
              </a:rPr>
              <a:t>https://towardsdatascience.com/lstm-networks-a-detailed-explanation-8fae6aefc7f9</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Experimental Results</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Details</a:t>
            </a:r>
            <a:endParaRPr/>
          </a:p>
        </p:txBody>
      </p:sp>
      <p:sp>
        <p:nvSpPr>
          <p:cNvPr id="118" name="Google Shape;11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	For Solving time series models we researched many models like RNN, GRU, LSTMS and CNN. From these we decided to go with LSTMs as it has been well researched and great for time series modelling. We used the open source Keras Library by Tensorflow for </a:t>
            </a:r>
            <a:r>
              <a:rPr lang="en"/>
              <a:t>implementing</a:t>
            </a:r>
            <a:r>
              <a:rPr lang="en"/>
              <a:t> our model.</a:t>
            </a:r>
            <a:endParaRPr/>
          </a:p>
          <a:p>
            <a:pPr indent="0" lvl="0" marL="0" rtl="0" algn="l">
              <a:lnSpc>
                <a:spcPct val="115000"/>
              </a:lnSpc>
              <a:spcBef>
                <a:spcPts val="1200"/>
              </a:spcBef>
              <a:spcAft>
                <a:spcPts val="1200"/>
              </a:spcAft>
              <a:buNone/>
            </a:pPr>
            <a:r>
              <a:rPr lang="en"/>
              <a:t>	Our model </a:t>
            </a:r>
            <a:r>
              <a:rPr lang="en"/>
              <a:t>consists</a:t>
            </a:r>
            <a:r>
              <a:rPr lang="en"/>
              <a:t> of a Bidirectional LSTM followed by Dropout layer and a Dense layer of 1 neuron. We have provided the hyper parameters used below and the model architecture in the next slide. The model we used was inspired by Sreeni the youtube video in Resources. We didn’t use any transfer learning. We </a:t>
            </a:r>
            <a:r>
              <a:rPr lang="en"/>
              <a:t>changed the dataset and tried different hyperparameters for the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Hyperparameters</a:t>
            </a:r>
            <a:endParaRPr/>
          </a:p>
        </p:txBody>
      </p:sp>
      <p:sp>
        <p:nvSpPr>
          <p:cNvPr id="124" name="Google Shape;12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Optimizer = Adam (lr = 0.002, betas = [0.9, 0.999])</a:t>
            </a:r>
            <a:endParaRPr/>
          </a:p>
          <a:p>
            <a:pPr indent="-342900" lvl="0" marL="457200" rtl="0" algn="l">
              <a:lnSpc>
                <a:spcPct val="150000"/>
              </a:lnSpc>
              <a:spcBef>
                <a:spcPts val="0"/>
              </a:spcBef>
              <a:spcAft>
                <a:spcPts val="0"/>
              </a:spcAft>
              <a:buSzPts val="1800"/>
              <a:buChar char="●"/>
            </a:pPr>
            <a:r>
              <a:rPr lang="en"/>
              <a:t>Training parameters  = 12, Testing parameters = 1 (cloud cover)</a:t>
            </a:r>
            <a:endParaRPr/>
          </a:p>
          <a:p>
            <a:pPr indent="-342900" lvl="0" marL="457200" rtl="0" algn="l">
              <a:lnSpc>
                <a:spcPct val="150000"/>
              </a:lnSpc>
              <a:spcBef>
                <a:spcPts val="0"/>
              </a:spcBef>
              <a:spcAft>
                <a:spcPts val="0"/>
              </a:spcAft>
              <a:buSzPts val="1800"/>
              <a:buChar char="●"/>
            </a:pPr>
            <a:r>
              <a:rPr lang="en"/>
              <a:t>Time_steps = [120, 90, 60, 30]</a:t>
            </a:r>
            <a:endParaRPr/>
          </a:p>
          <a:p>
            <a:pPr indent="-342900" lvl="0" marL="457200" rtl="0" algn="l">
              <a:lnSpc>
                <a:spcPct val="150000"/>
              </a:lnSpc>
              <a:spcBef>
                <a:spcPts val="0"/>
              </a:spcBef>
              <a:spcAft>
                <a:spcPts val="0"/>
              </a:spcAft>
              <a:buSzPts val="1800"/>
              <a:buChar char="●"/>
            </a:pPr>
            <a:r>
              <a:rPr lang="en"/>
              <a:t>Batch Size = 360</a:t>
            </a:r>
            <a:endParaRPr/>
          </a:p>
          <a:p>
            <a:pPr indent="-342900" lvl="0" marL="457200" rtl="0" algn="l">
              <a:lnSpc>
                <a:spcPct val="150000"/>
              </a:lnSpc>
              <a:spcBef>
                <a:spcPts val="0"/>
              </a:spcBef>
              <a:spcAft>
                <a:spcPts val="0"/>
              </a:spcAft>
              <a:buSzPts val="1800"/>
              <a:buChar char="●"/>
            </a:pPr>
            <a:r>
              <a:rPr lang="en"/>
              <a:t>Loss = Mean Squared Error</a:t>
            </a:r>
            <a:endParaRPr/>
          </a:p>
          <a:p>
            <a:pPr indent="-342900" lvl="0" marL="457200" rtl="0" algn="l">
              <a:lnSpc>
                <a:spcPct val="150000"/>
              </a:lnSpc>
              <a:spcBef>
                <a:spcPts val="0"/>
              </a:spcBef>
              <a:spcAft>
                <a:spcPts val="0"/>
              </a:spcAft>
              <a:buSzPts val="1800"/>
              <a:buChar char="●"/>
            </a:pPr>
            <a:r>
              <a:rPr lang="en"/>
              <a:t>Validation Split = 0.1</a:t>
            </a:r>
            <a:endParaRPr/>
          </a:p>
          <a:p>
            <a:pPr indent="-342900" lvl="0" marL="457200" rtl="0" algn="l">
              <a:lnSpc>
                <a:spcPct val="150000"/>
              </a:lnSpc>
              <a:spcBef>
                <a:spcPts val="0"/>
              </a:spcBef>
              <a:spcAft>
                <a:spcPts val="0"/>
              </a:spcAft>
              <a:buSzPts val="1800"/>
              <a:buChar char="●"/>
            </a:pPr>
            <a:r>
              <a:rPr lang="en"/>
              <a:t>Dropout = 0.2</a:t>
            </a:r>
            <a:endParaRPr/>
          </a:p>
          <a:p>
            <a:pPr indent="-342900" lvl="0" marL="457200" rtl="0" algn="l">
              <a:lnSpc>
                <a:spcPct val="150000"/>
              </a:lnSpc>
              <a:spcBef>
                <a:spcPts val="0"/>
              </a:spcBef>
              <a:spcAft>
                <a:spcPts val="0"/>
              </a:spcAft>
              <a:buSzPts val="1800"/>
              <a:buChar char="●"/>
            </a:pPr>
            <a:r>
              <a:rPr lang="en"/>
              <a:t>LSTM units = 16</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LSTM Architecture</a:t>
            </a:r>
            <a:endParaRPr/>
          </a:p>
        </p:txBody>
      </p:sp>
      <p:pic>
        <p:nvPicPr>
          <p:cNvPr id="130" name="Google Shape;130;p26"/>
          <p:cNvPicPr preferRelativeResize="0"/>
          <p:nvPr/>
        </p:nvPicPr>
        <p:blipFill>
          <a:blip r:embed="rId3">
            <a:alphaModFix/>
          </a:blip>
          <a:stretch>
            <a:fillRect/>
          </a:stretch>
        </p:blipFill>
        <p:spPr>
          <a:xfrm>
            <a:off x="1319213" y="885825"/>
            <a:ext cx="6505575" cy="3371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Training and Validation Loss</a:t>
            </a:r>
            <a:endParaRPr/>
          </a:p>
        </p:txBody>
      </p:sp>
      <p:sp>
        <p:nvSpPr>
          <p:cNvPr id="136" name="Google Shape;136;p27"/>
          <p:cNvSpPr txBox="1"/>
          <p:nvPr>
            <p:ph idx="1" type="body"/>
          </p:nvPr>
        </p:nvSpPr>
        <p:spPr>
          <a:xfrm>
            <a:off x="1297500" y="1307850"/>
            <a:ext cx="7038900" cy="711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For this case our model trained for 300 epochs and 30 time_steps from which we extrapolated the other values</a:t>
            </a:r>
            <a:endParaRPr/>
          </a:p>
        </p:txBody>
      </p:sp>
      <p:pic>
        <p:nvPicPr>
          <p:cNvPr id="137" name="Google Shape;137;p27"/>
          <p:cNvPicPr preferRelativeResize="0"/>
          <p:nvPr/>
        </p:nvPicPr>
        <p:blipFill>
          <a:blip r:embed="rId3">
            <a:alphaModFix/>
          </a:blip>
          <a:stretch>
            <a:fillRect/>
          </a:stretch>
        </p:blipFill>
        <p:spPr>
          <a:xfrm>
            <a:off x="1688938" y="2128150"/>
            <a:ext cx="6256026" cy="28378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Comparing Validation and Training Set</a:t>
            </a:r>
            <a:endParaRPr/>
          </a:p>
        </p:txBody>
      </p:sp>
      <p:pic>
        <p:nvPicPr>
          <p:cNvPr id="143" name="Google Shape;143;p28"/>
          <p:cNvPicPr preferRelativeResize="0"/>
          <p:nvPr/>
        </p:nvPicPr>
        <p:blipFill>
          <a:blip r:embed="rId3">
            <a:alphaModFix/>
          </a:blip>
          <a:stretch>
            <a:fillRect/>
          </a:stretch>
        </p:blipFill>
        <p:spPr>
          <a:xfrm>
            <a:off x="790575" y="815825"/>
            <a:ext cx="7562849" cy="3511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Submission File</a:t>
            </a:r>
            <a:endParaRPr/>
          </a:p>
        </p:txBody>
      </p:sp>
      <p:sp>
        <p:nvSpPr>
          <p:cNvPr id="149" name="Google Shape;14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The regularization processes discussed for creating train dataset is reused again.</a:t>
            </a:r>
            <a:endParaRPr/>
          </a:p>
          <a:p>
            <a:pPr indent="-342900" lvl="0" marL="457200" rtl="0" algn="l">
              <a:lnSpc>
                <a:spcPct val="200000"/>
              </a:lnSpc>
              <a:spcBef>
                <a:spcPts val="0"/>
              </a:spcBef>
              <a:spcAft>
                <a:spcPts val="0"/>
              </a:spcAft>
              <a:buSzPts val="1800"/>
              <a:buChar char="●"/>
            </a:pPr>
            <a:r>
              <a:rPr lang="en"/>
              <a:t>Here we directly use the </a:t>
            </a:r>
            <a:r>
              <a:rPr lang="en"/>
              <a:t>create_dataset_test</a:t>
            </a:r>
            <a:r>
              <a:rPr lang="en"/>
              <a:t>() function and predict the 30 min, 60 min, 90 min and 120 min horizon.</a:t>
            </a:r>
            <a:endParaRPr/>
          </a:p>
          <a:p>
            <a:pPr indent="-342900" lvl="0" marL="457200" rtl="0" algn="l">
              <a:lnSpc>
                <a:spcPct val="200000"/>
              </a:lnSpc>
              <a:spcBef>
                <a:spcPts val="0"/>
              </a:spcBef>
              <a:spcAft>
                <a:spcPts val="0"/>
              </a:spcAft>
              <a:buSzPts val="1800"/>
              <a:buChar char="●"/>
            </a:pPr>
            <a:r>
              <a:rPr lang="en"/>
              <a:t>The following slide has the code.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Submission File code</a:t>
            </a:r>
            <a:endParaRPr/>
          </a:p>
        </p:txBody>
      </p:sp>
      <p:pic>
        <p:nvPicPr>
          <p:cNvPr id="155" name="Google Shape;155;p30"/>
          <p:cNvPicPr preferRelativeResize="0"/>
          <p:nvPr/>
        </p:nvPicPr>
        <p:blipFill>
          <a:blip r:embed="rId3">
            <a:alphaModFix/>
          </a:blip>
          <a:stretch>
            <a:fillRect/>
          </a:stretch>
        </p:blipFill>
        <p:spPr>
          <a:xfrm>
            <a:off x="1315413" y="304800"/>
            <a:ext cx="6513173" cy="40005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1" name="Google Shape;16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The stated model in this presentation is very accurate and achieved a score of 89.46</a:t>
            </a:r>
            <a:endParaRPr/>
          </a:p>
          <a:p>
            <a:pPr indent="-342900" lvl="0" marL="457200" rtl="0" algn="l">
              <a:lnSpc>
                <a:spcPct val="150000"/>
              </a:lnSpc>
              <a:spcBef>
                <a:spcPts val="0"/>
              </a:spcBef>
              <a:spcAft>
                <a:spcPts val="0"/>
              </a:spcAft>
              <a:buSzPts val="1800"/>
              <a:buChar char="●"/>
            </a:pPr>
            <a:r>
              <a:rPr lang="en"/>
              <a:t>For the Level 2 we will be incorporating the image dataset provided using much more </a:t>
            </a:r>
            <a:r>
              <a:rPr lang="en"/>
              <a:t>sophisticated</a:t>
            </a:r>
            <a:r>
              <a:rPr lang="en"/>
              <a:t> neural network and </a:t>
            </a:r>
            <a:r>
              <a:rPr lang="en"/>
              <a:t>physical</a:t>
            </a:r>
            <a:r>
              <a:rPr lang="en"/>
              <a:t> models which might be able to increase the accuracy even further.</a:t>
            </a:r>
            <a:endParaRPr/>
          </a:p>
          <a:p>
            <a:pPr indent="-342900" lvl="0" marL="457200" rtl="0" algn="l">
              <a:lnSpc>
                <a:spcPct val="150000"/>
              </a:lnSpc>
              <a:spcBef>
                <a:spcPts val="0"/>
              </a:spcBef>
              <a:spcAft>
                <a:spcPts val="0"/>
              </a:spcAft>
              <a:buSzPts val="1800"/>
              <a:buChar char="●"/>
            </a:pPr>
            <a:r>
              <a:rPr lang="en"/>
              <a:t>However the model provided does accomplish the goal by accurately predicting the cloud cover </a:t>
            </a:r>
            <a:r>
              <a:rPr lang="en"/>
              <a:t>efficiently. Given more time we can even modify the model learn learn in real time and make decisions accordingly.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Dataset Details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490250" y="450150"/>
            <a:ext cx="82134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Hardware and Software specifications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idx="1" type="body"/>
          </p:nvPr>
        </p:nvSpPr>
        <p:spPr>
          <a:xfrm>
            <a:off x="311700" y="343450"/>
            <a:ext cx="8520600" cy="422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Hardware Specifications</a:t>
            </a:r>
            <a:endParaRPr/>
          </a:p>
          <a:p>
            <a:pPr indent="-317500" lvl="1" marL="914400" rtl="0" algn="l">
              <a:spcBef>
                <a:spcPts val="0"/>
              </a:spcBef>
              <a:spcAft>
                <a:spcPts val="0"/>
              </a:spcAft>
              <a:buSzPts val="1400"/>
              <a:buChar char="○"/>
            </a:pPr>
            <a:r>
              <a:rPr lang="en"/>
              <a:t>We used colab notebook with GPU accelerations provided by the free tier colab’s Nvidia Tesla K80 GPU</a:t>
            </a:r>
            <a:endParaRPr/>
          </a:p>
          <a:p>
            <a:pPr indent="-317500" lvl="1" marL="914400" rtl="0" algn="l">
              <a:spcBef>
                <a:spcPts val="0"/>
              </a:spcBef>
              <a:spcAft>
                <a:spcPts val="0"/>
              </a:spcAft>
              <a:buSzPts val="1400"/>
              <a:buChar char="○"/>
            </a:pPr>
            <a:r>
              <a:rPr lang="en"/>
              <a:t>We did not use our own GPU</a:t>
            </a:r>
            <a:endParaRPr/>
          </a:p>
          <a:p>
            <a:pPr indent="-342900" lvl="0" marL="457200" rtl="0" algn="l">
              <a:spcBef>
                <a:spcPts val="0"/>
              </a:spcBef>
              <a:spcAft>
                <a:spcPts val="0"/>
              </a:spcAft>
              <a:buSzPts val="1800"/>
              <a:buChar char="●"/>
            </a:pPr>
            <a:r>
              <a:rPr lang="en"/>
              <a:t>Software packages</a:t>
            </a:r>
            <a:endParaRPr/>
          </a:p>
          <a:p>
            <a:pPr indent="-317500" lvl="1" marL="914400" rtl="0" algn="l">
              <a:spcBef>
                <a:spcPts val="0"/>
              </a:spcBef>
              <a:spcAft>
                <a:spcPts val="0"/>
              </a:spcAft>
              <a:buSzPts val="1400"/>
              <a:buChar char="○"/>
            </a:pPr>
            <a:r>
              <a:rPr lang="en"/>
              <a:t>Keras == 2.7.0</a:t>
            </a:r>
            <a:endParaRPr/>
          </a:p>
          <a:p>
            <a:pPr indent="-317500" lvl="1" marL="914400" rtl="0" algn="l">
              <a:spcBef>
                <a:spcPts val="0"/>
              </a:spcBef>
              <a:spcAft>
                <a:spcPts val="0"/>
              </a:spcAft>
              <a:buSzPts val="1400"/>
              <a:buChar char="○"/>
            </a:pPr>
            <a:r>
              <a:rPr lang="en"/>
              <a:t>Tensorflow == 2.7.0</a:t>
            </a:r>
            <a:endParaRPr/>
          </a:p>
          <a:p>
            <a:pPr indent="-342900" lvl="0" marL="457200" rtl="0" algn="l">
              <a:spcBef>
                <a:spcPts val="0"/>
              </a:spcBef>
              <a:spcAft>
                <a:spcPts val="0"/>
              </a:spcAft>
              <a:buSzPts val="1800"/>
              <a:buChar char="●"/>
            </a:pPr>
            <a:r>
              <a:rPr lang="en"/>
              <a:t>Performance Numbers</a:t>
            </a:r>
            <a:endParaRPr/>
          </a:p>
          <a:p>
            <a:pPr indent="-317500" lvl="1" marL="914400" rtl="0" algn="l">
              <a:spcBef>
                <a:spcPts val="0"/>
              </a:spcBef>
              <a:spcAft>
                <a:spcPts val="0"/>
              </a:spcAft>
              <a:buSzPts val="1400"/>
              <a:buChar char="○"/>
            </a:pPr>
            <a:r>
              <a:rPr lang="en"/>
              <a:t>The max time that was spent for the final score was 37 mins.</a:t>
            </a:r>
            <a:endParaRPr/>
          </a:p>
          <a:p>
            <a:pPr indent="-342900" lvl="0" marL="457200" rtl="0" algn="l">
              <a:spcBef>
                <a:spcPts val="0"/>
              </a:spcBef>
              <a:spcAft>
                <a:spcPts val="0"/>
              </a:spcAft>
              <a:buSzPts val="1800"/>
              <a:buChar char="●"/>
            </a:pPr>
            <a:r>
              <a:rPr lang="en"/>
              <a:t>License</a:t>
            </a:r>
            <a:endParaRPr/>
          </a:p>
          <a:p>
            <a:pPr indent="-317500" lvl="1" marL="914400" rtl="0" algn="l">
              <a:spcBef>
                <a:spcPts val="0"/>
              </a:spcBef>
              <a:spcAft>
                <a:spcPts val="0"/>
              </a:spcAft>
              <a:buSzPts val="1400"/>
              <a:buChar char="○"/>
            </a:pPr>
            <a:r>
              <a:rPr lang="en"/>
              <a:t>The solution is Open Sourced</a:t>
            </a:r>
            <a:endParaRPr/>
          </a:p>
          <a:p>
            <a:pPr indent="-317500" lvl="1" marL="914400" rtl="0" algn="l">
              <a:spcBef>
                <a:spcPts val="0"/>
              </a:spcBef>
              <a:spcAft>
                <a:spcPts val="0"/>
              </a:spcAft>
              <a:buSzPts val="1400"/>
              <a:buChar char="○"/>
            </a:pPr>
            <a:r>
              <a:rPr lang="en"/>
              <a:t>The License used is MIT License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and Data Cleaning</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en"/>
              <a:t>For training our Neural Network Model we used only the weather data given to us and not the satellite images. </a:t>
            </a:r>
            <a:endParaRPr/>
          </a:p>
          <a:p>
            <a:pPr indent="-334327" lvl="0" marL="457200" rtl="0" algn="l">
              <a:lnSpc>
                <a:spcPct val="115000"/>
              </a:lnSpc>
              <a:spcBef>
                <a:spcPts val="0"/>
              </a:spcBef>
              <a:spcAft>
                <a:spcPts val="0"/>
              </a:spcAft>
              <a:buSzPct val="100000"/>
              <a:buChar char="●"/>
            </a:pPr>
            <a:r>
              <a:rPr lang="en"/>
              <a:t>In test data we noticed since the radiance values are always greater than 0. We decided to choose a </a:t>
            </a:r>
            <a:r>
              <a:rPr lang="en"/>
              <a:t>subset of 480 min time frame when the albedo and Cloud cover values are significant.</a:t>
            </a:r>
            <a:endParaRPr/>
          </a:p>
          <a:p>
            <a:pPr indent="-334327" lvl="0" marL="457200" rtl="0" algn="l">
              <a:lnSpc>
                <a:spcPct val="115000"/>
              </a:lnSpc>
              <a:spcBef>
                <a:spcPts val="0"/>
              </a:spcBef>
              <a:spcAft>
                <a:spcPts val="0"/>
              </a:spcAft>
              <a:buSzPct val="100000"/>
              <a:buChar char="●"/>
            </a:pPr>
            <a:r>
              <a:rPr lang="en"/>
              <a:t>We choose the the time frame from 8:00 in the morning till 16:00 or 4:00 PM in the evening. We took only this range of training data as the albedo and cloud cover during this period is significant.</a:t>
            </a:r>
            <a:endParaRPr/>
          </a:p>
          <a:p>
            <a:pPr indent="-334327" lvl="0" marL="457200" rtl="0" algn="l">
              <a:lnSpc>
                <a:spcPct val="115000"/>
              </a:lnSpc>
              <a:spcBef>
                <a:spcPts val="0"/>
              </a:spcBef>
              <a:spcAft>
                <a:spcPts val="0"/>
              </a:spcAft>
              <a:buSzPct val="100000"/>
              <a:buChar char="●"/>
            </a:pPr>
            <a:r>
              <a:rPr lang="en"/>
              <a:t>Now we removed any negative cloud cover values by taking the average between the two consecutive data points.</a:t>
            </a:r>
            <a:endParaRPr/>
          </a:p>
          <a:p>
            <a:pPr indent="-334327" lvl="0" marL="457200" rtl="0" algn="l">
              <a:lnSpc>
                <a:spcPct val="115000"/>
              </a:lnSpc>
              <a:spcBef>
                <a:spcPts val="0"/>
              </a:spcBef>
              <a:spcAft>
                <a:spcPts val="0"/>
              </a:spcAft>
              <a:buSzPct val="100000"/>
              <a:buChar char="●"/>
            </a:pPr>
            <a:r>
              <a:rPr lang="en"/>
              <a:t>For the parameters we considered the columns based on correlation data and some physical intuition which lead to cloud formation.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and Regularization</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used the following list of columns for training. We used snip and wind speed.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3" name="Google Shape;73;p16"/>
          <p:cNvPicPr preferRelativeResize="0"/>
          <p:nvPr/>
        </p:nvPicPr>
        <p:blipFill>
          <a:blip r:embed="rId3">
            <a:alphaModFix/>
          </a:blip>
          <a:stretch>
            <a:fillRect/>
          </a:stretch>
        </p:blipFill>
        <p:spPr>
          <a:xfrm>
            <a:off x="2157413" y="2405063"/>
            <a:ext cx="4829175" cy="33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Robust Scaler</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n"/>
              <a:t>For regularizing the </a:t>
            </a:r>
            <a:r>
              <a:rPr lang="en"/>
              <a:t>data we used the Robust Scaler function from sklearn library.</a:t>
            </a:r>
            <a:endParaRPr/>
          </a:p>
          <a:p>
            <a:pPr indent="-342900" lvl="0" marL="457200" rtl="0" algn="l">
              <a:lnSpc>
                <a:spcPct val="150000"/>
              </a:lnSpc>
              <a:spcBef>
                <a:spcPts val="0"/>
              </a:spcBef>
              <a:spcAft>
                <a:spcPts val="0"/>
              </a:spcAft>
              <a:buSzPts val="1800"/>
              <a:buChar char="●"/>
            </a:pPr>
            <a:r>
              <a:rPr lang="en"/>
              <a:t>Robust Scaler can remove all the outliers from the dataset</a:t>
            </a:r>
            <a:endParaRPr/>
          </a:p>
          <a:p>
            <a:pPr indent="-342900" lvl="0" marL="457200" rtl="0" algn="l">
              <a:lnSpc>
                <a:spcPct val="150000"/>
              </a:lnSpc>
              <a:spcBef>
                <a:spcPts val="0"/>
              </a:spcBef>
              <a:spcAft>
                <a:spcPts val="0"/>
              </a:spcAft>
              <a:buSzPts val="1800"/>
              <a:buChar char="●"/>
            </a:pPr>
            <a:r>
              <a:rPr lang="en"/>
              <a:t>The implementation of the method discussed above is given in the following slide.</a:t>
            </a:r>
            <a:endParaRPr/>
          </a:p>
          <a:p>
            <a:pPr indent="-342900" lvl="0" marL="457200" rtl="0" algn="l">
              <a:lnSpc>
                <a:spcPct val="150000"/>
              </a:lnSpc>
              <a:spcBef>
                <a:spcPts val="0"/>
              </a:spcBef>
              <a:spcAft>
                <a:spcPts val="0"/>
              </a:spcAft>
              <a:buSzPts val="1800"/>
              <a:buChar char="●"/>
            </a:pPr>
            <a:r>
              <a:rPr lang="en"/>
              <a:t>Before fitting this function we first split the dataset such that first 300 days go in the train and the rest 66 in test data.</a:t>
            </a:r>
            <a:endParaRPr/>
          </a:p>
          <a:p>
            <a:pPr indent="-342900" lvl="0" marL="457200" rtl="0" algn="l">
              <a:lnSpc>
                <a:spcPct val="150000"/>
              </a:lnSpc>
              <a:spcBef>
                <a:spcPts val="0"/>
              </a:spcBef>
              <a:spcAft>
                <a:spcPts val="0"/>
              </a:spcAft>
              <a:buSzPts val="1800"/>
              <a:buChar char="●"/>
            </a:pPr>
            <a:r>
              <a:rPr lang="en"/>
              <a:t>Here the cloud cover is the target column so we apply a separate but same transformation.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990600" y="1000125"/>
            <a:ext cx="7162800" cy="3143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Training Dataset</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Since this data is time series and discontinuous between each day we iteratively considered data from each day </a:t>
            </a:r>
            <a:r>
              <a:rPr lang="en"/>
              <a:t>from</a:t>
            </a:r>
            <a:r>
              <a:rPr lang="en"/>
              <a:t> a dictionary of unique day values (of the format dd/mm). The function is </a:t>
            </a:r>
            <a:r>
              <a:rPr lang="en"/>
              <a:t>given in the following slide.</a:t>
            </a:r>
            <a:endParaRPr/>
          </a:p>
          <a:p>
            <a:pPr indent="-342900" lvl="0" marL="457200" rtl="0" algn="l">
              <a:lnSpc>
                <a:spcPct val="150000"/>
              </a:lnSpc>
              <a:spcBef>
                <a:spcPts val="0"/>
              </a:spcBef>
              <a:spcAft>
                <a:spcPts val="0"/>
              </a:spcAft>
              <a:buSzPts val="1800"/>
              <a:buChar char="●"/>
            </a:pPr>
            <a:r>
              <a:rPr lang="en"/>
              <a:t>In each data given a time split the time frame given by the variable time_split of the train is fed into X_train and the immediate y value to the y_train.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Function for Creating Dataset</a:t>
            </a:r>
            <a:endParaRPr/>
          </a:p>
        </p:txBody>
      </p:sp>
      <p:pic>
        <p:nvPicPr>
          <p:cNvPr id="96" name="Google Shape;96;p20"/>
          <p:cNvPicPr preferRelativeResize="0"/>
          <p:nvPr/>
        </p:nvPicPr>
        <p:blipFill>
          <a:blip r:embed="rId3">
            <a:alphaModFix/>
          </a:blip>
          <a:stretch>
            <a:fillRect/>
          </a:stretch>
        </p:blipFill>
        <p:spPr>
          <a:xfrm>
            <a:off x="766763" y="1709738"/>
            <a:ext cx="7610475" cy="172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Existing / PreExisting Work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