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71" r:id="rId11"/>
    <p:sldId id="263" r:id="rId12"/>
    <p:sldId id="265" r:id="rId13"/>
    <p:sldId id="264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2" r:id="rId26"/>
    <p:sldId id="283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1CE9A-7596-424D-8DAB-87CAE0C82534}">
          <p14:sldIdLst>
            <p14:sldId id="256"/>
            <p14:sldId id="257"/>
            <p14:sldId id="258"/>
            <p14:sldId id="259"/>
            <p14:sldId id="268"/>
            <p14:sldId id="269"/>
            <p14:sldId id="270"/>
            <p14:sldId id="260"/>
            <p14:sldId id="261"/>
            <p14:sldId id="271"/>
            <p14:sldId id="263"/>
            <p14:sldId id="265"/>
            <p14:sldId id="264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2"/>
            <p14:sldId id="28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Lora" panose="020B0604020202020204" charset="0"/>
              </a:rPr>
              <a:t>Hospital Appointment </a:t>
            </a:r>
            <a:r>
              <a:rPr lang="en-US" sz="4000" b="1" dirty="0" smtClean="0">
                <a:latin typeface="Lora" panose="020B0604020202020204" charset="0"/>
              </a:rPr>
              <a:t>System(HS</a:t>
            </a:r>
            <a:r>
              <a:rPr lang="en-US" sz="4000" b="1" dirty="0" smtClean="0">
                <a:latin typeface="Lora" panose="020B0604020202020204" charset="0"/>
              </a:rPr>
              <a:t>) </a:t>
            </a:r>
            <a:r>
              <a:rPr lang="en-US" sz="3600" b="1" dirty="0" smtClean="0">
                <a:latin typeface="Lora" panose="020B0604020202020204" charset="0"/>
              </a:rPr>
              <a:t/>
            </a:r>
            <a:br>
              <a:rPr lang="en-US" sz="3600" b="1" dirty="0" smtClean="0">
                <a:latin typeface="Lora" panose="020B0604020202020204" charset="0"/>
              </a:rPr>
            </a:br>
            <a:r>
              <a:rPr lang="en-US" sz="3600" b="1" dirty="0" smtClean="0">
                <a:latin typeface="Lora" panose="020B0604020202020204" charset="0"/>
              </a:rPr>
              <a:t>with Linear Searching Algorithm</a:t>
            </a:r>
            <a:endParaRPr lang="en-US" sz="3600" b="1" dirty="0">
              <a:latin typeface="Lora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b="1" dirty="0" smtClean="0"/>
              <a:t>								</a:t>
            </a:r>
            <a:r>
              <a:rPr lang="en-US" sz="3000" b="1" dirty="0" smtClean="0">
                <a:solidFill>
                  <a:schemeClr val="tx1"/>
                </a:solidFill>
              </a:rPr>
              <a:t>Presented By: </a:t>
            </a:r>
          </a:p>
          <a:p>
            <a:r>
              <a:rPr lang="en-US" sz="3000" b="1" dirty="0" smtClean="0">
                <a:solidFill>
                  <a:schemeClr val="tx1"/>
                </a:solidFill>
              </a:rPr>
              <a:t>								Ashish KHADKA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3" y="3349806"/>
            <a:ext cx="540817" cy="5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Admin module – Departments of hospitals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User Module (Patient) – Appointment , Prescription details, medication, doctor list , operation history ,create appointment.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Doctor Module – Manage patient, Manage appointment with patient. Create prescription ,provide medication for patients.</a:t>
            </a:r>
          </a:p>
        </p:txBody>
      </p:sp>
    </p:spTree>
    <p:extLst>
      <p:ext uri="{BB962C8B-B14F-4D97-AF65-F5344CB8AC3E}">
        <p14:creationId xmlns:p14="http://schemas.microsoft.com/office/powerpoint/2010/main" val="238273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000" b="1" dirty="0">
                <a:latin typeface="Lora" panose="020B0604020202020204" charset="0"/>
              </a:rPr>
              <a:t>Feasibility Study</a:t>
            </a:r>
            <a:endParaRPr lang="en-US" sz="3000" b="1" dirty="0">
              <a:latin typeface="Lora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quattrocento"/>
              </a:rPr>
              <a:t>  Economic </a:t>
            </a:r>
            <a:r>
              <a:rPr lang="en-US" dirty="0">
                <a:latin typeface="quattrocento"/>
              </a:rPr>
              <a:t>Feasibility</a:t>
            </a:r>
          </a:p>
          <a:p>
            <a:pPr marL="76200" indent="0">
              <a:buNone/>
            </a:pPr>
            <a:r>
              <a:rPr lang="en-US" dirty="0" smtClean="0">
                <a:latin typeface="quattrocento"/>
              </a:rPr>
              <a:t>	Development </a:t>
            </a:r>
            <a:r>
              <a:rPr lang="en-US" dirty="0">
                <a:latin typeface="quattrocento"/>
              </a:rPr>
              <a:t>of this application is highly economically feasible. </a:t>
            </a:r>
          </a:p>
          <a:p>
            <a:pPr marL="76200" indent="0">
              <a:buNone/>
            </a:pPr>
            <a:r>
              <a:rPr lang="en-US" dirty="0" smtClean="0">
                <a:latin typeface="quattrocento"/>
              </a:rPr>
              <a:t>	Free </a:t>
            </a:r>
            <a:r>
              <a:rPr lang="en-US" dirty="0">
                <a:latin typeface="quattrocento"/>
              </a:rPr>
              <a:t>software: Free Intellij IDEA and JAVA technologies are used for </a:t>
            </a:r>
            <a:r>
              <a:rPr lang="en-US" dirty="0" smtClean="0">
                <a:latin typeface="quattrocento"/>
              </a:rPr>
              <a:t>	development.</a:t>
            </a:r>
            <a:endParaRPr lang="en-US" dirty="0">
              <a:latin typeface="quattrocento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quattrocento"/>
              </a:rPr>
              <a:t>  Technical </a:t>
            </a:r>
            <a:r>
              <a:rPr lang="en-US" dirty="0">
                <a:latin typeface="quattrocento"/>
              </a:rPr>
              <a:t>Feasibility</a:t>
            </a:r>
          </a:p>
          <a:p>
            <a:pPr marL="76200" indent="0">
              <a:buNone/>
            </a:pPr>
            <a:r>
              <a:rPr lang="en-US" dirty="0" smtClean="0">
                <a:latin typeface="quattrocento"/>
              </a:rPr>
              <a:t>	The </a:t>
            </a:r>
            <a:r>
              <a:rPr lang="en-US" dirty="0">
                <a:latin typeface="quattrocento"/>
              </a:rPr>
              <a:t>application will not require huge amount of resource and high-end servers.</a:t>
            </a:r>
          </a:p>
          <a:p>
            <a:pPr marL="76200" indent="0">
              <a:buNone/>
            </a:pPr>
            <a:r>
              <a:rPr lang="en-US" dirty="0" smtClean="0">
                <a:latin typeface="quattrocento"/>
              </a:rPr>
              <a:t>	No </a:t>
            </a:r>
            <a:r>
              <a:rPr lang="en-US" dirty="0">
                <a:latin typeface="quattrocento"/>
              </a:rPr>
              <a:t>sophisticated technical manpower for operation is required</a:t>
            </a:r>
            <a:r>
              <a:rPr lang="en-US" dirty="0" smtClean="0">
                <a:latin typeface="quattrocento"/>
              </a:rPr>
              <a:t>.</a:t>
            </a:r>
            <a:endParaRPr lang="en-US" dirty="0">
              <a:latin typeface="quattrocento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quattrocento"/>
              </a:rPr>
              <a:t>  Operational </a:t>
            </a:r>
            <a:r>
              <a:rPr lang="en-US" dirty="0">
                <a:latin typeface="quattrocento"/>
              </a:rPr>
              <a:t>Feasibility</a:t>
            </a:r>
          </a:p>
          <a:p>
            <a:pPr marL="76200" indent="0">
              <a:buNone/>
            </a:pPr>
            <a:r>
              <a:rPr lang="en-US" dirty="0" smtClean="0">
                <a:latin typeface="quattrocento"/>
              </a:rPr>
              <a:t>	This </a:t>
            </a:r>
            <a:r>
              <a:rPr lang="en-US" dirty="0">
                <a:latin typeface="quattrocento"/>
              </a:rPr>
              <a:t>project aligned seamlessly with existing appointments processes and </a:t>
            </a:r>
            <a:r>
              <a:rPr lang="en-US" dirty="0" smtClean="0">
                <a:latin typeface="quattrocento"/>
              </a:rPr>
              <a:t>	workflows</a:t>
            </a:r>
            <a:r>
              <a:rPr lang="en-US" dirty="0">
                <a:latin typeface="quattrocento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49829" y="375557"/>
            <a:ext cx="10058400" cy="93118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Lora" panose="020B0604020202020204" charset="0"/>
              </a:rPr>
              <a:t>Gantt Chart</a:t>
            </a:r>
            <a:endParaRPr lang="en-US" sz="3000" b="1" dirty="0">
              <a:latin typeface="Lora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AC41CE-07DD-4E88-B7FA-4EACA1823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81092"/>
              </p:ext>
            </p:extLst>
          </p:nvPr>
        </p:nvGraphicFramePr>
        <p:xfrm>
          <a:off x="1225820" y="1616531"/>
          <a:ext cx="10310518" cy="378822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747639">
                  <a:extLst>
                    <a:ext uri="{9D8B030D-6E8A-4147-A177-3AD203B41FA5}">
                      <a16:colId xmlns:a16="http://schemas.microsoft.com/office/drawing/2014/main" val="129487066"/>
                    </a:ext>
                  </a:extLst>
                </a:gridCol>
                <a:gridCol w="908989">
                  <a:extLst>
                    <a:ext uri="{9D8B030D-6E8A-4147-A177-3AD203B41FA5}">
                      <a16:colId xmlns:a16="http://schemas.microsoft.com/office/drawing/2014/main" val="3030453527"/>
                    </a:ext>
                  </a:extLst>
                </a:gridCol>
                <a:gridCol w="915088">
                  <a:extLst>
                    <a:ext uri="{9D8B030D-6E8A-4147-A177-3AD203B41FA5}">
                      <a16:colId xmlns:a16="http://schemas.microsoft.com/office/drawing/2014/main" val="711122335"/>
                    </a:ext>
                  </a:extLst>
                </a:gridCol>
                <a:gridCol w="912650">
                  <a:extLst>
                    <a:ext uri="{9D8B030D-6E8A-4147-A177-3AD203B41FA5}">
                      <a16:colId xmlns:a16="http://schemas.microsoft.com/office/drawing/2014/main" val="905908195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2786183661"/>
                    </a:ext>
                  </a:extLst>
                </a:gridCol>
                <a:gridCol w="918749">
                  <a:extLst>
                    <a:ext uri="{9D8B030D-6E8A-4147-A177-3AD203B41FA5}">
                      <a16:colId xmlns:a16="http://schemas.microsoft.com/office/drawing/2014/main" val="1603382152"/>
                    </a:ext>
                  </a:extLst>
                </a:gridCol>
                <a:gridCol w="924851">
                  <a:extLst>
                    <a:ext uri="{9D8B030D-6E8A-4147-A177-3AD203B41FA5}">
                      <a16:colId xmlns:a16="http://schemas.microsoft.com/office/drawing/2014/main" val="2114544200"/>
                    </a:ext>
                  </a:extLst>
                </a:gridCol>
                <a:gridCol w="1077223">
                  <a:extLst>
                    <a:ext uri="{9D8B030D-6E8A-4147-A177-3AD203B41FA5}">
                      <a16:colId xmlns:a16="http://schemas.microsoft.com/office/drawing/2014/main" val="2038824485"/>
                    </a:ext>
                  </a:extLst>
                </a:gridCol>
              </a:tblGrid>
              <a:tr h="865261">
                <a:tc>
                  <a:txBody>
                    <a:bodyPr/>
                    <a:lstStyle/>
                    <a:p>
                      <a:pPr marL="237490" marR="38100" indent="81216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5"/>
                        </a:spcAft>
                      </a:pPr>
                      <a:r>
                        <a:rPr lang="en-US" sz="2000" dirty="0"/>
                        <a:t>Week </a:t>
                      </a:r>
                    </a:p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Stage 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26670" lvl="0" indent="-63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1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29845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2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28575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4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24765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6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3175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8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34925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10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32385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12</a:t>
                      </a:r>
                    </a:p>
                  </a:txBody>
                  <a:tcPr marL="94622" marR="46802" marT="111918" marB="0"/>
                </a:tc>
                <a:extLst>
                  <a:ext uri="{0D108BD9-81ED-4DB2-BD59-A6C34878D82A}">
                    <a16:rowId xmlns:a16="http://schemas.microsoft.com/office/drawing/2014/main" val="1075629613"/>
                  </a:ext>
                </a:extLst>
              </a:tr>
              <a:tr h="487161"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Requirement Analysis 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63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254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63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43975"/>
                  </a:ext>
                </a:extLst>
              </a:tr>
              <a:tr h="487161"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System Designing 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63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945000"/>
                  </a:ext>
                </a:extLst>
              </a:tr>
              <a:tr h="487161"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Development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13624"/>
                  </a:ext>
                </a:extLst>
              </a:tr>
              <a:tr h="487161"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Testing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23749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13356"/>
                  </a:ext>
                </a:extLst>
              </a:tr>
              <a:tr h="487161"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Maintenance</a:t>
                      </a:r>
                    </a:p>
                  </a:txBody>
                  <a:tcPr marL="94622" marR="46802" marT="111918" marB="0"/>
                </a:tc>
                <a:tc>
                  <a:txBody>
                    <a:bodyPr/>
                    <a:lstStyle/>
                    <a:p>
                      <a:pPr marL="63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noFill/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99858"/>
                  </a:ext>
                </a:extLst>
              </a:tr>
              <a:tr h="487161"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Documentation </a:t>
                      </a:r>
                    </a:p>
                  </a:txBody>
                  <a:tcPr marL="94622" marR="46802" marT="111918" marB="0" anchor="ctr"/>
                </a:tc>
                <a:tc>
                  <a:txBody>
                    <a:bodyPr/>
                    <a:lstStyle/>
                    <a:p>
                      <a:pPr marL="63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54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indent="-63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2000" dirty="0"/>
                        <a:t> </a:t>
                      </a:r>
                    </a:p>
                  </a:txBody>
                  <a:tcPr marL="94622" marR="46802" marT="111918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1414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721E17-9D98-4D19-BF8E-21D5C0DF9C21}"/>
              </a:ext>
            </a:extLst>
          </p:cNvPr>
          <p:cNvCxnSpPr>
            <a:cxnSpLocks/>
          </p:cNvCxnSpPr>
          <p:nvPr/>
        </p:nvCxnSpPr>
        <p:spPr>
          <a:xfrm>
            <a:off x="1225820" y="1616531"/>
            <a:ext cx="3742420" cy="8625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000" b="1" dirty="0">
                <a:latin typeface="Lora" panose="020B0604020202020204" charset="0"/>
              </a:rPr>
              <a:t>Tools Used</a:t>
            </a:r>
            <a:endParaRPr lang="en-US" sz="3000" b="1" dirty="0">
              <a:latin typeface="Lora" panose="020B060402020202020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058998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64056357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918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0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2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Runtime Environment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81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Backend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7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MYSQL, XAMPP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Intellij</a:t>
                      </a:r>
                      <a:r>
                        <a:rPr lang="en-US" baseline="0" dirty="0" smtClean="0"/>
                        <a:t>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 and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Wireframe and UI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2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0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16" y="1737360"/>
            <a:ext cx="6621632" cy="4602480"/>
          </a:xfrm>
        </p:spPr>
      </p:pic>
    </p:spTree>
    <p:extLst>
      <p:ext uri="{BB962C8B-B14F-4D97-AF65-F5344CB8AC3E}">
        <p14:creationId xmlns:p14="http://schemas.microsoft.com/office/powerpoint/2010/main" val="329227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02" y="1876743"/>
            <a:ext cx="6328677" cy="4367414"/>
          </a:xfrm>
        </p:spPr>
      </p:pic>
    </p:spTree>
    <p:extLst>
      <p:ext uri="{BB962C8B-B14F-4D97-AF65-F5344CB8AC3E}">
        <p14:creationId xmlns:p14="http://schemas.microsoft.com/office/powerpoint/2010/main" val="166634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91" t="1694" r="3836" b="7840"/>
          <a:stretch/>
        </p:blipFill>
        <p:spPr>
          <a:xfrm>
            <a:off x="3234906" y="1906438"/>
            <a:ext cx="7297947" cy="438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Flow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82" y="1846263"/>
            <a:ext cx="8023158" cy="4310697"/>
          </a:xfrm>
        </p:spPr>
      </p:pic>
    </p:spTree>
    <p:extLst>
      <p:ext uri="{BB962C8B-B14F-4D97-AF65-F5344CB8AC3E}">
        <p14:creationId xmlns:p14="http://schemas.microsoft.com/office/powerpoint/2010/main" val="149065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Recommendation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Track the blood bank and availability of blood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Billing system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Machine learning algorithm to predict some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 Design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964" y="1846263"/>
            <a:ext cx="5341396" cy="3549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0122" y="5699760"/>
            <a:ext cx="406908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Login-page 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Lora" panose="020B0604020202020204" charset="0"/>
              </a:rPr>
              <a:t>Introduction	</a:t>
            </a:r>
            <a:endParaRPr lang="en-US" sz="3000" b="1" dirty="0">
              <a:latin typeface="Lora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44201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quattrocent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quattrocento"/>
              </a:rPr>
              <a:t> A desktop application to make an appointment to cure disease.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  <a:latin typeface="quattrocento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User-Friendly Interface for making appointment scheduling a quick and straightforward  process.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quattrocento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quattrocento"/>
              </a:rPr>
              <a:t>  Real-time Availability</a:t>
            </a:r>
            <a:r>
              <a:rPr lang="en-US" dirty="0">
                <a:solidFill>
                  <a:schemeClr val="tx1"/>
                </a:solidFill>
                <a:latin typeface="quattrocento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quattrocento"/>
              </a:rPr>
              <a:t> availability of doctors and enabling to choose suitable time slots.</a:t>
            </a:r>
          </a:p>
        </p:txBody>
      </p:sp>
    </p:spTree>
    <p:extLst>
      <p:ext uri="{BB962C8B-B14F-4D97-AF65-F5344CB8AC3E}">
        <p14:creationId xmlns:p14="http://schemas.microsoft.com/office/powerpoint/2010/main" val="18342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 Design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366" y="1846264"/>
            <a:ext cx="5466754" cy="3649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5604808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Admin- Doctor Details 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4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 Design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40" y="1844040"/>
            <a:ext cx="5290457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4240" y="5608320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Admin-Patient Details 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 Design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r="9741" b="2036"/>
          <a:stretch/>
        </p:blipFill>
        <p:spPr bwMode="auto">
          <a:xfrm>
            <a:off x="3131547" y="1935480"/>
            <a:ext cx="5006614" cy="3586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74720" y="5821680"/>
            <a:ext cx="4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 Panel 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2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37" y="1846264"/>
            <a:ext cx="6543744" cy="3534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0440" y="5489472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Login-Page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8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305" y="1846263"/>
            <a:ext cx="6765176" cy="3660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9880" y="580644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9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879" y="1846264"/>
            <a:ext cx="6715882" cy="3637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574548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Doctor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19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37" y="1846263"/>
            <a:ext cx="6193224" cy="3344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3240" y="571500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82" y="567609"/>
            <a:ext cx="10226040" cy="1236506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CC0066"/>
                </a:solidFill>
              </a:rPr>
              <a:t>	   </a:t>
            </a:r>
            <a:r>
              <a:rPr lang="en-US" sz="6000" b="1" dirty="0" smtClean="0">
                <a:latin typeface="Lora" panose="020B0604020202020204" charset="0"/>
              </a:rPr>
              <a:t>THANK YOU!</a:t>
            </a:r>
            <a:endParaRPr lang="en-US" sz="6000" b="1" dirty="0">
              <a:latin typeface="Lora" panose="020B0604020202020204" charset="0"/>
            </a:endParaRPr>
          </a:p>
        </p:txBody>
      </p:sp>
      <p:sp>
        <p:nvSpPr>
          <p:cNvPr id="6" name="Google Shape;326;p30"/>
          <p:cNvSpPr/>
          <p:nvPr/>
        </p:nvSpPr>
        <p:spPr>
          <a:xfrm>
            <a:off x="1238771" y="811261"/>
            <a:ext cx="874701" cy="864407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327;p30"/>
          <p:cNvGrpSpPr/>
          <p:nvPr/>
        </p:nvGrpSpPr>
        <p:grpSpPr>
          <a:xfrm>
            <a:off x="1423260" y="1005580"/>
            <a:ext cx="505722" cy="475767"/>
            <a:chOff x="5972700" y="2330200"/>
            <a:chExt cx="411625" cy="387275"/>
          </a:xfrm>
        </p:grpSpPr>
        <p:sp>
          <p:nvSpPr>
            <p:cNvPr id="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94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Lora" panose="020B0604020202020204" charset="0"/>
              </a:rPr>
              <a:t>Objective</a:t>
            </a:r>
            <a:endParaRPr lang="en-US" sz="3600" b="1" dirty="0">
              <a:latin typeface="Lora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Record </a:t>
            </a:r>
            <a:r>
              <a:rPr lang="en-US" dirty="0">
                <a:latin typeface="quattrocento"/>
              </a:rPr>
              <a:t>information related to diagnosis given to patients</a:t>
            </a:r>
            <a:r>
              <a:rPr lang="en-US" dirty="0" smtClean="0">
                <a:latin typeface="quattrocento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quattrocento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To </a:t>
            </a:r>
            <a:r>
              <a:rPr lang="en-US" dirty="0">
                <a:latin typeface="quattrocento"/>
              </a:rPr>
              <a:t>provide searching facility to choose the familiar doctors as possible</a:t>
            </a:r>
            <a:r>
              <a:rPr lang="en-US" dirty="0" smtClean="0">
                <a:latin typeface="quattrocento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quattrocento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 Enhance </a:t>
            </a:r>
            <a:r>
              <a:rPr lang="en-US" dirty="0">
                <a:latin typeface="quattrocento"/>
              </a:rPr>
              <a:t>user experience by enabling patients to check in digitally upon arrival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latin typeface="quattrocento"/>
            </a:endParaRPr>
          </a:p>
        </p:txBody>
      </p:sp>
    </p:spTree>
    <p:extLst>
      <p:ext uri="{BB962C8B-B14F-4D97-AF65-F5344CB8AC3E}">
        <p14:creationId xmlns:p14="http://schemas.microsoft.com/office/powerpoint/2010/main" val="26225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latin typeface="Lora" panose="020B0604020202020204" charset="0"/>
              </a:rPr>
              <a:t>Problem Statement</a:t>
            </a:r>
            <a:endParaRPr lang="en-US" sz="3600" b="1" dirty="0">
              <a:latin typeface="Lora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Unmanaged Patient Logging and Tracking system due to which there may be loss of    life.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quattrocento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quattrocento"/>
              </a:rPr>
              <a:t> </a:t>
            </a:r>
            <a:r>
              <a:rPr lang="en-US" dirty="0" smtClean="0">
                <a:latin typeface="quattrocento"/>
              </a:rPr>
              <a:t> Error </a:t>
            </a:r>
            <a:r>
              <a:rPr lang="en-US" dirty="0">
                <a:latin typeface="quattrocento"/>
              </a:rPr>
              <a:t>prone Appointment System</a:t>
            </a:r>
            <a:r>
              <a:rPr lang="en-US" dirty="0" smtClean="0">
                <a:latin typeface="quattrocento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quattrocento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Unmanaged hospital Tracking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 Efficient management for admin</a:t>
            </a:r>
          </a:p>
          <a:p>
            <a:pPr marL="0" indent="0">
              <a:buNone/>
            </a:pPr>
            <a:endParaRPr lang="en-US" dirty="0" smtClean="0">
              <a:latin typeface="quattrocent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quattrocento"/>
              </a:rPr>
              <a:t> </a:t>
            </a:r>
            <a:r>
              <a:rPr lang="en-US" dirty="0" smtClean="0">
                <a:latin typeface="quattrocento"/>
              </a:rPr>
              <a:t>   </a:t>
            </a:r>
            <a:r>
              <a:rPr lang="en-US" dirty="0">
                <a:latin typeface="quattrocento"/>
              </a:rPr>
              <a:t>Allow for the selection of specific doctors, specialists, or medical services</a:t>
            </a:r>
            <a:r>
              <a:rPr lang="en-US" dirty="0" smtClean="0">
                <a:latin typeface="quattrocento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quattrocent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quattrocento"/>
              </a:rPr>
              <a:t> </a:t>
            </a:r>
            <a:r>
              <a:rPr lang="en-US" dirty="0" smtClean="0">
                <a:latin typeface="quattrocento"/>
              </a:rPr>
              <a:t>   Provide </a:t>
            </a:r>
            <a:r>
              <a:rPr lang="en-US" dirty="0">
                <a:latin typeface="quattrocento"/>
              </a:rPr>
              <a:t>flexibility in appointment time slots to accommodate varying patient needs and preferences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96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 Lacks </a:t>
            </a:r>
            <a:r>
              <a:rPr lang="en-US" dirty="0"/>
              <a:t>user feedback </a:t>
            </a:r>
            <a:r>
              <a:rPr lang="en-US" dirty="0" smtClean="0"/>
              <a:t>mechanism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 System </a:t>
            </a:r>
            <a:r>
              <a:rPr lang="en-US" dirty="0"/>
              <a:t>downtime due to internet issues could disrupt appointment scheduling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24845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Development Methodology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888C7-2185-48DB-B37E-10AA15F90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71"/>
          <a:stretch/>
        </p:blipFill>
        <p:spPr>
          <a:xfrm>
            <a:off x="1626552" y="1893457"/>
            <a:ext cx="7319328" cy="39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Lora" panose="020B0604020202020204" charset="0"/>
              </a:rPr>
              <a:t>Functional Requirements</a:t>
            </a:r>
            <a:endParaRPr lang="en-US" sz="3600" b="1" dirty="0">
              <a:latin typeface="Lora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User </a:t>
            </a:r>
            <a:r>
              <a:rPr lang="en-US" dirty="0">
                <a:latin typeface="quattrocento"/>
              </a:rPr>
              <a:t>login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Search </a:t>
            </a:r>
            <a:r>
              <a:rPr lang="en-US" dirty="0">
                <a:latin typeface="quattrocento"/>
              </a:rPr>
              <a:t>doctor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Create </a:t>
            </a:r>
            <a:r>
              <a:rPr lang="en-US" dirty="0">
                <a:latin typeface="quattrocento"/>
              </a:rPr>
              <a:t>appointments between doctors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View </a:t>
            </a:r>
            <a:r>
              <a:rPr lang="en-US" dirty="0">
                <a:latin typeface="quattrocento"/>
              </a:rPr>
              <a:t>record of their treatment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Approval </a:t>
            </a:r>
            <a:r>
              <a:rPr lang="en-US" dirty="0">
                <a:latin typeface="quattrocento"/>
              </a:rPr>
              <a:t>of doctor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Record </a:t>
            </a:r>
            <a:r>
              <a:rPr lang="en-US" dirty="0">
                <a:latin typeface="quattrocento"/>
              </a:rPr>
              <a:t>the details of patients and doctor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Lora" panose="020B0604020202020204" charset="0"/>
              </a:rPr>
              <a:t>Non-functional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Security</a:t>
            </a:r>
            <a:endParaRPr lang="en-US" dirty="0">
              <a:latin typeface="quattrocento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Reliability</a:t>
            </a:r>
            <a:endParaRPr lang="en-US" dirty="0">
              <a:latin typeface="quattrocento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Performance</a:t>
            </a:r>
            <a:endParaRPr lang="en-US" dirty="0">
              <a:latin typeface="quattrocento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Maintainability</a:t>
            </a:r>
            <a:endParaRPr lang="en-US" dirty="0">
              <a:latin typeface="quattrocento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Scalability</a:t>
            </a:r>
            <a:endParaRPr lang="en-US" dirty="0">
              <a:latin typeface="quattrocento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quattrocento"/>
              </a:rPr>
              <a:t>  Usability</a:t>
            </a:r>
            <a:endParaRPr lang="en-US" dirty="0">
              <a:latin typeface="quattrocento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quattrocento"/>
            </a:endParaRPr>
          </a:p>
        </p:txBody>
      </p:sp>
    </p:spTree>
    <p:extLst>
      <p:ext uri="{BB962C8B-B14F-4D97-AF65-F5344CB8AC3E}">
        <p14:creationId xmlns:p14="http://schemas.microsoft.com/office/powerpoint/2010/main" val="15932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523</Words>
  <Application>Microsoft Office PowerPoint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Lora</vt:lpstr>
      <vt:lpstr>quattrocento</vt:lpstr>
      <vt:lpstr>Wingdings</vt:lpstr>
      <vt:lpstr>Retrospect</vt:lpstr>
      <vt:lpstr>Hospital Appointment System(HS)  with Linear Searching Algorithm</vt:lpstr>
      <vt:lpstr>Introduction </vt:lpstr>
      <vt:lpstr>Objective</vt:lpstr>
      <vt:lpstr>Problem Statement</vt:lpstr>
      <vt:lpstr>Scope</vt:lpstr>
      <vt:lpstr>Limitation</vt:lpstr>
      <vt:lpstr>Development Methodology</vt:lpstr>
      <vt:lpstr>Functional Requirements</vt:lpstr>
      <vt:lpstr>Non-functional Requirements </vt:lpstr>
      <vt:lpstr>Project Modules</vt:lpstr>
      <vt:lpstr>Feasibility Study</vt:lpstr>
      <vt:lpstr>Gantt Chart</vt:lpstr>
      <vt:lpstr>Tools Used</vt:lpstr>
      <vt:lpstr>Use Case Diagram</vt:lpstr>
      <vt:lpstr>Use Case Diagram</vt:lpstr>
      <vt:lpstr>ER Diagram</vt:lpstr>
      <vt:lpstr>Data Flow Diagram</vt:lpstr>
      <vt:lpstr>Future Recommendation</vt:lpstr>
      <vt:lpstr>Interface Design</vt:lpstr>
      <vt:lpstr>Interface Design</vt:lpstr>
      <vt:lpstr>Interface Design</vt:lpstr>
      <vt:lpstr>Interface Design</vt:lpstr>
      <vt:lpstr>Result</vt:lpstr>
      <vt:lpstr>Result</vt:lpstr>
      <vt:lpstr>Result</vt:lpstr>
      <vt:lpstr>Result</vt:lpstr>
      <vt:lpstr>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System(HMS)  with Linear Searching Algorithm</dc:title>
  <dc:creator>Acer</dc:creator>
  <cp:lastModifiedBy>Acer</cp:lastModifiedBy>
  <cp:revision>58</cp:revision>
  <dcterms:created xsi:type="dcterms:W3CDTF">2023-12-02T09:26:45Z</dcterms:created>
  <dcterms:modified xsi:type="dcterms:W3CDTF">2024-01-05T05:54:41Z</dcterms:modified>
</cp:coreProperties>
</file>