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1" r:id="rId4"/>
    <p:sldId id="256" r:id="rId5"/>
    <p:sldId id="257" r:id="rId6"/>
    <p:sldId id="258" r:id="rId7"/>
    <p:sldId id="259" r:id="rId8"/>
    <p:sldId id="260" r:id="rId9"/>
    <p:sldId id="262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5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7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5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2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6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67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49E9-F9AC-4848-9BA1-985AACC3252B}" type="datetimeFigureOut">
              <a:rPr lang="zh-CN" altLang="en-US" smtClean="0"/>
              <a:t>2019/9/25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23B9-F58B-4D5D-9DB3-446F6CA32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化学习是机器学习下的重要分支，区别于有监督和无监督学习，它是依赖于反馈机制的一种学习决策过程，当机器智能体完成我们所需要的任务或者达到目的时，就能获得奖励，反之就要受到惩罚，这样经过反复的学习奖励和惩罚之后，智能体就能找到正确的决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16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例如智能体初始位置为</a:t>
                </a:r>
                <a:r>
                  <a:rPr lang="en-US" altLang="zh-CN" dirty="0"/>
                  <a:t>4</a:t>
                </a:r>
                <a:r>
                  <a:rPr lang="zh-CN" altLang="en-US" dirty="0" smtClean="0"/>
                  <a:t>号房间，在此处有两种选择，一是进入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号空白区域，二是进入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号房间，计算如下：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4,5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4,5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80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因此更新奖励矩阵</a:t>
                </a:r>
                <a:r>
                  <a:rPr lang="en-US" altLang="zh-CN" dirty="0" smtClean="0"/>
                  <a:t>Q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5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61538" y="2957885"/>
            <a:ext cx="107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Q =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269852" y="1512963"/>
            <a:ext cx="366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0     1     2    3     4     5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9726" y="2036183"/>
            <a:ext cx="667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766" y="332509"/>
            <a:ext cx="44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初始决策</a:t>
            </a:r>
            <a:r>
              <a:rPr lang="zh-CN" altLang="en-US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78337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Q</a:t>
            </a:r>
            <a:r>
              <a:rPr lang="zh-CN" altLang="en-US" dirty="0" smtClean="0"/>
              <a:t>奖励矩阵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7582" y="1690688"/>
            <a:ext cx="3757551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/>
              <a:t>r = </a:t>
            </a:r>
            <a:r>
              <a:rPr lang="en-US" altLang="zh-CN" dirty="0" err="1"/>
              <a:t>np.array</a:t>
            </a:r>
            <a:r>
              <a:rPr lang="en-US" altLang="zh-CN" dirty="0"/>
              <a:t>([[-1, -1, -1, -1, 0, -1], [-1, -1, -1, 0, -1, 100], </a:t>
            </a:r>
          </a:p>
          <a:p>
            <a:pPr marL="0" indent="0">
              <a:buNone/>
            </a:pPr>
            <a:r>
              <a:rPr lang="en-US" altLang="zh-CN" dirty="0"/>
              <a:t>              [-1, -1, -1, 0, -1, -1], [-1, 0, 0, -1, 0, -1],</a:t>
            </a:r>
          </a:p>
          <a:p>
            <a:pPr marL="0" indent="0">
              <a:buNone/>
            </a:pPr>
            <a:r>
              <a:rPr lang="en-US" altLang="zh-CN" dirty="0"/>
              <a:t>              [0, -1, -1, 0, -1, 100], [-1, 0, -1, -1, 0, 100]])</a:t>
            </a:r>
          </a:p>
          <a:p>
            <a:pPr marL="0" indent="0">
              <a:buNone/>
            </a:pPr>
            <a:r>
              <a:rPr lang="en-US" altLang="zh-CN" dirty="0"/>
              <a:t>q = </a:t>
            </a:r>
            <a:r>
              <a:rPr lang="en-US" altLang="zh-CN" dirty="0" err="1"/>
              <a:t>np.zeros</a:t>
            </a:r>
            <a:r>
              <a:rPr lang="en-US" altLang="zh-CN" dirty="0"/>
              <a:t>([6,6],</a:t>
            </a:r>
            <a:r>
              <a:rPr lang="en-US" altLang="zh-CN" dirty="0" err="1"/>
              <a:t>dtype</a:t>
            </a:r>
            <a:r>
              <a:rPr lang="en-US" altLang="zh-CN" dirty="0"/>
              <a:t>=np.float32)</a:t>
            </a:r>
          </a:p>
          <a:p>
            <a:pPr marL="0" indent="0">
              <a:buNone/>
            </a:pPr>
            <a:r>
              <a:rPr lang="en-US" altLang="zh-CN" dirty="0"/>
              <a:t>gamma = 0.8</a:t>
            </a:r>
          </a:p>
          <a:p>
            <a:pPr marL="0" indent="0">
              <a:buNone/>
            </a:pPr>
            <a:r>
              <a:rPr lang="en-US" altLang="zh-CN" dirty="0"/>
              <a:t>step = 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while step &lt;100:</a:t>
            </a:r>
          </a:p>
          <a:p>
            <a:pPr marL="0" indent="0">
              <a:buNone/>
            </a:pPr>
            <a:r>
              <a:rPr lang="en-US" altLang="zh-CN" dirty="0"/>
              <a:t>    state = </a:t>
            </a:r>
            <a:r>
              <a:rPr lang="en-US" altLang="zh-CN" dirty="0" err="1"/>
              <a:t>random.randint</a:t>
            </a:r>
            <a:r>
              <a:rPr lang="en-US" altLang="zh-CN" dirty="0"/>
              <a:t>(0,5)</a:t>
            </a:r>
          </a:p>
          <a:p>
            <a:pPr marL="0" indent="0">
              <a:buNone/>
            </a:pPr>
            <a:r>
              <a:rPr lang="en-US" altLang="zh-CN" dirty="0"/>
              <a:t>    if state != 5: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next_state_list</a:t>
            </a:r>
            <a:r>
              <a:rPr lang="en-US" altLang="zh-CN" dirty="0"/>
              <a:t>=[]</a:t>
            </a:r>
          </a:p>
          <a:p>
            <a:pPr marL="0" indent="0">
              <a:buNone/>
            </a:pPr>
            <a:r>
              <a:rPr lang="en-US" altLang="zh-CN" dirty="0"/>
              <a:t>        for </a:t>
            </a:r>
            <a:r>
              <a:rPr lang="en-US" altLang="zh-CN" dirty="0" err="1"/>
              <a:t>i</a:t>
            </a:r>
            <a:r>
              <a:rPr lang="en-US" altLang="zh-CN" dirty="0"/>
              <a:t> in range(6):</a:t>
            </a:r>
          </a:p>
          <a:p>
            <a:pPr marL="0" indent="0">
              <a:buNone/>
            </a:pPr>
            <a:r>
              <a:rPr lang="en-US" altLang="zh-CN" dirty="0"/>
              <a:t>            if r[</a:t>
            </a:r>
            <a:r>
              <a:rPr lang="en-US" altLang="zh-CN" dirty="0" err="1"/>
              <a:t>state,i</a:t>
            </a:r>
            <a:r>
              <a:rPr lang="en-US" altLang="zh-CN" dirty="0"/>
              <a:t>] != -1: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next_state_list.append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next_state</a:t>
            </a:r>
            <a:r>
              <a:rPr lang="en-US" altLang="zh-CN" dirty="0"/>
              <a:t> = </a:t>
            </a:r>
            <a:r>
              <a:rPr lang="en-US" altLang="zh-CN" dirty="0" err="1"/>
              <a:t>next_state_list</a:t>
            </a:r>
            <a:r>
              <a:rPr lang="en-US" altLang="zh-CN" dirty="0"/>
              <a:t>[</a:t>
            </a:r>
            <a:r>
              <a:rPr lang="en-US" altLang="zh-CN" dirty="0" err="1"/>
              <a:t>random.randint</a:t>
            </a:r>
            <a:r>
              <a:rPr lang="en-US" altLang="zh-CN" dirty="0"/>
              <a:t>(0,len(</a:t>
            </a:r>
            <a:r>
              <a:rPr lang="en-US" altLang="zh-CN" dirty="0" err="1"/>
              <a:t>next_state_list</a:t>
            </a:r>
            <a:r>
              <a:rPr lang="en-US" altLang="zh-CN" dirty="0"/>
              <a:t>)-1)]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qval</a:t>
            </a:r>
            <a:r>
              <a:rPr lang="en-US" altLang="zh-CN" dirty="0"/>
              <a:t> =(r[</a:t>
            </a:r>
            <a:r>
              <a:rPr lang="en-US" altLang="zh-CN" dirty="0" err="1"/>
              <a:t>state,next_state</a:t>
            </a:r>
            <a:r>
              <a:rPr lang="en-US" altLang="zh-CN" dirty="0"/>
              <a:t>] + gamma * max(q[</a:t>
            </a:r>
            <a:r>
              <a:rPr lang="en-US" altLang="zh-CN" dirty="0" err="1"/>
              <a:t>next_state</a:t>
            </a:r>
            <a:r>
              <a:rPr lang="en-US" altLang="zh-CN" dirty="0"/>
              <a:t>]))</a:t>
            </a:r>
          </a:p>
          <a:p>
            <a:pPr marL="0" indent="0">
              <a:buNone/>
            </a:pPr>
            <a:r>
              <a:rPr lang="en-US" altLang="zh-CN" dirty="0"/>
              <a:t>        q[</a:t>
            </a:r>
            <a:r>
              <a:rPr lang="en-US" altLang="zh-CN" dirty="0" err="1"/>
              <a:t>state,next_state</a:t>
            </a:r>
            <a:r>
              <a:rPr lang="en-US" altLang="zh-CN" dirty="0"/>
              <a:t>] = round(qval,3)</a:t>
            </a:r>
          </a:p>
          <a:p>
            <a:pPr marL="0" indent="0">
              <a:buNone/>
            </a:pPr>
            <a:r>
              <a:rPr lang="en-US" altLang="zh-CN" dirty="0"/>
              <a:t>    step=step+1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14556" y="1690688"/>
            <a:ext cx="395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r:</a:t>
            </a:r>
            <a:r>
              <a:rPr lang="zh-CN" altLang="en-US" dirty="0"/>
              <a:t>状态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en-US" altLang="zh-CN" dirty="0" smtClean="0"/>
              <a:t>q:</a:t>
            </a:r>
            <a:r>
              <a:rPr lang="zh-CN" altLang="en-US" dirty="0" smtClean="0"/>
              <a:t>奖励矩阵</a:t>
            </a:r>
            <a:endParaRPr lang="en-US" altLang="zh-CN" dirty="0" smtClean="0"/>
          </a:p>
          <a:p>
            <a:r>
              <a:rPr lang="en-US" altLang="zh-CN" dirty="0" smtClean="0"/>
              <a:t>gamma:</a:t>
            </a:r>
            <a:r>
              <a:rPr lang="zh-CN" altLang="en-US" dirty="0" smtClean="0"/>
              <a:t>学习率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85701" y="2267052"/>
                <a:ext cx="7338951" cy="1549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0     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64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           64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0     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80 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64    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0    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01" y="2267052"/>
                <a:ext cx="7338951" cy="1549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1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问题：随机位置，快速到达外部空白区域（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</a:t>
            </a:r>
            <a:r>
              <a:rPr lang="zh-CN" altLang="en-US" dirty="0" smtClean="0"/>
              <a:t>体随机初始化一个位置，例如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号房间，根据情境在此处只能到达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号房间，在到达</a:t>
            </a:r>
            <a:r>
              <a:rPr lang="en-US" altLang="zh-CN" dirty="0" smtClean="0"/>
              <a:t>4</a:t>
            </a:r>
            <a:r>
              <a:rPr lang="zh-CN" altLang="en-US" dirty="0" smtClean="0"/>
              <a:t>号房间后可以选择进去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号或者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号房间，在这里如果智能体选择进入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号房间那就要接受惩罚，如果选择到达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号空白位置那就可以得到奖励，在这里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号房间继续走也可以到达</a:t>
            </a:r>
            <a:r>
              <a:rPr lang="en-US" altLang="zh-CN" dirty="0" smtClean="0"/>
              <a:t>5</a:t>
            </a:r>
            <a:r>
              <a:rPr lang="zh-CN" altLang="en-US" dirty="0" smtClean="0"/>
              <a:t>号空白位置，但是这不是最快速的方式，所以要受到惩罚，在学习过程我们需要给定奖励和惩罚值，以及行走规则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721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82" y="1013230"/>
            <a:ext cx="7776056" cy="45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5645425" y="1117156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正五边形 6"/>
          <p:cNvSpPr/>
          <p:nvPr/>
        </p:nvSpPr>
        <p:spPr>
          <a:xfrm>
            <a:off x="7661082" y="2592786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正五边形 7"/>
          <p:cNvSpPr/>
          <p:nvPr/>
        </p:nvSpPr>
        <p:spPr>
          <a:xfrm>
            <a:off x="5645425" y="4151907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正五边形 8"/>
          <p:cNvSpPr/>
          <p:nvPr/>
        </p:nvSpPr>
        <p:spPr>
          <a:xfrm>
            <a:off x="3364726" y="2592786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正五边形 9"/>
          <p:cNvSpPr/>
          <p:nvPr/>
        </p:nvSpPr>
        <p:spPr>
          <a:xfrm>
            <a:off x="5645426" y="2592787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正五边形 10"/>
          <p:cNvSpPr/>
          <p:nvPr/>
        </p:nvSpPr>
        <p:spPr>
          <a:xfrm>
            <a:off x="3364725" y="4151907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007457" y="2851203"/>
            <a:ext cx="15505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007457" y="2965836"/>
            <a:ext cx="1522012" cy="5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856135" y="1690147"/>
            <a:ext cx="2" cy="7629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042991" y="1737233"/>
            <a:ext cx="1" cy="715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978964" y="4392431"/>
            <a:ext cx="15505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93210" y="4510044"/>
            <a:ext cx="1522012" cy="5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89482" y="1375573"/>
            <a:ext cx="1510748" cy="1077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6209968" y="1511179"/>
            <a:ext cx="1451114" cy="10117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325924" y="3259576"/>
            <a:ext cx="1701582" cy="1250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273248" y="3249267"/>
            <a:ext cx="1543216" cy="11076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856133" y="3259576"/>
            <a:ext cx="2" cy="762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42991" y="3272810"/>
            <a:ext cx="1" cy="7497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7176715" y="2719346"/>
            <a:ext cx="384976" cy="7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7176715" y="2729473"/>
            <a:ext cx="0" cy="31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176715" y="3041458"/>
            <a:ext cx="4088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425069" y="2708483"/>
            <a:ext cx="95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终点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593766" y="332509"/>
            <a:ext cx="44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1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5645425" y="1117156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正五边形 6"/>
          <p:cNvSpPr/>
          <p:nvPr/>
        </p:nvSpPr>
        <p:spPr>
          <a:xfrm>
            <a:off x="7661082" y="2592786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" name="正五边形 7"/>
          <p:cNvSpPr/>
          <p:nvPr/>
        </p:nvSpPr>
        <p:spPr>
          <a:xfrm>
            <a:off x="5645425" y="4151907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正五边形 8"/>
          <p:cNvSpPr/>
          <p:nvPr/>
        </p:nvSpPr>
        <p:spPr>
          <a:xfrm>
            <a:off x="3364726" y="2592786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正五边形 9"/>
          <p:cNvSpPr/>
          <p:nvPr/>
        </p:nvSpPr>
        <p:spPr>
          <a:xfrm>
            <a:off x="5645426" y="2592787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正五边形 10"/>
          <p:cNvSpPr/>
          <p:nvPr/>
        </p:nvSpPr>
        <p:spPr>
          <a:xfrm>
            <a:off x="3364725" y="4151907"/>
            <a:ext cx="564543" cy="5168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007457" y="2851203"/>
            <a:ext cx="15505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007457" y="2965836"/>
            <a:ext cx="1522012" cy="5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5856135" y="1690147"/>
            <a:ext cx="2" cy="7629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042991" y="1737233"/>
            <a:ext cx="1" cy="715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978964" y="4392431"/>
            <a:ext cx="15505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93210" y="4510044"/>
            <a:ext cx="1522012" cy="59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89482" y="1375573"/>
            <a:ext cx="1510748" cy="1077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6209968" y="1511179"/>
            <a:ext cx="1451114" cy="101178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325924" y="3259576"/>
            <a:ext cx="1701582" cy="1250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6273248" y="3249267"/>
            <a:ext cx="1543216" cy="110765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856133" y="3259576"/>
            <a:ext cx="2" cy="762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042991" y="3272810"/>
            <a:ext cx="1" cy="7497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7176715" y="2719346"/>
            <a:ext cx="384976" cy="7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7176715" y="2729473"/>
            <a:ext cx="0" cy="311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176715" y="3041458"/>
            <a:ext cx="4088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425069" y="2708483"/>
            <a:ext cx="95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终点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630973" y="2547479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630973" y="2965836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631469" y="4040992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30973" y="4499063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579829" y="1920723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023113" y="1910521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569889" y="3463024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041334" y="3463024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18078" y="3435037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14268" y="2045527"/>
            <a:ext cx="4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3706" y="1629912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700630" y="2696713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122380" y="3814678"/>
            <a:ext cx="6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3766" y="332509"/>
            <a:ext cx="44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奖励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6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463040" y="2790908"/>
            <a:ext cx="107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R =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3427013" y="1520914"/>
            <a:ext cx="558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0        1        2       3        4          5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59104" y="1988475"/>
            <a:ext cx="667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3766" y="332509"/>
            <a:ext cx="44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奖励矩阵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74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361538" y="2957885"/>
            <a:ext cx="107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Q =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4269852" y="1512963"/>
            <a:ext cx="366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0     1     2    3     4     5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04977" y="2036183"/>
            <a:ext cx="667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3766" y="332509"/>
            <a:ext cx="44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初始决策</a:t>
            </a:r>
            <a:r>
              <a:rPr lang="zh-CN" altLang="en-US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6755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0356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93766" y="332509"/>
            <a:ext cx="44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决策算法更新公式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8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304196" y="178727"/>
                <a:ext cx="10515600" cy="60356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b="1" dirty="0" smtClean="0"/>
                  <a:t>算法（</a:t>
                </a:r>
                <a:r>
                  <a:rPr lang="en-US" altLang="zh-CN" sz="3200" b="1" dirty="0" smtClean="0"/>
                  <a:t>Q-learning</a:t>
                </a:r>
                <a:r>
                  <a:rPr lang="zh-CN" altLang="en-US" sz="3200" dirty="0" smtClean="0"/>
                  <a:t>）</a:t>
                </a:r>
                <a:r>
                  <a:rPr lang="en-US" altLang="zh-CN" sz="3200" dirty="0" smtClean="0"/>
                  <a:t/>
                </a:r>
                <a:br>
                  <a:rPr lang="en-US" altLang="zh-CN" sz="3200" dirty="0" smtClean="0"/>
                </a:br>
                <a:r>
                  <a:rPr lang="en-US" altLang="zh-CN" sz="3200" dirty="0" smtClean="0"/>
                  <a:t/>
                </a:r>
                <a:br>
                  <a:rPr lang="en-US" altLang="zh-CN" sz="3200" dirty="0" smtClean="0"/>
                </a:br>
                <a:r>
                  <a:rPr lang="en-US" altLang="zh-CN" sz="2400" b="1" dirty="0" smtClean="0"/>
                  <a:t>Step 1</a:t>
                </a:r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给定参数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reward</a:t>
                </a:r>
                <a:r>
                  <a:rPr lang="zh-CN" altLang="en-US" sz="2400" dirty="0" smtClean="0"/>
                  <a:t>矩阵</a:t>
                </a:r>
                <a:r>
                  <a:rPr lang="en-US" altLang="zh-CN" sz="2400" dirty="0" smtClean="0"/>
                  <a:t>R</a:t>
                </a:r>
                <a:br>
                  <a:rPr lang="en-US" altLang="zh-CN" sz="2400" dirty="0" smtClean="0"/>
                </a:br>
                <a:r>
                  <a:rPr lang="en-US" altLang="zh-CN" sz="2400" b="1" dirty="0" smtClean="0"/>
                  <a:t>Step 2</a:t>
                </a:r>
                <a:r>
                  <a:rPr lang="en-US" altLang="zh-CN" sz="2400" dirty="0" smtClean="0"/>
                  <a:t> </a:t>
                </a:r>
                <a:r>
                  <a:rPr lang="zh-CN" altLang="en-US" sz="2400" dirty="0" smtClean="0"/>
                  <a:t>令 </a:t>
                </a:r>
                <a:r>
                  <a:rPr lang="en-US" altLang="zh-CN" sz="2400" dirty="0" smtClean="0"/>
                  <a:t>Q := 0.</a:t>
                </a:r>
                <a:br>
                  <a:rPr lang="en-US" altLang="zh-CN" sz="2400" dirty="0" smtClean="0"/>
                </a:br>
                <a:r>
                  <a:rPr lang="en-US" altLang="zh-CN" sz="2400" b="1" dirty="0" smtClean="0"/>
                  <a:t>Step 3</a:t>
                </a:r>
                <a:r>
                  <a:rPr lang="en-US" altLang="zh-CN" sz="2400" dirty="0" smtClean="0"/>
                  <a:t>  For each episode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3.1 </a:t>
                </a:r>
                <a:r>
                  <a:rPr lang="zh-CN" altLang="en-US" sz="2400" dirty="0" smtClean="0"/>
                  <a:t>随机选择一个初始状态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3.2 </a:t>
                </a:r>
                <a:r>
                  <a:rPr lang="zh-CN" altLang="en-US" sz="2400" dirty="0" smtClean="0"/>
                  <a:t>若为达到目标状态</a:t>
                </a:r>
                <a:r>
                  <a:rPr lang="en-US" altLang="zh-CN" sz="2400" dirty="0" smtClean="0"/>
                  <a:t>S</a:t>
                </a:r>
                <a:r>
                  <a:rPr lang="zh-CN" altLang="en-US" sz="2400" dirty="0" smtClean="0"/>
                  <a:t>，则执行以下几步</a:t>
                </a: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）在当前状态</a:t>
                </a:r>
                <a:r>
                  <a:rPr lang="zh-CN" altLang="en-US" sz="2400" dirty="0"/>
                  <a:t>的</a:t>
                </a:r>
                <a:r>
                  <a:rPr lang="zh-CN" altLang="en-US" sz="2400" dirty="0" smtClean="0"/>
                  <a:t>所有可能行动中选取一个行为</a:t>
                </a:r>
                <a:r>
                  <a:rPr lang="en-US" altLang="zh-CN" sz="2400" dirty="0" smtClean="0"/>
                  <a:t>a.</a:t>
                </a:r>
                <a:br>
                  <a:rPr lang="en-US" altLang="zh-CN" sz="2400" dirty="0" smtClean="0"/>
                </a:br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）利用选定的行为</a:t>
                </a:r>
                <a:r>
                  <a:rPr lang="en-US" altLang="zh-CN" sz="2400" dirty="0" smtClean="0"/>
                  <a:t>a</a:t>
                </a:r>
                <a:r>
                  <a:rPr lang="zh-CN" altLang="en-US" sz="2400" dirty="0" smtClean="0"/>
                  <a:t>，得到下一个状态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/>
                </a:r>
                <a:br>
                  <a:rPr lang="en-US" altLang="zh-CN" sz="2400" dirty="0" smtClean="0"/>
                </a:br>
                <a:r>
                  <a:rPr lang="en-US" altLang="zh-CN" sz="2400" dirty="0"/>
                  <a:t>	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）按照</a:t>
                </a:r>
                <a:r>
                  <a:rPr lang="en-US" altLang="zh-CN" sz="2400" dirty="0" smtClean="0"/>
                  <a:t>Q-learning</a:t>
                </a:r>
                <a:r>
                  <a:rPr lang="zh-CN" altLang="en-US" sz="2400" dirty="0" smtClean="0"/>
                  <a:t>计算</a:t>
                </a:r>
                <a:r>
                  <a:rPr lang="en-US" altLang="zh-CN" sz="2400" dirty="0" smtClean="0"/>
                  <a:t>Q(</a:t>
                </a:r>
                <a:r>
                  <a:rPr lang="en-US" altLang="zh-CN" sz="2400" dirty="0" err="1" smtClean="0"/>
                  <a:t>s,a</a:t>
                </a:r>
                <a:r>
                  <a:rPr lang="en-US" altLang="zh-CN" sz="2400" dirty="0" smtClean="0"/>
                  <a:t>)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	</a:t>
                </a:r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）令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:=</m:t>
                        </m:r>
                        <m:acc>
                          <m:accPr>
                            <m:chr m:val="̃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04196" y="178727"/>
                <a:ext cx="10515600" cy="6035675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3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524</Words>
  <Application>Microsoft Office PowerPoint</Application>
  <PresentationFormat>宽屏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强化学习</vt:lpstr>
      <vt:lpstr>问题：随机位置，快速到达外部空白区域（5）</vt:lpstr>
      <vt:lpstr>PowerPoint 演示文稿</vt:lpstr>
      <vt:lpstr>PowerPoint 演示文稿</vt:lpstr>
      <vt:lpstr>PowerPoint 演示文稿</vt:lpstr>
      <vt:lpstr>[█(■8(-1&amp;-1@-1&amp;-1@-1&amp;-1)     ■8(-1&amp;-1@-1&amp;   0@-1&amp;   0)     ■8(   0&amp;-1@-1&amp;100@-1&amp;-1)@■8(-1&amp;   0@   0&amp;-1@-1&amp;-1)   ■8(     0&amp;-1@  -1&amp;   0@  -1&amp;-1)     ■8(   0&amp;-1@-1&amp;100@   0&amp;100))]</vt:lpstr>
      <vt:lpstr>[█(■8(0&amp;0@0&amp;0@0&amp;0)     ■8(0&amp;0@0&amp;0@0&amp;0)     ■8(0&amp;0@0&amp;0@0&amp;0)@■8(0&amp;0@0&amp;0@0&amp;0)   ■8(  0&amp;0@  0&amp;0@  0&amp;0)     ■8(0&amp;0@0&amp;0@0&amp;0))]</vt:lpstr>
      <vt:lpstr>Q(s,a)=R(s,a)+γ∙max{Q(s ̃,a ̃)}</vt:lpstr>
      <vt:lpstr>算法（Q-learning）  Step 1 给定参数γ和reward矩阵R Step 2 令 Q := 0. Step 3  For each episode   3.1 随机选择一个初始状态   3.2 若为达到目标状态S，则执行以下几步   （1）在当前状态的所有可能行动中选取一个行为a.  （2）利用选定的行为a，得到下一个状态〖 S ̃〗_.  （3）按照Q-learning计算Q(s,a)  （4）令 〖 S :=S ̃〗_.</vt:lpstr>
      <vt:lpstr>PowerPoint 演示文稿</vt:lpstr>
      <vt:lpstr>[█(■8(0&amp;0@0&amp;0@0&amp;0)      ■8(0&amp;0@0&amp;0@0&amp;0)         ■8(0&amp;0@0&amp;0@0&amp;0)@■8(0&amp;0@0&amp;0@0&amp;0)     ■8(0&amp;80@0&amp;0@0&amp;0)    ■8(0&amp;0@0&amp;100@0&amp;0))]</vt:lpstr>
      <vt:lpstr>计算Q奖励矩阵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30</cp:revision>
  <dcterms:created xsi:type="dcterms:W3CDTF">2019-09-05T07:26:31Z</dcterms:created>
  <dcterms:modified xsi:type="dcterms:W3CDTF">2019-09-25T09:33:12Z</dcterms:modified>
</cp:coreProperties>
</file>