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63" r:id="rId2"/>
    <p:sldId id="260" r:id="rId3"/>
    <p:sldId id="264" r:id="rId4"/>
    <p:sldId id="265" r:id="rId5"/>
    <p:sldId id="266" r:id="rId6"/>
    <p:sldId id="283" r:id="rId7"/>
    <p:sldId id="272" r:id="rId8"/>
    <p:sldId id="268" r:id="rId9"/>
    <p:sldId id="269" r:id="rId10"/>
    <p:sldId id="270" r:id="rId11"/>
    <p:sldId id="258" r:id="rId12"/>
    <p:sldId id="256" r:id="rId13"/>
    <p:sldId id="257" r:id="rId14"/>
    <p:sldId id="259" r:id="rId15"/>
    <p:sldId id="261" r:id="rId16"/>
    <p:sldId id="285" r:id="rId17"/>
    <p:sldId id="262" r:id="rId18"/>
    <p:sldId id="273" r:id="rId19"/>
    <p:sldId id="274" r:id="rId20"/>
    <p:sldId id="281" r:id="rId21"/>
    <p:sldId id="276" r:id="rId22"/>
    <p:sldId id="277" r:id="rId23"/>
    <p:sldId id="278" r:id="rId24"/>
    <p:sldId id="279" r:id="rId25"/>
    <p:sldId id="282"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15621-BEB2-4AFA-AFC8-532081590E12}" v="66" dt="2024-02-28T02:03:46.546"/>
    <p1510:client id="{2E3A71BC-A632-44B9-985F-6C409713B567}" v="8" dt="2024-02-28T01:19:44.857"/>
    <p1510:client id="{2FB4B70B-0F07-4441-A89E-0E1FB4AE91BB}" v="35" dt="2024-02-28T03:38:10.785"/>
    <p1510:client id="{59B641BE-360D-4E93-9FD6-FB5480597B14}" v="140" vWet="141" dt="2024-02-28T02:14:16.180"/>
    <p1510:client id="{5E0709FD-97A2-4F14-A5CE-4B211035B0C4}" v="46" dt="2024-02-28T03:36:23.165"/>
    <p1510:client id="{7E372EA3-347C-464D-A052-C54851F7549C}" v="1670" dt="2024-02-28T04:00:04.912"/>
    <p1510:client id="{905BEC7A-0893-4847-8A7F-DD2DBC5F142B}" v="20" dt="2024-02-28T02:52:23.032"/>
    <p1510:client id="{EE784CFF-F4FD-B145-94E1-409A22897EB1}" v="277" dt="2024-02-28T17:15:04.515"/>
    <p1510:client id="{F2927AE4-6AD5-4211-848F-5E25D4A3639F}" v="3" vWet="4" dt="2024-02-28T00:43:29.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5"/>
  </p:normalViewPr>
  <p:slideViewPr>
    <p:cSldViewPr snapToGrid="0">
      <p:cViewPr varScale="1">
        <p:scale>
          <a:sx n="116" d="100"/>
          <a:sy n="116"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一帆 王" userId="f714d54a934e6e2f" providerId="LiveId" clId="{EE784CFF-F4FD-B145-94E1-409A22897EB1}"/>
    <pc:docChg chg="custSel modSld">
      <pc:chgData name="一帆 王" userId="f714d54a934e6e2f" providerId="LiveId" clId="{EE784CFF-F4FD-B145-94E1-409A22897EB1}" dt="2024-02-28T17:52:25.255" v="546" actId="2711"/>
      <pc:docMkLst>
        <pc:docMk/>
      </pc:docMkLst>
      <pc:sldChg chg="modSp mod">
        <pc:chgData name="一帆 王" userId="f714d54a934e6e2f" providerId="LiveId" clId="{EE784CFF-F4FD-B145-94E1-409A22897EB1}" dt="2024-02-28T17:52:25.255" v="546" actId="2711"/>
        <pc:sldMkLst>
          <pc:docMk/>
          <pc:sldMk cId="254371707" sldId="260"/>
        </pc:sldMkLst>
        <pc:spChg chg="mod">
          <ac:chgData name="一帆 王" userId="f714d54a934e6e2f" providerId="LiveId" clId="{EE784CFF-F4FD-B145-94E1-409A22897EB1}" dt="2024-02-28T17:52:25.255" v="546" actId="2711"/>
          <ac:spMkLst>
            <pc:docMk/>
            <pc:sldMk cId="254371707" sldId="260"/>
            <ac:spMk id="4" creationId="{D454B56F-E9D9-08AE-6021-28CC12D10F5F}"/>
          </ac:spMkLst>
        </pc:spChg>
      </pc:sldChg>
      <pc:sldChg chg="modSp mod">
        <pc:chgData name="一帆 王" userId="f714d54a934e6e2f" providerId="LiveId" clId="{EE784CFF-F4FD-B145-94E1-409A22897EB1}" dt="2024-02-28T17:08:27.815" v="374" actId="14100"/>
        <pc:sldMkLst>
          <pc:docMk/>
          <pc:sldMk cId="1008914217" sldId="261"/>
        </pc:sldMkLst>
        <pc:spChg chg="mod">
          <ac:chgData name="一帆 王" userId="f714d54a934e6e2f" providerId="LiveId" clId="{EE784CFF-F4FD-B145-94E1-409A22897EB1}" dt="2024-02-28T17:08:27.815" v="374" actId="14100"/>
          <ac:spMkLst>
            <pc:docMk/>
            <pc:sldMk cId="1008914217" sldId="261"/>
            <ac:spMk id="6" creationId="{E342ECE9-EDA9-ABB3-65C3-0891C017F427}"/>
          </ac:spMkLst>
        </pc:spChg>
      </pc:sldChg>
      <pc:sldChg chg="modSp mod">
        <pc:chgData name="一帆 王" userId="f714d54a934e6e2f" providerId="LiveId" clId="{EE784CFF-F4FD-B145-94E1-409A22897EB1}" dt="2024-02-28T17:11:55.723" v="537" actId="14100"/>
        <pc:sldMkLst>
          <pc:docMk/>
          <pc:sldMk cId="2774878729" sldId="262"/>
        </pc:sldMkLst>
        <pc:spChg chg="mod">
          <ac:chgData name="一帆 王" userId="f714d54a934e6e2f" providerId="LiveId" clId="{EE784CFF-F4FD-B145-94E1-409A22897EB1}" dt="2024-02-28T17:11:55.723" v="537" actId="14100"/>
          <ac:spMkLst>
            <pc:docMk/>
            <pc:sldMk cId="2774878729" sldId="262"/>
            <ac:spMk id="6" creationId="{19607756-C092-1B4F-F957-F1DACE3EF9A1}"/>
          </ac:spMkLst>
        </pc:spChg>
      </pc:sldChg>
      <pc:sldChg chg="modSp mod modNotesTx">
        <pc:chgData name="一帆 王" userId="f714d54a934e6e2f" providerId="LiveId" clId="{EE784CFF-F4FD-B145-94E1-409A22897EB1}" dt="2024-02-28T17:52:18.439" v="545" actId="2711"/>
        <pc:sldMkLst>
          <pc:docMk/>
          <pc:sldMk cId="3967433613" sldId="263"/>
        </pc:sldMkLst>
        <pc:spChg chg="mod">
          <ac:chgData name="一帆 王" userId="f714d54a934e6e2f" providerId="LiveId" clId="{EE784CFF-F4FD-B145-94E1-409A22897EB1}" dt="2024-02-28T17:52:12.328" v="544" actId="2711"/>
          <ac:spMkLst>
            <pc:docMk/>
            <pc:sldMk cId="3967433613" sldId="263"/>
            <ac:spMk id="5" creationId="{93067355-410F-988A-E0C0-CD4FE000E265}"/>
          </ac:spMkLst>
        </pc:spChg>
        <pc:spChg chg="mod">
          <ac:chgData name="一帆 王" userId="f714d54a934e6e2f" providerId="LiveId" clId="{EE784CFF-F4FD-B145-94E1-409A22897EB1}" dt="2024-02-28T17:52:18.439" v="545" actId="2711"/>
          <ac:spMkLst>
            <pc:docMk/>
            <pc:sldMk cId="3967433613" sldId="263"/>
            <ac:spMk id="6" creationId="{873785C4-2A44-6BC2-91F8-39E32713E7E1}"/>
          </ac:spMkLst>
        </pc:spChg>
        <pc:cxnChg chg="mod">
          <ac:chgData name="一帆 王" userId="f714d54a934e6e2f" providerId="LiveId" clId="{EE784CFF-F4FD-B145-94E1-409A22897EB1}" dt="2024-02-28T17:52:05.310" v="543" actId="1076"/>
          <ac:cxnSpMkLst>
            <pc:docMk/>
            <pc:sldMk cId="3967433613" sldId="263"/>
            <ac:cxnSpMk id="7" creationId="{82EA8281-9C75-F164-0E48-041781FC4A2B}"/>
          </ac:cxnSpMkLst>
        </pc:cxnChg>
      </pc:sldChg>
      <pc:sldChg chg="modSp mod modNotesTx">
        <pc:chgData name="一帆 王" userId="f714d54a934e6e2f" providerId="LiveId" clId="{EE784CFF-F4FD-B145-94E1-409A22897EB1}" dt="2024-02-28T17:15:04.515" v="541" actId="20577"/>
        <pc:sldMkLst>
          <pc:docMk/>
          <pc:sldMk cId="1976727694" sldId="264"/>
        </pc:sldMkLst>
        <pc:spChg chg="mod">
          <ac:chgData name="一帆 王" userId="f714d54a934e6e2f" providerId="LiveId" clId="{EE784CFF-F4FD-B145-94E1-409A22897EB1}" dt="2024-02-28T16:56:10.462" v="283" actId="1076"/>
          <ac:spMkLst>
            <pc:docMk/>
            <pc:sldMk cId="1976727694" sldId="264"/>
            <ac:spMk id="10" creationId="{3D4F18C0-A199-EE39-7434-6219C0DDCAEA}"/>
          </ac:spMkLst>
        </pc:spChg>
        <pc:spChg chg="mod">
          <ac:chgData name="一帆 王" userId="f714d54a934e6e2f" providerId="LiveId" clId="{EE784CFF-F4FD-B145-94E1-409A22897EB1}" dt="2024-02-28T16:56:14.907" v="284" actId="1076"/>
          <ac:spMkLst>
            <pc:docMk/>
            <pc:sldMk cId="1976727694" sldId="264"/>
            <ac:spMk id="12" creationId="{C76D3BF1-6A60-4043-65F3-A9221F17E807}"/>
          </ac:spMkLst>
        </pc:spChg>
      </pc:sldChg>
      <pc:sldChg chg="modNotesTx">
        <pc:chgData name="一帆 王" userId="f714d54a934e6e2f" providerId="LiveId" clId="{EE784CFF-F4FD-B145-94E1-409A22897EB1}" dt="2024-02-28T17:04:40.229" v="370" actId="20577"/>
        <pc:sldMkLst>
          <pc:docMk/>
          <pc:sldMk cId="2781931180" sldId="266"/>
        </pc:sldMkLst>
      </pc:sldChg>
      <pc:sldChg chg="modNotesTx">
        <pc:chgData name="一帆 王" userId="f714d54a934e6e2f" providerId="LiveId" clId="{EE784CFF-F4FD-B145-94E1-409A22897EB1}" dt="2024-02-28T16:42:59.111" v="264" actId="20577"/>
        <pc:sldMkLst>
          <pc:docMk/>
          <pc:sldMk cId="1359058195" sldId="269"/>
        </pc:sldMkLst>
      </pc:sldChg>
      <pc:sldChg chg="modSp mod">
        <pc:chgData name="一帆 王" userId="f714d54a934e6e2f" providerId="LiveId" clId="{EE784CFF-F4FD-B145-94E1-409A22897EB1}" dt="2024-02-28T17:50:42.327" v="542" actId="113"/>
        <pc:sldMkLst>
          <pc:docMk/>
          <pc:sldMk cId="1408392133" sldId="273"/>
        </pc:sldMkLst>
        <pc:spChg chg="mod">
          <ac:chgData name="一帆 王" userId="f714d54a934e6e2f" providerId="LiveId" clId="{EE784CFF-F4FD-B145-94E1-409A22897EB1}" dt="2024-02-28T17:50:42.327" v="542" actId="113"/>
          <ac:spMkLst>
            <pc:docMk/>
            <pc:sldMk cId="1408392133" sldId="273"/>
            <ac:spMk id="21" creationId="{6BB1570C-56CF-7F13-C48B-A7F30530DD80}"/>
          </ac:spMkLst>
        </pc:spChg>
      </pc:sldChg>
      <pc:sldChg chg="modSp mod">
        <pc:chgData name="一帆 王" userId="f714d54a934e6e2f" providerId="LiveId" clId="{EE784CFF-F4FD-B145-94E1-409A22897EB1}" dt="2024-02-28T16:51:40.291" v="272" actId="2711"/>
        <pc:sldMkLst>
          <pc:docMk/>
          <pc:sldMk cId="3717057952" sldId="285"/>
        </pc:sldMkLst>
        <pc:spChg chg="mod">
          <ac:chgData name="一帆 王" userId="f714d54a934e6e2f" providerId="LiveId" clId="{EE784CFF-F4FD-B145-94E1-409A22897EB1}" dt="2024-02-28T16:51:40.291" v="272" actId="2711"/>
          <ac:spMkLst>
            <pc:docMk/>
            <pc:sldMk cId="3717057952" sldId="285"/>
            <ac:spMk id="2" creationId="{7ACBD785-3333-6CD6-8951-12009FF5C708}"/>
          </ac:spMkLst>
        </pc:spChg>
      </pc:sldChg>
    </pc:docChg>
  </pc:docChgLst>
  <pc:docChgLst>
    <pc:chgData name="一帆 王" userId="f714d54a934e6e2f" providerId="LiveId" clId="{E34C44EB-B506-4B2E-A099-88B0BB64A07D}"/>
    <pc:docChg chg="modSld sldOrd">
      <pc:chgData name="一帆 王" userId="f714d54a934e6e2f" providerId="LiveId" clId="{E34C44EB-B506-4B2E-A099-88B0BB64A07D}" dt="2024-02-28T15:46:06.600" v="63" actId="20577"/>
      <pc:docMkLst>
        <pc:docMk/>
      </pc:docMkLst>
      <pc:sldChg chg="modNotesTx">
        <pc:chgData name="一帆 王" userId="f714d54a934e6e2f" providerId="LiveId" clId="{E34C44EB-B506-4B2E-A099-88B0BB64A07D}" dt="2024-02-28T15:42:25.216" v="19" actId="20577"/>
        <pc:sldMkLst>
          <pc:docMk/>
          <pc:sldMk cId="2781931180" sldId="266"/>
        </pc:sldMkLst>
      </pc:sldChg>
      <pc:sldChg chg="ord">
        <pc:chgData name="一帆 王" userId="f714d54a934e6e2f" providerId="LiveId" clId="{E34C44EB-B506-4B2E-A099-88B0BB64A07D}" dt="2024-02-28T15:39:10.965" v="5"/>
        <pc:sldMkLst>
          <pc:docMk/>
          <pc:sldMk cId="3150632991" sldId="272"/>
        </pc:sldMkLst>
      </pc:sldChg>
      <pc:sldChg chg="modSp mod">
        <pc:chgData name="一帆 王" userId="f714d54a934e6e2f" providerId="LiveId" clId="{E34C44EB-B506-4B2E-A099-88B0BB64A07D}" dt="2024-02-28T04:17:55.282" v="1" actId="20577"/>
        <pc:sldMkLst>
          <pc:docMk/>
          <pc:sldMk cId="2000673533" sldId="274"/>
        </pc:sldMkLst>
        <pc:spChg chg="mod">
          <ac:chgData name="一帆 王" userId="f714d54a934e6e2f" providerId="LiveId" clId="{E34C44EB-B506-4B2E-A099-88B0BB64A07D}" dt="2024-02-28T04:17:55.282" v="1" actId="20577"/>
          <ac:spMkLst>
            <pc:docMk/>
            <pc:sldMk cId="2000673533" sldId="274"/>
            <ac:spMk id="2" creationId="{DF5156B5-9486-5710-E8E6-33C05AB6D900}"/>
          </ac:spMkLst>
        </pc:spChg>
      </pc:sldChg>
      <pc:sldChg chg="modNotesTx">
        <pc:chgData name="一帆 王" userId="f714d54a934e6e2f" providerId="LiveId" clId="{E34C44EB-B506-4B2E-A099-88B0BB64A07D}" dt="2024-02-28T15:46:06.600" v="63" actId="20577"/>
        <pc:sldMkLst>
          <pc:docMk/>
          <pc:sldMk cId="2903888099"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79CFF-24A3-3643-A4E9-CF42333CAAA2}" type="datetimeFigureOut">
              <a:rPr lang="en-CN" smtClean="0"/>
              <a:t>2/28/24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F0C1E-979F-8A45-9CF0-13A53E2AF887}" type="slidenum">
              <a:rPr lang="en-CN" smtClean="0"/>
              <a:t>‹#›</a:t>
            </a:fld>
            <a:endParaRPr lang="en-CN"/>
          </a:p>
        </p:txBody>
      </p:sp>
    </p:spTree>
    <p:extLst>
      <p:ext uri="{BB962C8B-B14F-4D97-AF65-F5344CB8AC3E}">
        <p14:creationId xmlns:p14="http://schemas.microsoft.com/office/powerpoint/2010/main" val="227229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paper most related to visualization, because this paper aim to use the network to learn the layout and </a:t>
            </a:r>
            <a:r>
              <a:rPr lang="en-US" altLang="zh-CN" err="1"/>
              <a:t>ui</a:t>
            </a:r>
            <a:r>
              <a:rPr lang="en-US" altLang="zh-CN"/>
              <a:t>, which are kinds of virtualization.</a:t>
            </a:r>
            <a:endParaRPr kumimoji="1" lang="zh-CN" altLang="en-US"/>
          </a:p>
        </p:txBody>
      </p:sp>
      <p:sp>
        <p:nvSpPr>
          <p:cNvPr id="4" name="灯片编号占位符 3"/>
          <p:cNvSpPr>
            <a:spLocks noGrp="1"/>
          </p:cNvSpPr>
          <p:nvPr>
            <p:ph type="sldNum" sz="quarter" idx="5"/>
          </p:nvPr>
        </p:nvSpPr>
        <p:spPr/>
        <p:txBody>
          <a:bodyPr/>
          <a:lstStyle/>
          <a:p>
            <a:fld id="{EC6F0C1E-979F-8A45-9CF0-13A53E2AF887}" type="slidenum">
              <a:rPr lang="en-CN" smtClean="0"/>
              <a:t>1</a:t>
            </a:fld>
            <a:endParaRPr lang="en-CN"/>
          </a:p>
        </p:txBody>
      </p:sp>
    </p:spTree>
    <p:extLst>
      <p:ext uri="{BB962C8B-B14F-4D97-AF65-F5344CB8AC3E}">
        <p14:creationId xmlns:p14="http://schemas.microsoft.com/office/powerpoint/2010/main" val="52019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12</a:t>
            </a:fld>
            <a:endParaRPr lang="en-CN"/>
          </a:p>
        </p:txBody>
      </p:sp>
    </p:spTree>
    <p:extLst>
      <p:ext uri="{BB962C8B-B14F-4D97-AF65-F5344CB8AC3E}">
        <p14:creationId xmlns:p14="http://schemas.microsoft.com/office/powerpoint/2010/main" val="3763369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we're exploring the SSH-AE model, which introduces a groundbreaking approach in understanding and generating UI layouts."</a:t>
            </a:r>
          </a:p>
          <a:p>
            <a:r>
              <a:rPr lang="en-US"/>
              <a:t>"The model's hierarchical autoencoder design is a cornerstone of its innovation.  It adeptly separates and merges layout features based on their spatial and structural significance, enabling a nuanced understanding of complex UI layouts."</a:t>
            </a:r>
          </a:p>
          <a:p>
            <a:r>
              <a:rPr lang="en-US"/>
              <a:t>"At the heart of SSH-AE is its innovative encoding mechanism, the spatial-structural encoding.  This feature is pivotal because it does not just look at where UI elements are placed but also how they interact and relate to each other, offering a comprehensive view of the layout's functionality."</a:t>
            </a:r>
          </a:p>
          <a:p>
            <a:r>
              <a:rPr lang="en-US"/>
              <a:t>"Another critical innovation is the two-pathway optimization strategy.  By refining the spatial and structural aspects independently and simultaneously, SSH-AE ensures the generated layouts are not just visually appealing but structurally sound as well."</a:t>
            </a:r>
          </a:p>
          <a:p>
            <a:r>
              <a:rPr lang="en-US"/>
              <a:t>"In summary, the SSH-AE model's approach to UI layout generation is transformative, promising more intuitive and functional design solutions."</a:t>
            </a:r>
            <a:endParaRPr lang="en-CN"/>
          </a:p>
        </p:txBody>
      </p:sp>
      <p:sp>
        <p:nvSpPr>
          <p:cNvPr id="4" name="Slide Number Placeholder 3"/>
          <p:cNvSpPr>
            <a:spLocks noGrp="1"/>
          </p:cNvSpPr>
          <p:nvPr>
            <p:ph type="sldNum" sz="quarter" idx="5"/>
          </p:nvPr>
        </p:nvSpPr>
        <p:spPr/>
        <p:txBody>
          <a:bodyPr/>
          <a:lstStyle/>
          <a:p>
            <a:fld id="{EC6F0C1E-979F-8A45-9CF0-13A53E2AF887}" type="slidenum">
              <a:rPr lang="en-CN" smtClean="0"/>
              <a:t>14</a:t>
            </a:fld>
            <a:endParaRPr lang="en-CN"/>
          </a:p>
        </p:txBody>
      </p:sp>
    </p:spTree>
    <p:extLst>
      <p:ext uri="{BB962C8B-B14F-4D97-AF65-F5344CB8AC3E}">
        <p14:creationId xmlns:p14="http://schemas.microsoft.com/office/powerpoint/2010/main" val="2283397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datasets play a pivotal role in the paper's methodology, specifically chosen for their rich hierarchical annotations.  This choice underscores the paper's focus on hierarchical layouts, differentiating it from studies that might utilize datasets with flatter or more sequential structures</a:t>
            </a:r>
            <a:endParaRPr lang="en-CN"/>
          </a:p>
        </p:txBody>
      </p:sp>
      <p:sp>
        <p:nvSpPr>
          <p:cNvPr id="4" name="Slide Number Placeholder 3"/>
          <p:cNvSpPr>
            <a:spLocks noGrp="1"/>
          </p:cNvSpPr>
          <p:nvPr>
            <p:ph type="sldNum" sz="quarter" idx="5"/>
          </p:nvPr>
        </p:nvSpPr>
        <p:spPr/>
        <p:txBody>
          <a:bodyPr/>
          <a:lstStyle/>
          <a:p>
            <a:fld id="{EC6F0C1E-979F-8A45-9CF0-13A53E2AF887}" type="slidenum">
              <a:rPr lang="en-CN" smtClean="0"/>
              <a:t>15</a:t>
            </a:fld>
            <a:endParaRPr lang="en-CN"/>
          </a:p>
        </p:txBody>
      </p:sp>
    </p:spTree>
    <p:extLst>
      <p:ext uri="{BB962C8B-B14F-4D97-AF65-F5344CB8AC3E}">
        <p14:creationId xmlns:p14="http://schemas.microsoft.com/office/powerpoint/2010/main" val="3308106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Turning our focus to the evaluation protocol, particularly the introduction of Tree-Edit Distance, or TED@10, marks a significant advancement in our assessment toolkit.   Unlike the more straightforward spatial accuracy captured by MIoU@10, TED@10 delves deep into the structural integrity of layouts.   It quantifies the similarity between layouts by measuring the minimum number of operations required to transform one layout's tree representation into another.   This approach is especially relevant for hierarchical layouts, resonating closely with human judgment on layout similarity.   While MIoU@10 and NDCG provide insights into spatial accuracy and retrieval effectiveness, respectively, TED@10 stands out by offering a nuanced view of how well a model captures the intricate relationships that define a layout's structure.   It's this depth of analysis that sets TED@10 apart, highlighting its importance in our comprehensive evaluation protocol</a:t>
            </a:r>
            <a:endParaRPr lang="en-CN"/>
          </a:p>
        </p:txBody>
      </p:sp>
      <p:sp>
        <p:nvSpPr>
          <p:cNvPr id="4" name="Slide Number Placeholder 3"/>
          <p:cNvSpPr>
            <a:spLocks noGrp="1"/>
          </p:cNvSpPr>
          <p:nvPr>
            <p:ph type="sldNum" sz="quarter" idx="5"/>
          </p:nvPr>
        </p:nvSpPr>
        <p:spPr/>
        <p:txBody>
          <a:bodyPr/>
          <a:lstStyle/>
          <a:p>
            <a:fld id="{EC6F0C1E-979F-8A45-9CF0-13A53E2AF887}" type="slidenum">
              <a:rPr lang="en-CN" smtClean="0"/>
              <a:t>17</a:t>
            </a:fld>
            <a:endParaRPr lang="en-CN"/>
          </a:p>
        </p:txBody>
      </p:sp>
    </p:spTree>
    <p:extLst>
      <p:ext uri="{BB962C8B-B14F-4D97-AF65-F5344CB8AC3E}">
        <p14:creationId xmlns:p14="http://schemas.microsoft.com/office/powerpoint/2010/main" val="8515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26</a:t>
            </a:fld>
            <a:endParaRPr lang="en-CN"/>
          </a:p>
        </p:txBody>
      </p:sp>
    </p:spTree>
    <p:extLst>
      <p:ext uri="{BB962C8B-B14F-4D97-AF65-F5344CB8AC3E}">
        <p14:creationId xmlns:p14="http://schemas.microsoft.com/office/powerpoint/2010/main" val="141857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NimbusRomNo9L"/>
              </a:rPr>
              <a:t>semantic map </a:t>
            </a:r>
            <a:endParaRPr lang="en-US" altLang="zh-CN"/>
          </a:p>
          <a:p>
            <a:endParaRPr lang="en-US" altLang="zh-CN"/>
          </a:p>
          <a:p>
            <a:r>
              <a:rPr lang="en-US" altLang="zh-CN"/>
              <a:t>Representation learning is a set of methods that allows a machine to be fed with raw data and to automatically discover the representations needed for detection or classification.</a:t>
            </a:r>
          </a:p>
          <a:p>
            <a:endParaRPr lang="en-US"/>
          </a:p>
          <a:p>
            <a:r>
              <a:rPr lang="en-US" altLang="zh-CN"/>
              <a:t>Learned representations can often be transferred or adapted to different but related tasks, enhancing the versatility and applicability of machine learning models.</a:t>
            </a:r>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3</a:t>
            </a:fld>
            <a:endParaRPr lang="en-CN"/>
          </a:p>
        </p:txBody>
      </p:sp>
    </p:spTree>
    <p:extLst>
      <p:ext uri="{BB962C8B-B14F-4D97-AF65-F5344CB8AC3E}">
        <p14:creationId xmlns:p14="http://schemas.microsoft.com/office/powerpoint/2010/main" val="57576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t>1. Automating the Design Process: In fields such as graphic design, web design, and user interface design, the design process is often time-consuming and complex.</a:t>
            </a:r>
          </a:p>
          <a:p>
            <a:endParaRPr lang="en-GB"/>
          </a:p>
          <a:p>
            <a:r>
              <a:rPr lang="en-GB"/>
              <a:t>2. Model can capture and emulate the style and techniques of human designers and even create innovative layouts that surpass traditional design paradigms.</a:t>
            </a:r>
          </a:p>
          <a:p>
            <a:endParaRPr lang="en-GB"/>
          </a:p>
          <a:p>
            <a:r>
              <a:rPr lang="en-GB"/>
              <a:t>Reduce bad design, like </a:t>
            </a:r>
            <a:r>
              <a:rPr lang="en-GB" err="1"/>
              <a:t>microsoft</a:t>
            </a:r>
            <a:endParaRPr lang="en-GB"/>
          </a:p>
          <a:p>
            <a:endParaRPr lang="en-GB"/>
          </a:p>
          <a:p>
            <a:r>
              <a:rPr lang="en-GB"/>
              <a:t>3. By </a:t>
            </a:r>
            <a:r>
              <a:rPr lang="en-GB" err="1"/>
              <a:t>analyzing</a:t>
            </a:r>
            <a:r>
              <a:rPr lang="en-GB"/>
              <a:t> user data and </a:t>
            </a:r>
            <a:r>
              <a:rPr lang="en-GB" err="1"/>
              <a:t>behavior</a:t>
            </a:r>
            <a:r>
              <a:rPr lang="en-GB"/>
              <a:t>, neural networks can create personalized design layouts that better meet individual preferences and needs. </a:t>
            </a:r>
          </a:p>
        </p:txBody>
      </p:sp>
      <p:sp>
        <p:nvSpPr>
          <p:cNvPr id="4" name="灯片编号占位符 3"/>
          <p:cNvSpPr>
            <a:spLocks noGrp="1"/>
          </p:cNvSpPr>
          <p:nvPr>
            <p:ph type="sldNum" sz="quarter" idx="5"/>
          </p:nvPr>
        </p:nvSpPr>
        <p:spPr/>
        <p:txBody>
          <a:bodyPr/>
          <a:lstStyle/>
          <a:p>
            <a:fld id="{EC6F0C1E-979F-8A45-9CF0-13A53E2AF887}" type="slidenum">
              <a:rPr lang="en-CN" smtClean="0"/>
              <a:t>4</a:t>
            </a:fld>
            <a:endParaRPr lang="en-CN"/>
          </a:p>
        </p:txBody>
      </p:sp>
    </p:spTree>
    <p:extLst>
      <p:ext uri="{BB962C8B-B14F-4D97-AF65-F5344CB8AC3E}">
        <p14:creationId xmlns:p14="http://schemas.microsoft.com/office/powerpoint/2010/main" val="3406582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There are a bunch of the related works in the essay</a:t>
            </a:r>
            <a:endParaRPr lang="en-GB"/>
          </a:p>
          <a:p>
            <a:r>
              <a:rPr lang="en-GB"/>
              <a:t>Tell about their weakness</a:t>
            </a:r>
          </a:p>
          <a:p>
            <a:endParaRPr lang="en-GB"/>
          </a:p>
          <a:p>
            <a:r>
              <a:rPr lang="en-GB"/>
              <a:t>Most of them don’t care about the hierarchy which is quite important in layout</a:t>
            </a:r>
          </a:p>
          <a:p>
            <a:endParaRPr lang="en-GB"/>
          </a:p>
          <a:p>
            <a:r>
              <a:rPr lang="en-GB"/>
              <a:t>Most of them only care about the spatial, mainly rely on the spatial bounding boxes for feature extraction.</a:t>
            </a:r>
          </a:p>
        </p:txBody>
      </p:sp>
      <p:sp>
        <p:nvSpPr>
          <p:cNvPr id="4" name="灯片编号占位符 3"/>
          <p:cNvSpPr>
            <a:spLocks noGrp="1"/>
          </p:cNvSpPr>
          <p:nvPr>
            <p:ph type="sldNum" sz="quarter" idx="5"/>
          </p:nvPr>
        </p:nvSpPr>
        <p:spPr/>
        <p:txBody>
          <a:bodyPr/>
          <a:lstStyle/>
          <a:p>
            <a:fld id="{EC6F0C1E-979F-8A45-9CF0-13A53E2AF887}" type="slidenum">
              <a:rPr lang="en-CN" smtClean="0"/>
              <a:t>5</a:t>
            </a:fld>
            <a:endParaRPr lang="en-CN"/>
          </a:p>
        </p:txBody>
      </p:sp>
    </p:spTree>
    <p:extLst>
      <p:ext uri="{BB962C8B-B14F-4D97-AF65-F5344CB8AC3E}">
        <p14:creationId xmlns:p14="http://schemas.microsoft.com/office/powerpoint/2010/main" val="319606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t>for example, when users want to explore design variations with similar content, spatial aspect is more important as it provides information on how the designs are perceived visually.</a:t>
            </a:r>
          </a:p>
          <a:p>
            <a:endParaRPr lang="en-GB"/>
          </a:p>
          <a:p>
            <a:r>
              <a:rPr lang="en-GB"/>
              <a:t>when users want to customize designs arrangement, structural properties such as groupings and alignments are critical aspects as these relationships and structure define the blueprint of layout</a:t>
            </a:r>
          </a:p>
        </p:txBody>
      </p:sp>
      <p:sp>
        <p:nvSpPr>
          <p:cNvPr id="4" name="灯片编号占位符 3"/>
          <p:cNvSpPr>
            <a:spLocks noGrp="1"/>
          </p:cNvSpPr>
          <p:nvPr>
            <p:ph type="sldNum" sz="quarter" idx="5"/>
          </p:nvPr>
        </p:nvSpPr>
        <p:spPr/>
        <p:txBody>
          <a:bodyPr/>
          <a:lstStyle/>
          <a:p>
            <a:fld id="{EC6F0C1E-979F-8A45-9CF0-13A53E2AF887}" type="slidenum">
              <a:rPr lang="en-CN" smtClean="0"/>
              <a:t>6</a:t>
            </a:fld>
            <a:endParaRPr lang="en-CN"/>
          </a:p>
        </p:txBody>
      </p:sp>
    </p:spTree>
    <p:extLst>
      <p:ext uri="{BB962C8B-B14F-4D97-AF65-F5344CB8AC3E}">
        <p14:creationId xmlns:p14="http://schemas.microsoft.com/office/powerpoint/2010/main" val="16784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7</a:t>
            </a:fld>
            <a:endParaRPr lang="en-CN"/>
          </a:p>
        </p:txBody>
      </p:sp>
    </p:spTree>
    <p:extLst>
      <p:ext uri="{BB962C8B-B14F-4D97-AF65-F5344CB8AC3E}">
        <p14:creationId xmlns:p14="http://schemas.microsoft.com/office/powerpoint/2010/main" val="370642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t>1.First, let’s talk about the tree structure, </a:t>
            </a:r>
            <a:r>
              <a:rPr lang="en-US"/>
              <a:t>V is the node, C is the edge ,and {V,C} is any sub tree of the whole tree</a:t>
            </a:r>
            <a:endParaRPr lang="en-GB"/>
          </a:p>
          <a:p>
            <a:endParaRPr lang="en-GB"/>
          </a:p>
          <a:p>
            <a:r>
              <a:rPr lang="en-US" altLang="zh-CN"/>
              <a:t>2.</a:t>
            </a:r>
            <a:r>
              <a:rPr lang="en-GB"/>
              <a:t>level wise decode</a:t>
            </a:r>
            <a:r>
              <a:rPr lang="zh-CN" altLang="en-US"/>
              <a:t> </a:t>
            </a:r>
            <a:r>
              <a:rPr lang="en-US" altLang="zh-CN" sz="1800">
                <a:effectLst/>
                <a:latin typeface="NimbusRomNo9L"/>
              </a:rPr>
              <a:t>is implemented as deconvolution blocks containing several layers of </a:t>
            </a:r>
            <a:r>
              <a:rPr lang="en-US" altLang="zh-CN" sz="1800" err="1">
                <a:effectLst/>
                <a:latin typeface="NimbusRomNo9L"/>
              </a:rPr>
              <a:t>strided</a:t>
            </a:r>
            <a:r>
              <a:rPr lang="en-US" altLang="zh-CN" sz="1800">
                <a:effectLst/>
                <a:latin typeface="NimbusRomNo9L"/>
              </a:rPr>
              <a:t> convolution that </a:t>
            </a:r>
            <a:r>
              <a:rPr lang="en-US" altLang="zh-CN" sz="1800" err="1">
                <a:effectLst/>
                <a:latin typeface="NimbusRomNo9L"/>
              </a:rPr>
              <a:t>upsample</a:t>
            </a:r>
            <a:r>
              <a:rPr lang="en-US" altLang="zh-CN" sz="1800">
                <a:effectLst/>
                <a:latin typeface="NimbusRomNo9L"/>
              </a:rPr>
              <a:t> the output to match the reconstruction supervision tensor. </a:t>
            </a:r>
            <a:endParaRPr lang="en-US" altLang="zh-CN"/>
          </a:p>
          <a:p>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9</a:t>
            </a:fld>
            <a:endParaRPr lang="en-CN"/>
          </a:p>
        </p:txBody>
      </p:sp>
    </p:spTree>
    <p:extLst>
      <p:ext uri="{BB962C8B-B14F-4D97-AF65-F5344CB8AC3E}">
        <p14:creationId xmlns:p14="http://schemas.microsoft.com/office/powerpoint/2010/main" val="89695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EC6F0C1E-979F-8A45-9CF0-13A53E2AF887}" type="slidenum">
              <a:rPr lang="en-CN" smtClean="0"/>
              <a:t>10</a:t>
            </a:fld>
            <a:endParaRPr lang="en-CN"/>
          </a:p>
        </p:txBody>
      </p:sp>
    </p:spTree>
    <p:extLst>
      <p:ext uri="{BB962C8B-B14F-4D97-AF65-F5344CB8AC3E}">
        <p14:creationId xmlns:p14="http://schemas.microsoft.com/office/powerpoint/2010/main" val="64162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we're exploring the Spatial-Structural Hybrid Autoencoder, or SSH-AE, a groundbreaking model designed for UI layout generation.  The SSH-AE model comprises two main decoders: the Spatial Decoder and the Structural Decoder.  The Spatial Decoder takes spatial features as input and reconstructs the layout's spatial semantics using multi-level deconvolution.  This process results in spatial semantic maps, where each representation, indicated by boxes, corresponds to UI elements such as text boxes and buttons.  The depth of color signifies the element's category or level of importance.</a:t>
            </a:r>
          </a:p>
          <a:p>
            <a:endParaRPr lang="en-CN"/>
          </a:p>
        </p:txBody>
      </p:sp>
      <p:sp>
        <p:nvSpPr>
          <p:cNvPr id="4" name="Slide Number Placeholder 3"/>
          <p:cNvSpPr>
            <a:spLocks noGrp="1"/>
          </p:cNvSpPr>
          <p:nvPr>
            <p:ph type="sldNum" sz="quarter" idx="5"/>
          </p:nvPr>
        </p:nvSpPr>
        <p:spPr/>
        <p:txBody>
          <a:bodyPr/>
          <a:lstStyle/>
          <a:p>
            <a:fld id="{EC6F0C1E-979F-8A45-9CF0-13A53E2AF887}" type="slidenum">
              <a:rPr lang="en-CN" smtClean="0"/>
              <a:t>11</a:t>
            </a:fld>
            <a:endParaRPr lang="en-CN"/>
          </a:p>
        </p:txBody>
      </p:sp>
    </p:spTree>
    <p:extLst>
      <p:ext uri="{BB962C8B-B14F-4D97-AF65-F5344CB8AC3E}">
        <p14:creationId xmlns:p14="http://schemas.microsoft.com/office/powerpoint/2010/main" val="232554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8CE0A-3D2A-A744-D0F1-03023AE6E51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10559E1-94B8-E289-DFA7-74E87299E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832ABC0-45FA-5502-91A1-F73FBE6385BB}"/>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79D442FC-D769-525D-9EE2-B80272EE78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AA29C4-7094-E4FC-0E58-433E61C4D8A8}"/>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123898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A22B6-A946-2B97-73E0-D39BEFF09C5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14C4EDA-6E09-1A45-66EB-65288B32539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CF0D008-F73D-3459-47E9-58897CE7BB9C}"/>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48732C01-D644-74A0-52AC-76DBAAC6FA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D35140-C9CB-7B70-57DE-7CE6AB43BE9D}"/>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93044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C0C9D6-FF41-6263-1850-48C6C392183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8F35CF4-4E38-D376-C805-C482B8D7382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F4E4F0-61CB-A9A2-6F62-55F03F40D439}"/>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C984A2A0-E813-8B0C-1DC0-221698C7AD4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0669B1-EC4F-D9C6-80B5-5CE3D86A097B}"/>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22112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05E70-2272-84B2-971C-7670CD78964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2C3FCF1-9D5A-85D8-0A3E-EE87CDBF7EC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A96922-A21F-F270-7EF2-AF155C2256F1}"/>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F2E8B160-3ECB-995E-63FF-78EF698FB9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9FA1BC-5B59-E251-B88E-63E3114FDCA8}"/>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78232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1C6CC-CA1B-8E13-388F-2BCF0D7E5CB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0DEE52-1DB8-D20A-AAED-35F797AF9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CF35753-7F25-E938-63B3-9F0903FC317D}"/>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026BCB04-419C-3623-2E07-B0EB516BA01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435BDD-6C09-C167-C815-6171BE0EC160}"/>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299637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1E995-8A99-AD8E-5F7A-CF8D2A800F8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64B60F2-91E8-67EC-0ED4-998A9FCAEC8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049EF9-C2C6-D927-4954-D91BCD5542E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72A0317-CD6F-F528-5A82-FD2569CD9211}"/>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6" name="页脚占位符 5">
            <a:extLst>
              <a:ext uri="{FF2B5EF4-FFF2-40B4-BE49-F238E27FC236}">
                <a16:creationId xmlns:a16="http://schemas.microsoft.com/office/drawing/2014/main" id="{F2E590A2-88CC-7039-B4F5-0D370CF009F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E74749-1430-7B6F-3464-9F90C993F8E7}"/>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1381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86D7E-54FD-0A0C-C7EA-34DE752D3EC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6C018D-432A-041D-F91E-158930864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66DF394-E033-E3B1-FA1B-FB0FB78DCA3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4E318EE-D6D3-E046-715C-3B49D2799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CEDC774-4CE2-9FD8-B54B-DEB3DC9367A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18373E6-8827-575C-5D5B-1735703E5F7C}"/>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8" name="页脚占位符 7">
            <a:extLst>
              <a:ext uri="{FF2B5EF4-FFF2-40B4-BE49-F238E27FC236}">
                <a16:creationId xmlns:a16="http://schemas.microsoft.com/office/drawing/2014/main" id="{20325705-BFB7-30FF-BBEF-33084001C7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0CEF5C9-C632-AA87-8BA4-958D99D37207}"/>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167739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FEB01-2F90-63D7-8C48-0C64A6EE2E7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27130B4-43B6-B324-E6D8-A95AA136F592}"/>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4" name="页脚占位符 3">
            <a:extLst>
              <a:ext uri="{FF2B5EF4-FFF2-40B4-BE49-F238E27FC236}">
                <a16:creationId xmlns:a16="http://schemas.microsoft.com/office/drawing/2014/main" id="{DB277A5C-A248-67F7-7D51-E0857D19D0F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A3B0F34-38CE-C8CF-80FB-07AB4C6FEA90}"/>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48501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8B64EC-DCCE-23B1-439A-D2A3CBE3D60A}"/>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3" name="页脚占位符 2">
            <a:extLst>
              <a:ext uri="{FF2B5EF4-FFF2-40B4-BE49-F238E27FC236}">
                <a16:creationId xmlns:a16="http://schemas.microsoft.com/office/drawing/2014/main" id="{119660B3-60B6-19D7-709E-9E98A558A7A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BE6B59-CF30-B812-8DE7-BAAD45EFCF9A}"/>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197403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EC9E4-B3E4-9284-DB15-D6045C29499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E027B9A-FE83-C744-E696-ADFA00402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7D99652-56AB-97EE-6492-B8E27005D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50C9BE8-DB0C-5BCA-C3D8-946BC8122FCF}"/>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6" name="页脚占位符 5">
            <a:extLst>
              <a:ext uri="{FF2B5EF4-FFF2-40B4-BE49-F238E27FC236}">
                <a16:creationId xmlns:a16="http://schemas.microsoft.com/office/drawing/2014/main" id="{0DBE05A3-A417-F547-B70D-D6F08A980F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850770-9671-036F-17AE-ED380841DF1D}"/>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277814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56633-5D63-10AC-556F-34B151926C8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129F453-B8B2-A259-52AD-6C812488B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09ABFFF-DFC6-DA26-BB10-6977129CE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297CF5D-4C02-DE8E-2D0C-2D70336AC20C}"/>
              </a:ext>
            </a:extLst>
          </p:cNvPr>
          <p:cNvSpPr>
            <a:spLocks noGrp="1"/>
          </p:cNvSpPr>
          <p:nvPr>
            <p:ph type="dt" sz="half" idx="10"/>
          </p:nvPr>
        </p:nvSpPr>
        <p:spPr/>
        <p:txBody>
          <a:bodyPr/>
          <a:lstStyle/>
          <a:p>
            <a:fld id="{CFF90CCC-D1D0-1B4C-A6AD-DFC0C518F1F7}" type="datetimeFigureOut">
              <a:rPr kumimoji="1" lang="zh-CN" altLang="en-US" smtClean="0"/>
              <a:t>2024/2/28</a:t>
            </a:fld>
            <a:endParaRPr kumimoji="1" lang="zh-CN" altLang="en-US"/>
          </a:p>
        </p:txBody>
      </p:sp>
      <p:sp>
        <p:nvSpPr>
          <p:cNvPr id="6" name="页脚占位符 5">
            <a:extLst>
              <a:ext uri="{FF2B5EF4-FFF2-40B4-BE49-F238E27FC236}">
                <a16:creationId xmlns:a16="http://schemas.microsoft.com/office/drawing/2014/main" id="{46D61753-201C-359B-EB1D-15D0EEE71BF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EC8951-B69D-9B05-FAD5-B3632AF33CFD}"/>
              </a:ext>
            </a:extLst>
          </p:cNvPr>
          <p:cNvSpPr>
            <a:spLocks noGrp="1"/>
          </p:cNvSpPr>
          <p:nvPr>
            <p:ph type="sldNum" sz="quarter" idx="12"/>
          </p:nvPr>
        </p:nvSpPr>
        <p:spPr/>
        <p:txBody>
          <a:body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300226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349EDA-24C5-8B1C-4F57-E9C7792F4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A1AD4DA-AA77-1D2A-653F-68EB21767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7B29A43-AC4D-D73E-041A-807F5DF0D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90CCC-D1D0-1B4C-A6AD-DFC0C518F1F7}" type="datetimeFigureOut">
              <a:rPr kumimoji="1" lang="zh-CN" altLang="en-US" smtClean="0"/>
              <a:t>2024/2/28</a:t>
            </a:fld>
            <a:endParaRPr kumimoji="1" lang="zh-CN" altLang="en-US"/>
          </a:p>
        </p:txBody>
      </p:sp>
      <p:sp>
        <p:nvSpPr>
          <p:cNvPr id="5" name="页脚占位符 4">
            <a:extLst>
              <a:ext uri="{FF2B5EF4-FFF2-40B4-BE49-F238E27FC236}">
                <a16:creationId xmlns:a16="http://schemas.microsoft.com/office/drawing/2014/main" id="{C93C368E-0D7D-72AA-1847-412452D0E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3EC10EB-EBAF-832B-19DA-B463B0AFA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72CDD-BCDD-1F4C-A724-ABF8215588B6}" type="slidenum">
              <a:rPr kumimoji="1" lang="zh-CN" altLang="en-US" smtClean="0"/>
              <a:t>‹#›</a:t>
            </a:fld>
            <a:endParaRPr kumimoji="1" lang="zh-CN" altLang="en-US"/>
          </a:p>
        </p:txBody>
      </p:sp>
    </p:spTree>
    <p:extLst>
      <p:ext uri="{BB962C8B-B14F-4D97-AF65-F5344CB8AC3E}">
        <p14:creationId xmlns:p14="http://schemas.microsoft.com/office/powerpoint/2010/main" val="715397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067355-410F-988A-E0C0-CD4FE000E265}"/>
              </a:ext>
            </a:extLst>
          </p:cNvPr>
          <p:cNvSpPr txBox="1">
            <a:spLocks/>
          </p:cNvSpPr>
          <p:nvPr/>
        </p:nvSpPr>
        <p:spPr>
          <a:xfrm>
            <a:off x="1682493" y="1357953"/>
            <a:ext cx="8827013" cy="2071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latin typeface="Times New Roman" panose="02020603050405020304" pitchFamily="18" charset="0"/>
                <a:cs typeface="Times New Roman" panose="02020603050405020304" pitchFamily="18" charset="0"/>
              </a:rPr>
              <a:t>EECE 5642 </a:t>
            </a:r>
            <a:r>
              <a:rPr lang="en-GB" altLang="zh-CN" sz="4400" b="1" dirty="0">
                <a:latin typeface="Times New Roman" panose="02020603050405020304" pitchFamily="18" charset="0"/>
                <a:cs typeface="Times New Roman" panose="02020603050405020304" pitchFamily="18" charset="0"/>
              </a:rPr>
              <a:t>presentation</a:t>
            </a:r>
            <a:br>
              <a:rPr lang="en-GB" altLang="zh-CN" sz="4400" b="1" dirty="0">
                <a:latin typeface="Times New Roman" panose="02020603050405020304" pitchFamily="18" charset="0"/>
                <a:cs typeface="Times New Roman" panose="02020603050405020304" pitchFamily="18" charset="0"/>
              </a:rPr>
            </a:br>
            <a:br>
              <a:rPr lang="en-GB" altLang="zh-CN" sz="4400" b="1" dirty="0">
                <a:latin typeface="Times New Roman" panose="02020603050405020304" pitchFamily="18" charset="0"/>
                <a:cs typeface="Times New Roman" panose="02020603050405020304" pitchFamily="18" charset="0"/>
              </a:rPr>
            </a:br>
            <a:r>
              <a:rPr lang="en-GB" sz="4400" b="1" dirty="0">
                <a:latin typeface="Times New Roman" panose="02020603050405020304" pitchFamily="18" charset="0"/>
                <a:cs typeface="Times New Roman" panose="02020603050405020304" pitchFamily="18" charset="0"/>
              </a:rPr>
              <a:t>Layout Representation Learning with Spatial and Structural Hierarchies</a:t>
            </a:r>
          </a:p>
        </p:txBody>
      </p:sp>
      <p:sp>
        <p:nvSpPr>
          <p:cNvPr id="6" name="Subtitle 2">
            <a:extLst>
              <a:ext uri="{FF2B5EF4-FFF2-40B4-BE49-F238E27FC236}">
                <a16:creationId xmlns:a16="http://schemas.microsoft.com/office/drawing/2014/main" id="{873785C4-2A44-6BC2-91F8-39E32713E7E1}"/>
              </a:ext>
            </a:extLst>
          </p:cNvPr>
          <p:cNvSpPr txBox="1">
            <a:spLocks/>
          </p:cNvSpPr>
          <p:nvPr/>
        </p:nvSpPr>
        <p:spPr>
          <a:xfrm>
            <a:off x="1345745" y="3927256"/>
            <a:ext cx="9500507" cy="133863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  002839146 </a:t>
            </a:r>
            <a:r>
              <a:rPr lang="en-GB" dirty="0" err="1">
                <a:latin typeface="Times New Roman" panose="02020603050405020304" pitchFamily="18" charset="0"/>
                <a:cs typeface="Times New Roman" panose="02020603050405020304" pitchFamily="18" charset="0"/>
              </a:rPr>
              <a:t>Y</a:t>
            </a:r>
            <a:r>
              <a:rPr lang="en-GB" altLang="zh-CN" dirty="0" err="1">
                <a:latin typeface="Times New Roman" panose="02020603050405020304" pitchFamily="18" charset="0"/>
                <a:ea typeface="等线"/>
                <a:cs typeface="Times New Roman" panose="02020603050405020304" pitchFamily="18" charset="0"/>
              </a:rPr>
              <a:t>ifan</a:t>
            </a:r>
            <a:r>
              <a:rPr lang="en-GB" altLang="zh-CN" dirty="0">
                <a:latin typeface="Times New Roman" panose="02020603050405020304" pitchFamily="18" charset="0"/>
                <a:ea typeface="等线"/>
                <a:cs typeface="Times New Roman" panose="02020603050405020304" pitchFamily="18" charset="0"/>
              </a:rPr>
              <a:t> Wang</a:t>
            </a:r>
          </a:p>
          <a:p>
            <a:r>
              <a:rPr lang="en-GB" altLang="zh-CN" dirty="0">
                <a:latin typeface="Times New Roman" panose="02020603050405020304" pitchFamily="18" charset="0"/>
                <a:ea typeface="等线"/>
                <a:cs typeface="Times New Roman" panose="02020603050405020304" pitchFamily="18" charset="0"/>
              </a:rPr>
              <a:t>   002839771 </a:t>
            </a:r>
            <a:r>
              <a:rPr lang="en-GB" altLang="zh-CN" dirty="0" err="1">
                <a:latin typeface="Times New Roman" panose="02020603050405020304" pitchFamily="18" charset="0"/>
                <a:ea typeface="等线"/>
                <a:cs typeface="Times New Roman" panose="02020603050405020304" pitchFamily="18" charset="0"/>
              </a:rPr>
              <a:t>Qiwen</a:t>
            </a:r>
            <a:r>
              <a:rPr lang="en-GB" altLang="zh-CN" dirty="0">
                <a:latin typeface="Times New Roman" panose="02020603050405020304" pitchFamily="18" charset="0"/>
                <a:ea typeface="等线"/>
                <a:cs typeface="Times New Roman" panose="02020603050405020304" pitchFamily="18" charset="0"/>
              </a:rPr>
              <a:t> Ding</a:t>
            </a:r>
          </a:p>
          <a:p>
            <a:r>
              <a:rPr lang="en-GB" dirty="0">
                <a:latin typeface="Times New Roman" panose="02020603050405020304" pitchFamily="18" charset="0"/>
                <a:ea typeface="等线" panose="020F0502020204030204"/>
                <a:cs typeface="Times New Roman" panose="02020603050405020304" pitchFamily="18" charset="0"/>
              </a:rPr>
              <a:t>002697053 </a:t>
            </a:r>
            <a:r>
              <a:rPr lang="en-GB" dirty="0" err="1">
                <a:latin typeface="Times New Roman" panose="02020603050405020304" pitchFamily="18" charset="0"/>
                <a:ea typeface="等线" panose="020F0502020204030204"/>
                <a:cs typeface="Times New Roman" panose="02020603050405020304" pitchFamily="18" charset="0"/>
              </a:rPr>
              <a:t>Shuyue</a:t>
            </a:r>
            <a:r>
              <a:rPr lang="en-GB" dirty="0">
                <a:latin typeface="Times New Roman" panose="02020603050405020304" pitchFamily="18" charset="0"/>
                <a:ea typeface="等线" panose="020F0502020204030204"/>
                <a:cs typeface="Times New Roman" panose="02020603050405020304" pitchFamily="18" charset="0"/>
              </a:rPr>
              <a:t> Li</a:t>
            </a:r>
            <a:endParaRPr lang="en-GB"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82EA8281-9C75-F164-0E48-041781FC4A2B}"/>
              </a:ext>
            </a:extLst>
          </p:cNvPr>
          <p:cNvCxnSpPr>
            <a:cxnSpLocks/>
          </p:cNvCxnSpPr>
          <p:nvPr/>
        </p:nvCxnSpPr>
        <p:spPr>
          <a:xfrm>
            <a:off x="0" y="1357953"/>
            <a:ext cx="12192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743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07202-11F5-282B-B31A-1AFD3A2B0904}"/>
              </a:ext>
            </a:extLst>
          </p:cNvPr>
          <p:cNvSpPr>
            <a:spLocks noGrp="1"/>
          </p:cNvSpPr>
          <p:nvPr>
            <p:ph type="title"/>
          </p:nvPr>
        </p:nvSpPr>
        <p:spPr>
          <a:xfrm>
            <a:off x="838200" y="365125"/>
            <a:ext cx="10515600" cy="912053"/>
          </a:xfrm>
        </p:spPr>
        <p:txBody>
          <a:bodyPr>
            <a:normAutofit/>
          </a:bodyPr>
          <a:lstStyle/>
          <a:p>
            <a:r>
              <a:rPr lang="en-GB" sz="4000" b="1">
                <a:latin typeface="Times New Roman" panose="02020603050405020304" pitchFamily="18" charset="0"/>
                <a:cs typeface="Times New Roman" panose="02020603050405020304" pitchFamily="18" charset="0"/>
              </a:rPr>
              <a:t>A good example of model virtualization</a:t>
            </a:r>
          </a:p>
        </p:txBody>
      </p:sp>
      <p:pic>
        <p:nvPicPr>
          <p:cNvPr id="4" name="图片 3" descr="图片包含 日程表">
            <a:extLst>
              <a:ext uri="{FF2B5EF4-FFF2-40B4-BE49-F238E27FC236}">
                <a16:creationId xmlns:a16="http://schemas.microsoft.com/office/drawing/2014/main" id="{A682C965-0210-DA38-34CD-259791B7E957}"/>
              </a:ext>
            </a:extLst>
          </p:cNvPr>
          <p:cNvPicPr>
            <a:picLocks noChangeAspect="1"/>
          </p:cNvPicPr>
          <p:nvPr/>
        </p:nvPicPr>
        <p:blipFill>
          <a:blip r:embed="rId3"/>
          <a:stretch>
            <a:fillRect/>
          </a:stretch>
        </p:blipFill>
        <p:spPr>
          <a:xfrm>
            <a:off x="0" y="1277178"/>
            <a:ext cx="12192000" cy="3079315"/>
          </a:xfrm>
          <a:prstGeom prst="rect">
            <a:avLst/>
          </a:prstGeom>
        </p:spPr>
      </p:pic>
      <p:sp>
        <p:nvSpPr>
          <p:cNvPr id="6" name="文本框 5">
            <a:extLst>
              <a:ext uri="{FF2B5EF4-FFF2-40B4-BE49-F238E27FC236}">
                <a16:creationId xmlns:a16="http://schemas.microsoft.com/office/drawing/2014/main" id="{4F806174-89AD-F502-A3AF-24A585E4916E}"/>
              </a:ext>
            </a:extLst>
          </p:cNvPr>
          <p:cNvSpPr txBox="1"/>
          <p:nvPr/>
        </p:nvSpPr>
        <p:spPr>
          <a:xfrm>
            <a:off x="925167" y="4576048"/>
            <a:ext cx="10341665" cy="1384995"/>
          </a:xfrm>
          <a:prstGeom prst="rect">
            <a:avLst/>
          </a:prstGeom>
          <a:noFill/>
        </p:spPr>
        <p:txBody>
          <a:bodyPr wrap="square" rtlCol="0">
            <a:spAutoFit/>
          </a:bodyPr>
          <a:lstStyle/>
          <a:p>
            <a:pPr marL="285750" indent="-285750">
              <a:buFont typeface="Arial" panose="020B0604020202020204" pitchFamily="34" charset="0"/>
              <a:buChar char="•"/>
            </a:pPr>
            <a:r>
              <a:rPr lang="en-GB" sz="2800">
                <a:latin typeface="Times New Roman" panose="02020603050405020304" pitchFamily="18" charset="0"/>
                <a:cs typeface="Times New Roman" panose="02020603050405020304" pitchFamily="18" charset="0"/>
              </a:rPr>
              <a:t>Describe exactly what the model does</a:t>
            </a:r>
          </a:p>
          <a:p>
            <a:pPr marL="285750" indent="-285750">
              <a:buFont typeface="Arial" panose="020B0604020202020204" pitchFamily="34" charset="0"/>
              <a:buChar char="•"/>
            </a:pPr>
            <a:r>
              <a:rPr lang="en-GB" sz="2800">
                <a:latin typeface="Times New Roman" panose="02020603050405020304" pitchFamily="18" charset="0"/>
                <a:cs typeface="Times New Roman" panose="02020603050405020304" pitchFamily="18" charset="0"/>
              </a:rPr>
              <a:t>Easy to read</a:t>
            </a:r>
          </a:p>
          <a:p>
            <a:pPr marL="285750" indent="-285750">
              <a:buFont typeface="Arial" panose="020B0604020202020204" pitchFamily="34" charset="0"/>
              <a:buChar char="•"/>
            </a:pPr>
            <a:r>
              <a:rPr lang="en-GB" sz="2800">
                <a:latin typeface="Times New Roman" panose="02020603050405020304" pitchFamily="18" charset="0"/>
                <a:cs typeface="Times New Roman" panose="02020603050405020304" pitchFamily="18" charset="0"/>
              </a:rPr>
              <a:t>Use different colours to show the hierarchies of the layout</a:t>
            </a:r>
          </a:p>
        </p:txBody>
      </p:sp>
    </p:spTree>
    <p:extLst>
      <p:ext uri="{BB962C8B-B14F-4D97-AF65-F5344CB8AC3E}">
        <p14:creationId xmlns:p14="http://schemas.microsoft.com/office/powerpoint/2010/main" val="15312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9D680D-785E-8A93-8C59-AB7B598FF73B}"/>
              </a:ext>
            </a:extLst>
          </p:cNvPr>
          <p:cNvPicPr>
            <a:picLocks noChangeAspect="1"/>
          </p:cNvPicPr>
          <p:nvPr/>
        </p:nvPicPr>
        <p:blipFill>
          <a:blip r:embed="rId3"/>
          <a:stretch>
            <a:fillRect/>
          </a:stretch>
        </p:blipFill>
        <p:spPr>
          <a:xfrm>
            <a:off x="1291250" y="1441858"/>
            <a:ext cx="9242572" cy="2149200"/>
          </a:xfrm>
          <a:prstGeom prst="rect">
            <a:avLst/>
          </a:prstGeom>
        </p:spPr>
      </p:pic>
      <p:sp>
        <p:nvSpPr>
          <p:cNvPr id="7" name="文本框 6">
            <a:extLst>
              <a:ext uri="{FF2B5EF4-FFF2-40B4-BE49-F238E27FC236}">
                <a16:creationId xmlns:a16="http://schemas.microsoft.com/office/drawing/2014/main" id="{3CF913DD-8A38-59AB-F0B3-A0C3E482B6A5}"/>
              </a:ext>
            </a:extLst>
          </p:cNvPr>
          <p:cNvSpPr txBox="1"/>
          <p:nvPr/>
        </p:nvSpPr>
        <p:spPr>
          <a:xfrm>
            <a:off x="788419" y="340458"/>
            <a:ext cx="10040263" cy="707886"/>
          </a:xfrm>
          <a:prstGeom prst="rect">
            <a:avLst/>
          </a:prstGeom>
          <a:noFill/>
        </p:spPr>
        <p:txBody>
          <a:bodyPr wrap="square">
            <a:spAutoFit/>
          </a:bodyPr>
          <a:lstStyle/>
          <a:p>
            <a:r>
              <a:rPr lang="en-US" altLang="zh-CN" sz="4000" b="1">
                <a:effectLst/>
                <a:latin typeface="Times New Roman" panose="02020603050405020304" pitchFamily="18" charset="0"/>
                <a:cs typeface="Times New Roman" panose="02020603050405020304" pitchFamily="18" charset="0"/>
              </a:rPr>
              <a:t>Method</a:t>
            </a:r>
            <a:r>
              <a:rPr lang="zh-CN" altLang="en-US" sz="4000" b="1">
                <a:effectLst/>
                <a:latin typeface="Times New Roman" panose="02020603050405020304" pitchFamily="18" charset="0"/>
                <a:cs typeface="Times New Roman" panose="02020603050405020304" pitchFamily="18" charset="0"/>
              </a:rPr>
              <a:t> </a:t>
            </a:r>
            <a:r>
              <a:rPr lang="en-US" altLang="zh-CN" sz="4000" b="1">
                <a:effectLst/>
                <a:latin typeface="Times New Roman" panose="02020603050405020304" pitchFamily="18" charset="0"/>
                <a:cs typeface="Times New Roman" panose="02020603050405020304" pitchFamily="18" charset="0"/>
              </a:rPr>
              <a:t>-</a:t>
            </a:r>
            <a:r>
              <a:rPr lang="zh-CN" altLang="en-US" sz="4000" b="1">
                <a:effectLst/>
                <a:latin typeface="Times New Roman" panose="02020603050405020304" pitchFamily="18" charset="0"/>
                <a:cs typeface="Times New Roman" panose="02020603050405020304" pitchFamily="18" charset="0"/>
              </a:rPr>
              <a:t> </a:t>
            </a:r>
            <a:r>
              <a:rPr lang="en-US" altLang="zh-CN" sz="4000" b="1">
                <a:effectLst/>
                <a:latin typeface="Times New Roman" panose="02020603050405020304" pitchFamily="18" charset="0"/>
                <a:cs typeface="Times New Roman" panose="02020603050405020304" pitchFamily="18" charset="0"/>
              </a:rPr>
              <a:t>Spatial and Structural Encoding </a:t>
            </a:r>
            <a:endParaRPr lang="en-US" altLang="zh-CN" sz="40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C20231-C8F7-EB8D-BB5F-D6BF5D9BF404}"/>
              </a:ext>
            </a:extLst>
          </p:cNvPr>
          <p:cNvSpPr txBox="1"/>
          <p:nvPr/>
        </p:nvSpPr>
        <p:spPr>
          <a:xfrm>
            <a:off x="1570440" y="3984573"/>
            <a:ext cx="6096000" cy="1200329"/>
          </a:xfrm>
          <a:prstGeom prst="rect">
            <a:avLst/>
          </a:prstGeom>
          <a:noFill/>
        </p:spPr>
        <p:txBody>
          <a:bodyPr wrap="square">
            <a:spAutoFit/>
          </a:bodyPr>
          <a:lstStyle/>
          <a:p>
            <a:pPr algn="l"/>
            <a:r>
              <a:rPr lang="en-US" b="1" i="0">
                <a:solidFill>
                  <a:srgbClr val="0D0D0D"/>
                </a:solidFill>
                <a:effectLst/>
                <a:latin typeface="Times New Roman" panose="02020603050405020304" pitchFamily="18" charset="0"/>
                <a:cs typeface="Times New Roman" panose="02020603050405020304" pitchFamily="18" charset="0"/>
              </a:rPr>
              <a:t>Spatial Decoder:</a:t>
            </a:r>
            <a:endParaRPr lang="en-US"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Inputs:</a:t>
            </a:r>
            <a:r>
              <a:rPr lang="en-US" b="0" i="0">
                <a:solidFill>
                  <a:srgbClr val="0D0D0D"/>
                </a:solidFill>
                <a:effectLst/>
                <a:latin typeface="Times New Roman" panose="02020603050405020304" pitchFamily="18" charset="0"/>
                <a:cs typeface="Times New Roman" panose="02020603050405020304" pitchFamily="18" charset="0"/>
              </a:rPr>
              <a:t> Spatial features.</a:t>
            </a: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Process:</a:t>
            </a:r>
            <a:r>
              <a:rPr lang="en-US" b="0" i="0">
                <a:solidFill>
                  <a:srgbClr val="0D0D0D"/>
                </a:solidFill>
                <a:effectLst/>
                <a:latin typeface="Times New Roman" panose="02020603050405020304" pitchFamily="18" charset="0"/>
                <a:cs typeface="Times New Roman" panose="02020603050405020304" pitchFamily="18" charset="0"/>
              </a:rPr>
              <a:t> Multi-level deconvolution.</a:t>
            </a: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Outputs:</a:t>
            </a:r>
            <a:r>
              <a:rPr lang="en-US" b="0" i="0">
                <a:solidFill>
                  <a:srgbClr val="0D0D0D"/>
                </a:solidFill>
                <a:effectLst/>
                <a:latin typeface="Times New Roman" panose="02020603050405020304" pitchFamily="18" charset="0"/>
                <a:cs typeface="Times New Roman" panose="02020603050405020304" pitchFamily="18" charset="0"/>
              </a:rPr>
              <a:t> Spatial semantic maps.</a:t>
            </a:r>
          </a:p>
        </p:txBody>
      </p:sp>
      <p:sp>
        <p:nvSpPr>
          <p:cNvPr id="8" name="TextBox 7">
            <a:extLst>
              <a:ext uri="{FF2B5EF4-FFF2-40B4-BE49-F238E27FC236}">
                <a16:creationId xmlns:a16="http://schemas.microsoft.com/office/drawing/2014/main" id="{298A68FD-EFBF-EDC0-D595-05E392594ED3}"/>
              </a:ext>
            </a:extLst>
          </p:cNvPr>
          <p:cNvSpPr txBox="1"/>
          <p:nvPr/>
        </p:nvSpPr>
        <p:spPr>
          <a:xfrm>
            <a:off x="6096000" y="3984573"/>
            <a:ext cx="6096000" cy="1200329"/>
          </a:xfrm>
          <a:prstGeom prst="rect">
            <a:avLst/>
          </a:prstGeom>
          <a:noFill/>
        </p:spPr>
        <p:txBody>
          <a:bodyPr wrap="square">
            <a:spAutoFit/>
          </a:bodyPr>
          <a:lstStyle/>
          <a:p>
            <a:pPr algn="l"/>
            <a:r>
              <a:rPr lang="en-US" b="1" i="0">
                <a:solidFill>
                  <a:srgbClr val="0D0D0D"/>
                </a:solidFill>
                <a:effectLst/>
                <a:latin typeface="Times New Roman" panose="02020603050405020304" pitchFamily="18" charset="0"/>
                <a:cs typeface="Times New Roman" panose="02020603050405020304" pitchFamily="18" charset="0"/>
              </a:rPr>
              <a:t>Structural Decoder:</a:t>
            </a:r>
            <a:endParaRPr lang="en-US"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Inputs:</a:t>
            </a:r>
            <a:r>
              <a:rPr lang="en-US" b="0" i="0">
                <a:solidFill>
                  <a:srgbClr val="0D0D0D"/>
                </a:solidFill>
                <a:effectLst/>
                <a:latin typeface="Times New Roman" panose="02020603050405020304" pitchFamily="18" charset="0"/>
                <a:cs typeface="Times New Roman" panose="02020603050405020304" pitchFamily="18" charset="0"/>
              </a:rPr>
              <a:t> Structural features.</a:t>
            </a: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Process:</a:t>
            </a:r>
            <a:r>
              <a:rPr lang="en-US" b="0" i="0">
                <a:solidFill>
                  <a:srgbClr val="0D0D0D"/>
                </a:solidFill>
                <a:effectLst/>
                <a:latin typeface="Times New Roman" panose="02020603050405020304" pitchFamily="18" charset="0"/>
                <a:cs typeface="Times New Roman" panose="02020603050405020304" pitchFamily="18" charset="0"/>
              </a:rPr>
              <a:t> Multi-level deconvolution.</a:t>
            </a:r>
          </a:p>
          <a:p>
            <a:pPr algn="l">
              <a:buFont typeface="Arial" panose="020B0604020202020204" pitchFamily="34" charset="0"/>
              <a:buChar char="•"/>
            </a:pPr>
            <a:r>
              <a:rPr lang="en-US" b="1" i="0">
                <a:solidFill>
                  <a:srgbClr val="0D0D0D"/>
                </a:solidFill>
                <a:effectLst/>
                <a:latin typeface="Times New Roman" panose="02020603050405020304" pitchFamily="18" charset="0"/>
                <a:cs typeface="Times New Roman" panose="02020603050405020304" pitchFamily="18" charset="0"/>
              </a:rPr>
              <a:t>Outputs:</a:t>
            </a:r>
            <a:r>
              <a:rPr lang="en-US" b="0" i="0">
                <a:solidFill>
                  <a:srgbClr val="0D0D0D"/>
                </a:solidFill>
                <a:effectLst/>
                <a:latin typeface="Times New Roman" panose="02020603050405020304" pitchFamily="18" charset="0"/>
                <a:cs typeface="Times New Roman" panose="02020603050405020304" pitchFamily="18" charset="0"/>
              </a:rPr>
              <a:t> Structural adjacency matrices.</a:t>
            </a:r>
          </a:p>
        </p:txBody>
      </p:sp>
    </p:spTree>
    <p:extLst>
      <p:ext uri="{BB962C8B-B14F-4D97-AF65-F5344CB8AC3E}">
        <p14:creationId xmlns:p14="http://schemas.microsoft.com/office/powerpoint/2010/main" val="313587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1E5B793-022C-4CAA-EE00-725D129892E6}"/>
              </a:ext>
            </a:extLst>
          </p:cNvPr>
          <p:cNvSpPr>
            <a:spLocks noGrp="1"/>
          </p:cNvSpPr>
          <p:nvPr>
            <p:ph type="subTitle" idx="1"/>
          </p:nvPr>
        </p:nvSpPr>
        <p:spPr>
          <a:xfrm>
            <a:off x="1186435" y="4369302"/>
            <a:ext cx="10323078" cy="1655762"/>
          </a:xfrm>
        </p:spPr>
        <p:txBody>
          <a:bodyPr>
            <a:normAutofit/>
          </a:bodyPr>
          <a:lstStyle/>
          <a:p>
            <a:r>
              <a:rPr lang="en-US" altLang="zh-CN" sz="2800" b="0" i="0" u="none" strike="noStrike">
                <a:solidFill>
                  <a:srgbClr val="0D0D0D"/>
                </a:solidFill>
                <a:effectLst/>
                <a:latin typeface="Times New Roman" panose="02020603050405020304" pitchFamily="18" charset="0"/>
                <a:cs typeface="Times New Roman" panose="02020603050405020304" pitchFamily="18" charset="0"/>
              </a:rPr>
              <a:t>Question3: Why is it essential to consider both spatial and structural information in design layouts?</a:t>
            </a:r>
            <a:endParaRPr kumimoji="1" lang="zh-CN" altLang="en-US" sz="280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39D680D-785E-8A93-8C59-AB7B598FF73B}"/>
              </a:ext>
            </a:extLst>
          </p:cNvPr>
          <p:cNvPicPr>
            <a:picLocks noChangeAspect="1"/>
          </p:cNvPicPr>
          <p:nvPr/>
        </p:nvPicPr>
        <p:blipFill>
          <a:blip r:embed="rId3"/>
          <a:stretch>
            <a:fillRect/>
          </a:stretch>
        </p:blipFill>
        <p:spPr>
          <a:xfrm>
            <a:off x="1370675" y="1595536"/>
            <a:ext cx="9257568" cy="2152687"/>
          </a:xfrm>
          <a:prstGeom prst="rect">
            <a:avLst/>
          </a:prstGeom>
        </p:spPr>
      </p:pic>
      <p:sp>
        <p:nvSpPr>
          <p:cNvPr id="8" name="文本框 7">
            <a:extLst>
              <a:ext uri="{FF2B5EF4-FFF2-40B4-BE49-F238E27FC236}">
                <a16:creationId xmlns:a16="http://schemas.microsoft.com/office/drawing/2014/main" id="{8E0DADF5-40C4-0E2B-0874-C065D537B2D8}"/>
              </a:ext>
            </a:extLst>
          </p:cNvPr>
          <p:cNvSpPr txBox="1"/>
          <p:nvPr/>
        </p:nvSpPr>
        <p:spPr>
          <a:xfrm>
            <a:off x="1186435" y="493902"/>
            <a:ext cx="970556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Method</a:t>
            </a:r>
            <a:r>
              <a:rPr kumimoji="0" lang="zh-CN" altLang="en-US" sz="40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40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40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40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Spatial and Structural Encoding </a:t>
            </a:r>
          </a:p>
        </p:txBody>
      </p:sp>
    </p:spTree>
    <p:extLst>
      <p:ext uri="{BB962C8B-B14F-4D97-AF65-F5344CB8AC3E}">
        <p14:creationId xmlns:p14="http://schemas.microsoft.com/office/powerpoint/2010/main" val="389977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3954D3-BF14-00ED-AAC3-AF161E29C3DD}"/>
              </a:ext>
            </a:extLst>
          </p:cNvPr>
          <p:cNvSpPr>
            <a:spLocks noGrp="1"/>
          </p:cNvSpPr>
          <p:nvPr>
            <p:ph idx="1"/>
          </p:nvPr>
        </p:nvSpPr>
        <p:spPr>
          <a:xfrm>
            <a:off x="838200" y="807494"/>
            <a:ext cx="10515600" cy="4351338"/>
          </a:xfrm>
        </p:spPr>
        <p:txBody>
          <a:bodyPr>
            <a:normAutofit/>
          </a:bodyPr>
          <a:lstStyle/>
          <a:p>
            <a:pPr marL="0" indent="0" algn="l">
              <a:lnSpc>
                <a:spcPct val="100000"/>
              </a:lnSpc>
              <a:buNone/>
            </a:pPr>
            <a:r>
              <a:rPr lang="en-US" altLang="zh-CN" sz="4000" b="1" i="0" u="none" strike="noStrike">
                <a:solidFill>
                  <a:srgbClr val="0D0D0D"/>
                </a:solidFill>
                <a:effectLst/>
                <a:latin typeface="Times New Roman" panose="02020603050405020304" pitchFamily="18" charset="0"/>
                <a:cs typeface="Times New Roman" panose="02020603050405020304" pitchFamily="18" charset="0"/>
              </a:rPr>
              <a:t>Answer:</a:t>
            </a:r>
          </a:p>
          <a:p>
            <a:pPr marL="0" indent="0" algn="l">
              <a:lnSpc>
                <a:spcPct val="100000"/>
              </a:lnSpc>
              <a:buNone/>
            </a:pPr>
            <a:endParaRPr lang="en-US" altLang="zh-CN" sz="2400" b="1" i="0" u="none" strike="noStrike">
              <a:solidFill>
                <a:srgbClr val="0D0D0D"/>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altLang="zh-CN" sz="2400" b="0" i="0" u="none" strike="noStrike">
                <a:solidFill>
                  <a:srgbClr val="0D0D0D"/>
                </a:solidFill>
                <a:effectLst/>
                <a:latin typeface="Times New Roman" panose="02020603050405020304" pitchFamily="18" charset="0"/>
                <a:cs typeface="Times New Roman" panose="02020603050405020304" pitchFamily="18" charset="0"/>
              </a:rPr>
              <a:t>Spatial encoding focuses on the positioning and dimensions of elements, which determines the visual balance and navigability of a design.</a:t>
            </a:r>
          </a:p>
          <a:p>
            <a:pPr algn="l">
              <a:lnSpc>
                <a:spcPct val="100000"/>
              </a:lnSpc>
              <a:buFont typeface="Arial" panose="020B0604020202020204" pitchFamily="34" charset="0"/>
              <a:buChar char="•"/>
            </a:pPr>
            <a:r>
              <a:rPr lang="en-US" altLang="zh-CN" sz="2400" b="0" i="0" u="none" strike="noStrike">
                <a:solidFill>
                  <a:srgbClr val="0D0D0D"/>
                </a:solidFill>
                <a:effectLst/>
                <a:latin typeface="Times New Roman" panose="02020603050405020304" pitchFamily="18" charset="0"/>
                <a:cs typeface="Times New Roman" panose="02020603050405020304" pitchFamily="18" charset="0"/>
              </a:rPr>
              <a:t>Structural encoding</a:t>
            </a:r>
            <a:r>
              <a:rPr lang="zh-CN" altLang="en-US" sz="2400" b="0" i="0" u="none" strike="noStrike">
                <a:solidFill>
                  <a:srgbClr val="0D0D0D"/>
                </a:solidFill>
                <a:effectLst/>
                <a:latin typeface="Times New Roman" panose="02020603050405020304" pitchFamily="18" charset="0"/>
                <a:cs typeface="Times New Roman" panose="02020603050405020304" pitchFamily="18" charset="0"/>
              </a:rPr>
              <a:t> </a:t>
            </a:r>
            <a:r>
              <a:rPr lang="en-US" altLang="zh-CN" sz="2400" b="0" i="0" u="none" strike="noStrike">
                <a:solidFill>
                  <a:srgbClr val="0D0D0D"/>
                </a:solidFill>
                <a:effectLst/>
                <a:latin typeface="Times New Roman" panose="02020603050405020304" pitchFamily="18" charset="0"/>
                <a:cs typeface="Times New Roman" panose="02020603050405020304" pitchFamily="18" charset="0"/>
              </a:rPr>
              <a:t>captures the relationships and organizational hierarchy between elements, influencing how we process and interact with the design.</a:t>
            </a:r>
          </a:p>
          <a:p>
            <a:pPr algn="l">
              <a:lnSpc>
                <a:spcPct val="100000"/>
              </a:lnSpc>
              <a:buFont typeface="Arial" panose="020B0604020202020204" pitchFamily="34" charset="0"/>
              <a:buChar char="•"/>
            </a:pPr>
            <a:r>
              <a:rPr lang="en-US" altLang="zh-CN" sz="2400" b="0" i="0" u="none" strike="noStrike">
                <a:solidFill>
                  <a:srgbClr val="0D0D0D"/>
                </a:solidFill>
                <a:effectLst/>
                <a:latin typeface="Times New Roman" panose="02020603050405020304" pitchFamily="18" charset="0"/>
                <a:cs typeface="Times New Roman" panose="02020603050405020304" pitchFamily="18" charset="0"/>
              </a:rPr>
              <a:t>Together, they define the overall appearance and functionality of a design, ensuring that it communicates the intended message effectively and provides a seamless user experience.</a:t>
            </a:r>
          </a:p>
          <a:p>
            <a:pPr algn="l">
              <a:lnSpc>
                <a:spcPct val="100000"/>
              </a:lnSpc>
              <a:buFont typeface="Arial" panose="020B0604020202020204" pitchFamily="34" charset="0"/>
              <a:buChar char="•"/>
            </a:pPr>
            <a:endParaRPr lang="en-US" altLang="zh-CN" sz="2400" b="0" i="0" u="none" strike="noStrike">
              <a:solidFill>
                <a:srgbClr val="0D0D0D"/>
              </a:solidFill>
              <a:effectLst/>
              <a:latin typeface="Times New Roman" panose="02020603050405020304" pitchFamily="18" charset="0"/>
              <a:cs typeface="Times New Roman" panose="02020603050405020304" pitchFamily="18" charset="0"/>
            </a:endParaRPr>
          </a:p>
          <a:p>
            <a:pPr>
              <a:lnSpc>
                <a:spcPct val="100000"/>
              </a:lnSpc>
            </a:pPr>
            <a:endParaRPr kumimoji="1"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a:extLst>
              <a:ext uri="{FF2B5EF4-FFF2-40B4-BE49-F238E27FC236}">
                <a16:creationId xmlns:a16="http://schemas.microsoft.com/office/drawing/2014/main" id="{EC8CD8D4-376F-713C-A164-71DCB4542FFB}"/>
              </a:ext>
            </a:extLst>
          </p:cNvPr>
          <p:cNvSpPr txBox="1"/>
          <p:nvPr/>
        </p:nvSpPr>
        <p:spPr>
          <a:xfrm>
            <a:off x="802509" y="610097"/>
            <a:ext cx="6885407" cy="707886"/>
          </a:xfrm>
          <a:prstGeom prst="rect">
            <a:avLst/>
          </a:prstGeom>
          <a:noFill/>
        </p:spPr>
        <p:txBody>
          <a:bodyPr wrap="square">
            <a:spAutoFit/>
          </a:bodyPr>
          <a:lstStyle/>
          <a:p>
            <a:r>
              <a:rPr lang="en-US" sz="4000" b="1" i="0">
                <a:solidFill>
                  <a:srgbClr val="0D0D0D"/>
                </a:solidFill>
                <a:effectLst/>
                <a:latin typeface="Times New Roman" panose="02020603050405020304" pitchFamily="18" charset="0"/>
                <a:cs typeface="Times New Roman" panose="02020603050405020304" pitchFamily="18" charset="0"/>
              </a:rPr>
              <a:t>SSH-AE Model Innovations</a:t>
            </a:r>
            <a:endParaRPr lang="en-CN" sz="4000" b="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E41FAA-B3F4-12C3-62AB-28B71CB370AE}"/>
              </a:ext>
            </a:extLst>
          </p:cNvPr>
          <p:cNvSpPr txBox="1"/>
          <p:nvPr/>
        </p:nvSpPr>
        <p:spPr>
          <a:xfrm>
            <a:off x="802510" y="1630740"/>
            <a:ext cx="9448800" cy="3785652"/>
          </a:xfrm>
          <a:prstGeom prst="rect">
            <a:avLst/>
          </a:prstGeom>
          <a:noFill/>
        </p:spPr>
        <p:txBody>
          <a:bodyPr wrap="square">
            <a:spAutoFit/>
          </a:bodyPr>
          <a:lstStyle/>
          <a:p>
            <a:pPr algn="l">
              <a:buFont typeface="Arial" panose="020B0604020202020204" pitchFamily="34" charset="0"/>
              <a:buChar char="•"/>
            </a:pPr>
            <a:r>
              <a:rPr lang="en-US" sz="2000" b="1" i="0">
                <a:solidFill>
                  <a:srgbClr val="0D0D0D"/>
                </a:solidFill>
                <a:effectLst/>
                <a:latin typeface="Times New Roman" panose="02020603050405020304" pitchFamily="18" charset="0"/>
                <a:cs typeface="Times New Roman" panose="02020603050405020304" pitchFamily="18" charset="0"/>
              </a:rPr>
              <a:t>Hierarchical Autoencoder Design:</a:t>
            </a:r>
            <a:r>
              <a:rPr lang="en-US" sz="2000" b="0" i="0">
                <a:solidFill>
                  <a:srgbClr val="0D0D0D"/>
                </a:solidFill>
                <a:effectLst/>
                <a:latin typeface="Times New Roman" panose="02020603050405020304" pitchFamily="18" charset="0"/>
                <a:cs typeface="Times New Roman" panose="02020603050405020304" pitchFamily="18" charset="0"/>
              </a:rPr>
              <a:t> Utilizes a multi-level approach to differentiate and integrate layout features with varying spatial and structural importance.</a:t>
            </a:r>
          </a:p>
          <a:p>
            <a:pPr algn="l"/>
            <a:endParaRPr lang="en-US" sz="20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a:solidFill>
                  <a:srgbClr val="0D0D0D"/>
                </a:solidFill>
                <a:effectLst/>
                <a:latin typeface="Times New Roman" panose="02020603050405020304" pitchFamily="18" charset="0"/>
                <a:cs typeface="Times New Roman" panose="02020603050405020304" pitchFamily="18" charset="0"/>
              </a:rPr>
              <a:t>Innovative Encoding Mechanism:</a:t>
            </a:r>
            <a:endParaRPr lang="en-US" sz="2000" b="0" i="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a:solidFill>
                  <a:srgbClr val="0D0D0D"/>
                </a:solidFill>
                <a:effectLst/>
                <a:latin typeface="Times New Roman" panose="02020603050405020304" pitchFamily="18" charset="0"/>
                <a:cs typeface="Times New Roman" panose="02020603050405020304" pitchFamily="18" charset="0"/>
              </a:rPr>
              <a:t>Spatial-Structural Encoding:</a:t>
            </a:r>
            <a:r>
              <a:rPr lang="en-US" sz="2000" b="0" i="0">
                <a:solidFill>
                  <a:srgbClr val="0D0D0D"/>
                </a:solidFill>
                <a:effectLst/>
                <a:latin typeface="Times New Roman" panose="02020603050405020304" pitchFamily="18" charset="0"/>
                <a:cs typeface="Times New Roman" panose="02020603050405020304" pitchFamily="18" charset="0"/>
              </a:rPr>
              <a:t> Simultaneously captures the spatial arrangement and structural relationships of UI elements, enhancing understanding of layout dynamics.</a:t>
            </a:r>
          </a:p>
          <a:p>
            <a:pPr marL="742950" lvl="1" indent="-285750" algn="l">
              <a:buFont typeface="Arial" panose="020B0604020202020204" pitchFamily="34" charset="0"/>
              <a:buChar char="•"/>
            </a:pPr>
            <a:endParaRPr lang="en-US" sz="20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a:solidFill>
                  <a:srgbClr val="0D0D0D"/>
                </a:solidFill>
                <a:effectLst/>
                <a:latin typeface="Times New Roman" panose="02020603050405020304" pitchFamily="18" charset="0"/>
                <a:cs typeface="Times New Roman" panose="02020603050405020304" pitchFamily="18" charset="0"/>
              </a:rPr>
              <a:t>Two-Pathway Optimization:</a:t>
            </a:r>
            <a:r>
              <a:rPr lang="en-US" sz="2000" b="0" i="0">
                <a:solidFill>
                  <a:srgbClr val="0D0D0D"/>
                </a:solidFill>
                <a:effectLst/>
                <a:latin typeface="Times New Roman" panose="02020603050405020304" pitchFamily="18" charset="0"/>
                <a:cs typeface="Times New Roman" panose="02020603050405020304" pitchFamily="18" charset="0"/>
              </a:rPr>
              <a:t> A unique optimization strategy that refines spatial and structural encodings separately yet concurrently, ensuring a robust layout representation.</a:t>
            </a:r>
          </a:p>
          <a:p>
            <a:pPr algn="l">
              <a:buFont typeface="Arial" panose="020B0604020202020204" pitchFamily="34" charset="0"/>
              <a:buChar char="•"/>
            </a:pPr>
            <a:endParaRPr lang="en-US" sz="200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a:solidFill>
                  <a:srgbClr val="0D0D0D"/>
                </a:solidFill>
                <a:effectLst/>
                <a:latin typeface="Times New Roman" panose="02020603050405020304" pitchFamily="18" charset="0"/>
                <a:cs typeface="Times New Roman" panose="02020603050405020304" pitchFamily="18" charset="0"/>
              </a:rPr>
              <a:t>TED:</a:t>
            </a:r>
            <a:r>
              <a:rPr lang="zh-CN" altLang="en-US" sz="2000" b="1" i="0">
                <a:solidFill>
                  <a:srgbClr val="0D0D0D"/>
                </a:solidFill>
                <a:effectLst/>
                <a:latin typeface="Times New Roman" panose="02020603050405020304" pitchFamily="18" charset="0"/>
                <a:cs typeface="Times New Roman" panose="02020603050405020304" pitchFamily="18" charset="0"/>
              </a:rPr>
              <a:t> </a:t>
            </a:r>
            <a:r>
              <a:rPr lang="en-GB" altLang="zh-CN" sz="2000">
                <a:solidFill>
                  <a:srgbClr val="0D0D0D"/>
                </a:solidFill>
                <a:latin typeface="Times New Roman" panose="02020603050405020304" pitchFamily="18" charset="0"/>
                <a:cs typeface="Times New Roman" panose="02020603050405020304" pitchFamily="18" charset="0"/>
              </a:rPr>
              <a:t>U</a:t>
            </a:r>
            <a:r>
              <a:rPr lang="en-GB" sz="2000" b="0" i="0">
                <a:solidFill>
                  <a:srgbClr val="0D0D0D"/>
                </a:solidFill>
                <a:effectLst/>
                <a:latin typeface="Times New Roman" panose="02020603050405020304" pitchFamily="18" charset="0"/>
                <a:cs typeface="Times New Roman" panose="02020603050405020304" pitchFamily="18" charset="0"/>
              </a:rPr>
              <a:t>se a Tree-Edit Distance to measure the layout structural similarity.</a:t>
            </a:r>
            <a:endParaRPr lang="en-US" sz="2000" b="0" i="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65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C2371E15-8F4D-8114-AD06-78F8C668D547}"/>
              </a:ext>
            </a:extLst>
          </p:cNvPr>
          <p:cNvSpPr txBox="1"/>
          <p:nvPr/>
        </p:nvSpPr>
        <p:spPr>
          <a:xfrm>
            <a:off x="802510" y="610097"/>
            <a:ext cx="6096000" cy="707886"/>
          </a:xfrm>
          <a:prstGeom prst="rect">
            <a:avLst/>
          </a:prstGeom>
          <a:noFill/>
        </p:spPr>
        <p:txBody>
          <a:bodyPr wrap="square">
            <a:spAutoFit/>
          </a:bodyPr>
          <a:lstStyle/>
          <a:p>
            <a:r>
              <a:rPr lang="en-US" altLang="zh-CN" sz="4000" b="1">
                <a:effectLst/>
                <a:latin typeface="Times New Roman" panose="02020603050405020304" pitchFamily="18" charset="0"/>
                <a:cs typeface="Times New Roman" panose="02020603050405020304" pitchFamily="18" charset="0"/>
              </a:rPr>
              <a:t>Dataset</a:t>
            </a:r>
            <a:endParaRPr lang="en-US" altLang="zh-CN" sz="4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42ECE9-EDA9-ABB3-65C3-0891C017F427}"/>
              </a:ext>
            </a:extLst>
          </p:cNvPr>
          <p:cNvSpPr txBox="1"/>
          <p:nvPr/>
        </p:nvSpPr>
        <p:spPr>
          <a:xfrm>
            <a:off x="802509" y="1536174"/>
            <a:ext cx="8663223" cy="2554545"/>
          </a:xfrm>
          <a:prstGeom prst="rect">
            <a:avLst/>
          </a:prstGeom>
          <a:noFill/>
        </p:spPr>
        <p:txBody>
          <a:bodyPr wrap="square" lIns="91440" tIns="45720" rIns="91440" bIns="45720" anchor="t">
            <a:spAutoFit/>
          </a:bodyPr>
          <a:lstStyle/>
          <a:p>
            <a:pPr marL="285750" indent="-285750" algn="l">
              <a:buFont typeface="Arial" panose="020B0604020202020204" pitchFamily="34" charset="0"/>
              <a:buChar char="•"/>
            </a:pPr>
            <a:r>
              <a:rPr lang="en-US" sz="2000" b="1" i="0">
                <a:solidFill>
                  <a:srgbClr val="0D0D0D"/>
                </a:solidFill>
                <a:effectLst/>
                <a:latin typeface="Times New Roman"/>
                <a:cs typeface="Times New Roman"/>
              </a:rPr>
              <a:t>RICO Dataset</a:t>
            </a:r>
            <a:r>
              <a:rPr lang="en-US" sz="2000" b="0" i="0">
                <a:solidFill>
                  <a:srgbClr val="0D0D0D"/>
                </a:solidFill>
                <a:effectLst/>
                <a:latin typeface="Times New Roman"/>
                <a:cs typeface="Times New Roman"/>
              </a:rPr>
              <a:t>:</a:t>
            </a: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Source: Deka et al., 2017.</a:t>
            </a: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Collection: 66K mobile app screenshots with hierarchical annotations.</a:t>
            </a: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Division: 53K training, 13K gallery, 50 queries.</a:t>
            </a:r>
          </a:p>
          <a:p>
            <a:pPr marL="285750" indent="-285750" algn="l">
              <a:buFont typeface="Arial" panose="020B0604020202020204" pitchFamily="34" charset="0"/>
              <a:buChar char="•"/>
            </a:pPr>
            <a:r>
              <a:rPr lang="en-US" sz="2000" b="1" i="0">
                <a:solidFill>
                  <a:srgbClr val="0D0D0D"/>
                </a:solidFill>
                <a:effectLst/>
                <a:latin typeface="Times New Roman"/>
                <a:cs typeface="Times New Roman"/>
              </a:rPr>
              <a:t>POSTER Dataset</a:t>
            </a:r>
            <a:r>
              <a:rPr lang="en-US" sz="2000" b="0" i="0">
                <a:solidFill>
                  <a:srgbClr val="0D0D0D"/>
                </a:solidFill>
                <a:effectLst/>
                <a:latin typeface="Times New Roman"/>
                <a:cs typeface="Times New Roman"/>
              </a:rPr>
              <a:t>:</a:t>
            </a:r>
            <a:r>
              <a:rPr lang="en-US" sz="2000" b="0" i="1">
                <a:solidFill>
                  <a:srgbClr val="0070C0"/>
                </a:solidFill>
                <a:effectLst/>
                <a:latin typeface="Times New Roman"/>
                <a:cs typeface="Times New Roman"/>
              </a:rPr>
              <a:t> Innovation</a:t>
            </a:r>
            <a:endParaRPr lang="en-US" sz="2000" b="0" i="0">
              <a:solidFill>
                <a:srgbClr val="0D0D0D"/>
              </a:solidFill>
              <a:effectLst/>
              <a:latin typeface="Times New Roman"/>
              <a:cs typeface="Times New Roman"/>
            </a:endParaRP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Newly collected from Adobe Spark.</a:t>
            </a: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Contains: 35K professional poster templates with </a:t>
            </a:r>
            <a:r>
              <a:rPr lang="en-US" altLang="zh-CN" sz="2000" b="0" i="0">
                <a:solidFill>
                  <a:srgbClr val="0D0D0D"/>
                </a:solidFill>
                <a:effectLst/>
                <a:latin typeface="Times New Roman"/>
                <a:cs typeface="Times New Roman"/>
              </a:rPr>
              <a:t>hierarchical annotations. </a:t>
            </a:r>
          </a:p>
          <a:p>
            <a:pPr marL="742950" lvl="1" indent="-285750" algn="l">
              <a:buFont typeface="Arial" panose="020B0604020202020204" pitchFamily="34" charset="0"/>
              <a:buChar char="•"/>
            </a:pPr>
            <a:r>
              <a:rPr lang="en-US" sz="2000" b="0" i="0">
                <a:solidFill>
                  <a:srgbClr val="0D0D0D"/>
                </a:solidFill>
                <a:effectLst/>
                <a:latin typeface="Times New Roman"/>
                <a:cs typeface="Times New Roman"/>
              </a:rPr>
              <a:t>Division: 28K training, 7K gallery, 50 queries.</a:t>
            </a:r>
          </a:p>
        </p:txBody>
      </p:sp>
      <p:sp>
        <p:nvSpPr>
          <p:cNvPr id="2" name="TextBox 1">
            <a:extLst>
              <a:ext uri="{FF2B5EF4-FFF2-40B4-BE49-F238E27FC236}">
                <a16:creationId xmlns:a16="http://schemas.microsoft.com/office/drawing/2014/main" id="{B5A1EC7B-0530-1E6B-BF44-311B7944BA52}"/>
              </a:ext>
            </a:extLst>
          </p:cNvPr>
          <p:cNvSpPr txBox="1"/>
          <p:nvPr/>
        </p:nvSpPr>
        <p:spPr>
          <a:xfrm>
            <a:off x="909870" y="4753442"/>
            <a:ext cx="88253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等线"/>
                <a:cs typeface="Times New Roman"/>
              </a:rPr>
              <a:t>Q4: </a:t>
            </a:r>
            <a:r>
              <a:rPr lang="en-US" sz="2400">
                <a:latin typeface="Times New Roman"/>
                <a:ea typeface="+mn-lt"/>
                <a:cs typeface="+mn-lt"/>
              </a:rPr>
              <a:t>Why does the SSH-AE model use two different datasets for training and testing?</a:t>
            </a:r>
            <a:endParaRPr lang="en-US" sz="2400">
              <a:latin typeface="Times New Roman"/>
              <a:cs typeface="Times New Roman"/>
            </a:endParaRPr>
          </a:p>
        </p:txBody>
      </p:sp>
    </p:spTree>
    <p:extLst>
      <p:ext uri="{BB962C8B-B14F-4D97-AF65-F5344CB8AC3E}">
        <p14:creationId xmlns:p14="http://schemas.microsoft.com/office/powerpoint/2010/main" val="100891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D785-3333-6CD6-8951-12009FF5C708}"/>
              </a:ext>
            </a:extLst>
          </p:cNvPr>
          <p:cNvSpPr>
            <a:spLocks noGrp="1"/>
          </p:cNvSpPr>
          <p:nvPr>
            <p:ph type="title"/>
          </p:nvPr>
        </p:nvSpPr>
        <p:spPr/>
        <p:txBody>
          <a:bodyPr>
            <a:normAutofit/>
          </a:bodyPr>
          <a:lstStyle/>
          <a:p>
            <a:r>
              <a:rPr lang="en-US" sz="4000" b="1">
                <a:latin typeface="Times New Roman" panose="02020603050405020304" pitchFamily="18" charset="0"/>
                <a:ea typeface="等线 Light"/>
                <a:cs typeface="Times New Roman" panose="02020603050405020304" pitchFamily="18" charset="0"/>
              </a:rPr>
              <a:t>Answer:</a:t>
            </a:r>
          </a:p>
        </p:txBody>
      </p:sp>
      <p:sp>
        <p:nvSpPr>
          <p:cNvPr id="3" name="Content Placeholder 2">
            <a:extLst>
              <a:ext uri="{FF2B5EF4-FFF2-40B4-BE49-F238E27FC236}">
                <a16:creationId xmlns:a16="http://schemas.microsoft.com/office/drawing/2014/main" id="{E5BAF730-00E9-F615-42F3-51FEF4266FDD}"/>
              </a:ext>
            </a:extLst>
          </p:cNvPr>
          <p:cNvSpPr>
            <a:spLocks noGrp="1"/>
          </p:cNvSpPr>
          <p:nvPr>
            <p:ph idx="1"/>
          </p:nvPr>
        </p:nvSpPr>
        <p:spPr/>
        <p:txBody>
          <a:bodyPr vert="horz" lIns="91440" tIns="45720" rIns="91440" bIns="45720" rtlCol="0" anchor="t">
            <a:normAutofit/>
          </a:bodyPr>
          <a:lstStyle/>
          <a:p>
            <a:r>
              <a:rPr lang="en-US" sz="2400">
                <a:latin typeface="Times New Roman"/>
                <a:ea typeface="+mn-lt"/>
                <a:cs typeface="+mn-lt"/>
              </a:rPr>
              <a:t>The SSH-AE model employs two distinct datasets, RICO and POSTER, to evaluate its effectiveness in handling various types and styles of UI layouts.  </a:t>
            </a:r>
          </a:p>
          <a:p>
            <a:r>
              <a:rPr lang="en-US" sz="2400">
                <a:latin typeface="Times New Roman"/>
                <a:ea typeface="+mn-lt"/>
                <a:cs typeface="+mn-lt"/>
              </a:rPr>
              <a:t>The RICO dataset consists of a wide range of mobile app interfaces, while the POSTER dataset provides professionally designed poster templates.  </a:t>
            </a:r>
          </a:p>
          <a:p>
            <a:r>
              <a:rPr lang="en-US" sz="2400">
                <a:latin typeface="Times New Roman"/>
                <a:ea typeface="+mn-lt"/>
                <a:cs typeface="+mn-lt"/>
              </a:rPr>
              <a:t>Training and testing the model on these diverse datasets allows for a comprehensive validation of its generalization capabilities and performance across different UI design scenarios.</a:t>
            </a:r>
            <a:endParaRPr lang="en-US" sz="2400">
              <a:latin typeface="Times New Roman"/>
              <a:ea typeface="等线"/>
              <a:cs typeface="Times New Roman"/>
            </a:endParaRPr>
          </a:p>
        </p:txBody>
      </p:sp>
    </p:spTree>
    <p:extLst>
      <p:ext uri="{BB962C8B-B14F-4D97-AF65-F5344CB8AC3E}">
        <p14:creationId xmlns:p14="http://schemas.microsoft.com/office/powerpoint/2010/main" val="371705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E2C6D876-E9BF-C70D-8191-DD01B5D24E96}"/>
              </a:ext>
            </a:extLst>
          </p:cNvPr>
          <p:cNvSpPr txBox="1"/>
          <p:nvPr/>
        </p:nvSpPr>
        <p:spPr>
          <a:xfrm>
            <a:off x="802510" y="610097"/>
            <a:ext cx="6096000" cy="707886"/>
          </a:xfrm>
          <a:prstGeom prst="rect">
            <a:avLst/>
          </a:prstGeom>
          <a:noFill/>
        </p:spPr>
        <p:txBody>
          <a:bodyPr wrap="square">
            <a:spAutoFit/>
          </a:bodyPr>
          <a:lstStyle/>
          <a:p>
            <a:r>
              <a:rPr lang="en-US" altLang="zh-CN" sz="4000" b="1">
                <a:effectLst/>
                <a:latin typeface="Times New Roman" panose="02020603050405020304" pitchFamily="18" charset="0"/>
                <a:cs typeface="Times New Roman" panose="02020603050405020304" pitchFamily="18" charset="0"/>
              </a:rPr>
              <a:t>Evaluation </a:t>
            </a:r>
            <a:r>
              <a:rPr lang="en-US" altLang="zh-CN" sz="4000" b="1" err="1">
                <a:effectLst/>
                <a:latin typeface="Times New Roman" panose="02020603050405020304" pitchFamily="18" charset="0"/>
                <a:cs typeface="Times New Roman" panose="02020603050405020304" pitchFamily="18" charset="0"/>
              </a:rPr>
              <a:t>Protocal</a:t>
            </a:r>
            <a:endParaRPr lang="en-US" altLang="zh-CN" sz="4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607756-C092-1B4F-F957-F1DACE3EF9A1}"/>
              </a:ext>
            </a:extLst>
          </p:cNvPr>
          <p:cNvSpPr txBox="1"/>
          <p:nvPr/>
        </p:nvSpPr>
        <p:spPr>
          <a:xfrm>
            <a:off x="802509" y="1628049"/>
            <a:ext cx="7647223" cy="2308324"/>
          </a:xfrm>
          <a:prstGeom prst="rect">
            <a:avLst/>
          </a:prstGeom>
          <a:noFill/>
        </p:spPr>
        <p:txBody>
          <a:bodyPr wrap="square">
            <a:spAutoFit/>
          </a:bodyPr>
          <a:lstStyle/>
          <a:p>
            <a:pPr algn="l">
              <a:buFont typeface="Arial" panose="020B0604020202020204" pitchFamily="34" charset="0"/>
              <a:buChar char="•"/>
            </a:pPr>
            <a:r>
              <a:rPr lang="en-US" sz="2400" b="1" i="0" err="1">
                <a:solidFill>
                  <a:srgbClr val="0D0D0D"/>
                </a:solidFill>
                <a:effectLst/>
                <a:latin typeface="Times New Roman" panose="02020603050405020304" pitchFamily="18" charset="0"/>
                <a:cs typeface="Times New Roman" panose="02020603050405020304" pitchFamily="18" charset="0"/>
              </a:rPr>
              <a:t>MIoU</a:t>
            </a:r>
            <a:r>
              <a:rPr lang="en-US" sz="2400" b="0" i="0">
                <a:solidFill>
                  <a:srgbClr val="0D0D0D"/>
                </a:solidFill>
                <a:effectLst/>
                <a:latin typeface="Times New Roman" panose="02020603050405020304" pitchFamily="18" charset="0"/>
                <a:cs typeface="Times New Roman" panose="02020603050405020304" pitchFamily="18" charset="0"/>
              </a:rPr>
              <a:t>: Quick assessment of spatial accuracy.</a:t>
            </a:r>
          </a:p>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TED</a:t>
            </a:r>
            <a:r>
              <a:rPr lang="en-US" sz="2400" b="0" i="0">
                <a:solidFill>
                  <a:srgbClr val="0D0D0D"/>
                </a:solidFill>
                <a:effectLst/>
                <a:latin typeface="Times New Roman" panose="02020603050405020304" pitchFamily="18" charset="0"/>
                <a:cs typeface="Times New Roman" panose="02020603050405020304" pitchFamily="18" charset="0"/>
              </a:rPr>
              <a:t>: </a:t>
            </a:r>
            <a:r>
              <a:rPr lang="en-US" sz="2400" b="0" i="1">
                <a:solidFill>
                  <a:srgbClr val="0070C0"/>
                </a:solidFill>
                <a:effectLst/>
                <a:latin typeface="Times New Roman" panose="02020603050405020304" pitchFamily="18" charset="0"/>
                <a:cs typeface="Times New Roman" panose="02020603050405020304" pitchFamily="18" charset="0"/>
              </a:rPr>
              <a:t>Innovation</a:t>
            </a:r>
            <a:endParaRPr lang="en-US" sz="2400" b="0" i="0">
              <a:solidFill>
                <a:srgbClr val="0070C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Measures layout similarity by tree-edit distance.</a:t>
            </a:r>
          </a:p>
          <a:p>
            <a:pPr marL="742950" lvl="1" indent="-28575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Aligns with human perception of layout structure.</a:t>
            </a:r>
          </a:p>
          <a:p>
            <a:pPr marL="742950" lvl="1" indent="-28575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Crucial for evaluating hierarchical relationships.</a:t>
            </a:r>
          </a:p>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NDCG</a:t>
            </a:r>
            <a:r>
              <a:rPr lang="en-US" sz="2400" b="0" i="0">
                <a:solidFill>
                  <a:srgbClr val="0D0D0D"/>
                </a:solidFill>
                <a:effectLst/>
                <a:latin typeface="Times New Roman" panose="02020603050405020304" pitchFamily="18" charset="0"/>
                <a:cs typeface="Times New Roman" panose="02020603050405020304" pitchFamily="18" charset="0"/>
              </a:rPr>
              <a:t>: Evaluates retrieval effectiveness at various levels.</a:t>
            </a:r>
          </a:p>
        </p:txBody>
      </p:sp>
    </p:spTree>
    <p:extLst>
      <p:ext uri="{BB962C8B-B14F-4D97-AF65-F5344CB8AC3E}">
        <p14:creationId xmlns:p14="http://schemas.microsoft.com/office/powerpoint/2010/main" val="277487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5E1CF1-7EC9-CC5F-F0FD-1CA6F1D22877}"/>
              </a:ext>
            </a:extLst>
          </p:cNvPr>
          <p:cNvPicPr>
            <a:picLocks noChangeAspect="1"/>
          </p:cNvPicPr>
          <p:nvPr/>
        </p:nvPicPr>
        <p:blipFill>
          <a:blip r:embed="rId2"/>
          <a:stretch>
            <a:fillRect/>
          </a:stretch>
        </p:blipFill>
        <p:spPr>
          <a:xfrm>
            <a:off x="4882346" y="399300"/>
            <a:ext cx="6881863" cy="3081360"/>
          </a:xfrm>
          <a:prstGeom prst="rect">
            <a:avLst/>
          </a:prstGeom>
        </p:spPr>
      </p:pic>
      <p:pic>
        <p:nvPicPr>
          <p:cNvPr id="5" name="图片 4">
            <a:extLst>
              <a:ext uri="{FF2B5EF4-FFF2-40B4-BE49-F238E27FC236}">
                <a16:creationId xmlns:a16="http://schemas.microsoft.com/office/drawing/2014/main" id="{BEC09AA3-2117-5DCA-B4F7-D900700BB0E9}"/>
              </a:ext>
            </a:extLst>
          </p:cNvPr>
          <p:cNvPicPr>
            <a:picLocks noChangeAspect="1"/>
          </p:cNvPicPr>
          <p:nvPr/>
        </p:nvPicPr>
        <p:blipFill>
          <a:blip r:embed="rId3"/>
          <a:stretch>
            <a:fillRect/>
          </a:stretch>
        </p:blipFill>
        <p:spPr>
          <a:xfrm>
            <a:off x="4791853" y="3677365"/>
            <a:ext cx="6848525" cy="2809896"/>
          </a:xfrm>
          <a:prstGeom prst="rect">
            <a:avLst/>
          </a:prstGeom>
        </p:spPr>
      </p:pic>
      <p:sp>
        <p:nvSpPr>
          <p:cNvPr id="6" name="文本框 5">
            <a:extLst>
              <a:ext uri="{FF2B5EF4-FFF2-40B4-BE49-F238E27FC236}">
                <a16:creationId xmlns:a16="http://schemas.microsoft.com/office/drawing/2014/main" id="{1A2075E9-AF73-AB9A-4A6E-7D4B1D2D89A4}"/>
              </a:ext>
            </a:extLst>
          </p:cNvPr>
          <p:cNvSpPr txBox="1"/>
          <p:nvPr/>
        </p:nvSpPr>
        <p:spPr>
          <a:xfrm>
            <a:off x="1550505" y="1374591"/>
            <a:ext cx="2156791" cy="369332"/>
          </a:xfrm>
          <a:prstGeom prst="rect">
            <a:avLst/>
          </a:prstGeom>
          <a:noFill/>
        </p:spPr>
        <p:txBody>
          <a:bodyPr wrap="square" lIns="91440" tIns="45720" rIns="91440" bIns="45720" rtlCol="0" anchor="t">
            <a:spAutoFit/>
          </a:bodyPr>
          <a:lstStyle/>
          <a:p>
            <a:r>
              <a:rPr lang="en-US" altLang="zh-CN">
                <a:latin typeface="Times New Roman"/>
                <a:ea typeface="等线"/>
                <a:cs typeface="Times New Roman"/>
              </a:rPr>
              <a:t>Baseline methods</a:t>
            </a:r>
            <a:endParaRPr lang="zh-CN" altLang="en-US">
              <a:latin typeface="Times New Roman"/>
              <a:ea typeface="等线"/>
              <a:cs typeface="Times New Roman"/>
            </a:endParaRPr>
          </a:p>
        </p:txBody>
      </p:sp>
      <p:cxnSp>
        <p:nvCxnSpPr>
          <p:cNvPr id="8" name="直接箭头连接符 7">
            <a:extLst>
              <a:ext uri="{FF2B5EF4-FFF2-40B4-BE49-F238E27FC236}">
                <a16:creationId xmlns:a16="http://schemas.microsoft.com/office/drawing/2014/main" id="{650A7ADF-94B8-9FC1-0760-17EF6731FD46}"/>
              </a:ext>
            </a:extLst>
          </p:cNvPr>
          <p:cNvCxnSpPr>
            <a:cxnSpLocks/>
          </p:cNvCxnSpPr>
          <p:nvPr/>
        </p:nvCxnSpPr>
        <p:spPr>
          <a:xfrm flipV="1">
            <a:off x="3409122" y="1104829"/>
            <a:ext cx="1580321" cy="4904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25F91D7F-7C6F-9F50-A605-271E05AAD748}"/>
              </a:ext>
            </a:extLst>
          </p:cNvPr>
          <p:cNvSpPr txBox="1"/>
          <p:nvPr/>
        </p:nvSpPr>
        <p:spPr>
          <a:xfrm>
            <a:off x="765313" y="2419007"/>
            <a:ext cx="3150704" cy="923330"/>
          </a:xfrm>
          <a:prstGeom prst="rect">
            <a:avLst/>
          </a:prstGeom>
          <a:noFill/>
        </p:spPr>
        <p:txBody>
          <a:bodyPr wrap="square" lIns="91440" tIns="45720" rIns="91440" bIns="45720" rtlCol="0" anchor="t">
            <a:spAutoFit/>
          </a:bodyPr>
          <a:lstStyle/>
          <a:p>
            <a:pPr algn="just"/>
            <a:r>
              <a:rPr lang="en-US" altLang="zh-CN">
                <a:latin typeface="Times New Roman"/>
                <a:ea typeface="等线"/>
                <a:cs typeface="Times New Roman"/>
              </a:rPr>
              <a:t>Optimal retrieval performance serves as the upper bound for </a:t>
            </a:r>
            <a:r>
              <a:rPr lang="en-US" altLang="zh-CN" err="1">
                <a:latin typeface="Times New Roman"/>
                <a:ea typeface="等线"/>
                <a:cs typeface="Times New Roman"/>
              </a:rPr>
              <a:t>MIoU</a:t>
            </a:r>
            <a:r>
              <a:rPr lang="en-US" altLang="zh-CN">
                <a:latin typeface="Times New Roman"/>
                <a:ea typeface="等线"/>
                <a:cs typeface="Times New Roman"/>
              </a:rPr>
              <a:t> and TED</a:t>
            </a:r>
            <a:endParaRPr lang="zh-CN" altLang="en-US">
              <a:latin typeface="Times New Roman"/>
              <a:ea typeface="等线"/>
              <a:cs typeface="Times New Roman"/>
            </a:endParaRPr>
          </a:p>
        </p:txBody>
      </p:sp>
      <p:cxnSp>
        <p:nvCxnSpPr>
          <p:cNvPr id="10" name="直接箭头连接符 9">
            <a:extLst>
              <a:ext uri="{FF2B5EF4-FFF2-40B4-BE49-F238E27FC236}">
                <a16:creationId xmlns:a16="http://schemas.microsoft.com/office/drawing/2014/main" id="{BA0332E2-D71C-0229-C190-32A3DB4166A7}"/>
              </a:ext>
            </a:extLst>
          </p:cNvPr>
          <p:cNvCxnSpPr>
            <a:cxnSpLocks/>
          </p:cNvCxnSpPr>
          <p:nvPr/>
        </p:nvCxnSpPr>
        <p:spPr>
          <a:xfrm flipV="1">
            <a:off x="4018145" y="1887829"/>
            <a:ext cx="971298" cy="9406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60608881-91B0-B566-9035-FA1ADD76202A}"/>
              </a:ext>
            </a:extLst>
          </p:cNvPr>
          <p:cNvSpPr txBox="1"/>
          <p:nvPr/>
        </p:nvSpPr>
        <p:spPr>
          <a:xfrm>
            <a:off x="954157" y="4241656"/>
            <a:ext cx="2609022" cy="369332"/>
          </a:xfrm>
          <a:prstGeom prst="rect">
            <a:avLst/>
          </a:prstGeom>
          <a:noFill/>
        </p:spPr>
        <p:txBody>
          <a:bodyPr wrap="square" lIns="91440" tIns="45720" rIns="91440" bIns="45720" rtlCol="0" anchor="t">
            <a:spAutoFit/>
          </a:bodyPr>
          <a:lstStyle/>
          <a:p>
            <a:r>
              <a:rPr lang="en-US" altLang="zh-CN">
                <a:latin typeface="Times New Roman"/>
                <a:ea typeface="等线"/>
                <a:cs typeface="Times New Roman"/>
              </a:rPr>
              <a:t>Six variations of SSH-AE</a:t>
            </a:r>
            <a:endParaRPr lang="zh-CN" altLang="en-US">
              <a:latin typeface="Times New Roman"/>
              <a:ea typeface="等线"/>
              <a:cs typeface="Times New Roman"/>
            </a:endParaRPr>
          </a:p>
        </p:txBody>
      </p:sp>
      <p:cxnSp>
        <p:nvCxnSpPr>
          <p:cNvPr id="15" name="直接箭头连接符 14">
            <a:extLst>
              <a:ext uri="{FF2B5EF4-FFF2-40B4-BE49-F238E27FC236}">
                <a16:creationId xmlns:a16="http://schemas.microsoft.com/office/drawing/2014/main" id="{E6D775AB-C34D-D607-5F41-9D97A2539DEE}"/>
              </a:ext>
            </a:extLst>
          </p:cNvPr>
          <p:cNvCxnSpPr>
            <a:cxnSpLocks/>
          </p:cNvCxnSpPr>
          <p:nvPr/>
        </p:nvCxnSpPr>
        <p:spPr>
          <a:xfrm>
            <a:off x="3571292" y="4460093"/>
            <a:ext cx="1381540" cy="955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53755D0A-A62D-4BAC-D6F6-7B961953481C}"/>
              </a:ext>
            </a:extLst>
          </p:cNvPr>
          <p:cNvSpPr txBox="1"/>
          <p:nvPr/>
        </p:nvSpPr>
        <p:spPr>
          <a:xfrm>
            <a:off x="551622" y="5486297"/>
            <a:ext cx="3011557" cy="646331"/>
          </a:xfrm>
          <a:prstGeom prst="rect">
            <a:avLst/>
          </a:prstGeom>
          <a:noFill/>
        </p:spPr>
        <p:txBody>
          <a:bodyPr wrap="square" lIns="91440" tIns="45720" rIns="91440" bIns="45720" rtlCol="0" anchor="t">
            <a:spAutoFit/>
          </a:bodyPr>
          <a:lstStyle/>
          <a:p>
            <a:pPr algn="just"/>
            <a:r>
              <a:rPr lang="en-US">
                <a:latin typeface="Times New Roman"/>
                <a:cs typeface="Times New Roman"/>
              </a:rPr>
              <a:t>A trade-off between the spatial and structural aspects</a:t>
            </a:r>
            <a:endParaRPr lang="zh-CN">
              <a:latin typeface="Times New Roman"/>
              <a:cs typeface="Times New Roman"/>
            </a:endParaRPr>
          </a:p>
        </p:txBody>
      </p:sp>
      <p:cxnSp>
        <p:nvCxnSpPr>
          <p:cNvPr id="19" name="直接箭头连接符 18">
            <a:extLst>
              <a:ext uri="{FF2B5EF4-FFF2-40B4-BE49-F238E27FC236}">
                <a16:creationId xmlns:a16="http://schemas.microsoft.com/office/drawing/2014/main" id="{F3F3F96C-D8CC-51CB-1279-96C0B9D164D9}"/>
              </a:ext>
            </a:extLst>
          </p:cNvPr>
          <p:cNvCxnSpPr>
            <a:cxnSpLocks/>
          </p:cNvCxnSpPr>
          <p:nvPr/>
        </p:nvCxnSpPr>
        <p:spPr>
          <a:xfrm>
            <a:off x="3641778" y="5809462"/>
            <a:ext cx="1240568" cy="11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矩形 20">
            <a:extLst>
              <a:ext uri="{FF2B5EF4-FFF2-40B4-BE49-F238E27FC236}">
                <a16:creationId xmlns:a16="http://schemas.microsoft.com/office/drawing/2014/main" id="{6BB1570C-56CF-7F13-C48B-A7F30530DD80}"/>
              </a:ext>
            </a:extLst>
          </p:cNvPr>
          <p:cNvSpPr/>
          <p:nvPr/>
        </p:nvSpPr>
        <p:spPr>
          <a:xfrm>
            <a:off x="470671" y="371429"/>
            <a:ext cx="2917209" cy="707886"/>
          </a:xfrm>
          <a:prstGeom prst="rect">
            <a:avLst/>
          </a:prstGeom>
          <a:noFill/>
        </p:spPr>
        <p:txBody>
          <a:bodyPr wrap="none" lIns="91440" tIns="45720" rIns="91440" bIns="45720" anchor="t">
            <a:spAutoFit/>
          </a:bodyPr>
          <a:lstStyle/>
          <a:p>
            <a:pPr algn="ctr"/>
            <a:r>
              <a:rPr lang="en-US" altLang="zh-CN" sz="4000" b="1" cap="none" spc="0" dirty="0">
                <a:ln w="0"/>
                <a:effectLst>
                  <a:outerShdw blurRad="38100" dist="19050" dir="2700000" algn="tl" rotWithShape="0">
                    <a:schemeClr val="dk1">
                      <a:alpha val="40000"/>
                    </a:schemeClr>
                  </a:outerShdw>
                </a:effectLst>
                <a:latin typeface="Times New Roman"/>
                <a:ea typeface="等线"/>
                <a:cs typeface="Times New Roman"/>
              </a:rPr>
              <a:t>Table</a:t>
            </a:r>
            <a:r>
              <a:rPr lang="en-US" altLang="zh-CN" sz="4000" b="1" dirty="0">
                <a:ln w="0"/>
                <a:effectLst>
                  <a:outerShdw blurRad="38100" dist="19050" dir="2700000" algn="tl" rotWithShape="0">
                    <a:schemeClr val="dk1">
                      <a:alpha val="40000"/>
                    </a:schemeClr>
                  </a:outerShdw>
                </a:effectLst>
                <a:latin typeface="Times New Roman"/>
                <a:ea typeface="等线"/>
                <a:cs typeface="Times New Roman"/>
              </a:rPr>
              <a:t> Result</a:t>
            </a:r>
            <a:endParaRPr lang="zh-CN" altLang="en-US" sz="4000" b="1" cap="none" spc="0" dirty="0">
              <a:ln w="0"/>
              <a:effectLst>
                <a:outerShdw blurRad="38100" dist="19050" dir="2700000" algn="tl" rotWithShape="0">
                  <a:schemeClr val="dk1">
                    <a:alpha val="40000"/>
                  </a:schemeClr>
                </a:outerShdw>
              </a:effectLst>
              <a:latin typeface="Times New Roman"/>
              <a:ea typeface="等线"/>
              <a:cs typeface="Times New Roman"/>
            </a:endParaRPr>
          </a:p>
        </p:txBody>
      </p:sp>
    </p:spTree>
    <p:extLst>
      <p:ext uri="{BB962C8B-B14F-4D97-AF65-F5344CB8AC3E}">
        <p14:creationId xmlns:p14="http://schemas.microsoft.com/office/powerpoint/2010/main" val="140839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5156B5-9486-5710-E8E6-33C05AB6D900}"/>
              </a:ext>
            </a:extLst>
          </p:cNvPr>
          <p:cNvSpPr/>
          <p:nvPr/>
        </p:nvSpPr>
        <p:spPr>
          <a:xfrm>
            <a:off x="595842" y="407173"/>
            <a:ext cx="2409635" cy="707886"/>
          </a:xfrm>
          <a:prstGeom prst="rect">
            <a:avLst/>
          </a:prstGeom>
          <a:noFill/>
        </p:spPr>
        <p:txBody>
          <a:bodyPr wrap="none" lIns="91440" tIns="45720" rIns="91440" bIns="45720" anchor="t">
            <a:spAutoFit/>
          </a:bodyPr>
          <a:lstStyle/>
          <a:p>
            <a:pPr algn="ctr"/>
            <a:r>
              <a:rPr lang="en-US" altLang="zh-CN" sz="4000" b="1" cap="none" spc="0">
                <a:ln w="0"/>
                <a:latin typeface="Times New Roman"/>
                <a:ea typeface="等线"/>
                <a:cs typeface="Times New Roman"/>
              </a:rPr>
              <a:t>Question5</a:t>
            </a:r>
            <a:endParaRPr lang="zh-CN" altLang="en-US" sz="4000" b="1" cap="none" spc="0">
              <a:ln w="0"/>
              <a:latin typeface="Times New Roman"/>
              <a:ea typeface="等线"/>
              <a:cs typeface="Times New Roman"/>
            </a:endParaRPr>
          </a:p>
        </p:txBody>
      </p:sp>
      <p:sp>
        <p:nvSpPr>
          <p:cNvPr id="3" name="文本框 2">
            <a:extLst>
              <a:ext uri="{FF2B5EF4-FFF2-40B4-BE49-F238E27FC236}">
                <a16:creationId xmlns:a16="http://schemas.microsoft.com/office/drawing/2014/main" id="{E6682DCF-30B6-D955-F16E-40B3AB52C213}"/>
              </a:ext>
            </a:extLst>
          </p:cNvPr>
          <p:cNvSpPr txBox="1"/>
          <p:nvPr/>
        </p:nvSpPr>
        <p:spPr>
          <a:xfrm>
            <a:off x="595842" y="1201088"/>
            <a:ext cx="10619961" cy="830997"/>
          </a:xfrm>
          <a:prstGeom prst="rect">
            <a:avLst/>
          </a:prstGeom>
          <a:noFill/>
        </p:spPr>
        <p:txBody>
          <a:bodyPr wrap="square" rtlCol="0">
            <a:spAutoFit/>
          </a:bodyPr>
          <a:lstStyle/>
          <a:p>
            <a:r>
              <a:rPr lang="en-US" altLang="zh-CN" sz="2400" b="1"/>
              <a:t>This is a bar chart that we have redrawn based on the data in table1,</a:t>
            </a:r>
            <a:r>
              <a:rPr lang="zh-CN" altLang="en-US" sz="2400" b="1"/>
              <a:t> </a:t>
            </a:r>
            <a:r>
              <a:rPr lang="en-US" altLang="zh-CN" sz="2400" b="1"/>
              <a:t>which visualization method do you prefer and why?</a:t>
            </a:r>
            <a:endParaRPr lang="zh-CN" altLang="en-US" sz="2400" b="1"/>
          </a:p>
        </p:txBody>
      </p:sp>
      <p:pic>
        <p:nvPicPr>
          <p:cNvPr id="5" name="图片 4">
            <a:extLst>
              <a:ext uri="{FF2B5EF4-FFF2-40B4-BE49-F238E27FC236}">
                <a16:creationId xmlns:a16="http://schemas.microsoft.com/office/drawing/2014/main" id="{6D15C69C-B35D-91FD-B882-08C7FF7E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996" y="2118114"/>
            <a:ext cx="5843381" cy="4674705"/>
          </a:xfrm>
          <a:prstGeom prst="rect">
            <a:avLst/>
          </a:prstGeom>
        </p:spPr>
      </p:pic>
    </p:spTree>
    <p:extLst>
      <p:ext uri="{BB962C8B-B14F-4D97-AF65-F5344CB8AC3E}">
        <p14:creationId xmlns:p14="http://schemas.microsoft.com/office/powerpoint/2010/main" val="200067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98C95-5913-AB4B-1370-717EABF8D479}"/>
              </a:ext>
            </a:extLst>
          </p:cNvPr>
          <p:cNvSpPr>
            <a:spLocks noGrp="1"/>
          </p:cNvSpPr>
          <p:nvPr>
            <p:ph idx="1"/>
          </p:nvPr>
        </p:nvSpPr>
        <p:spPr>
          <a:xfrm>
            <a:off x="482600" y="1711325"/>
            <a:ext cx="10515600" cy="4351338"/>
          </a:xfrm>
        </p:spPr>
        <p:txBody>
          <a:bodyPr/>
          <a:lstStyle/>
          <a:p>
            <a:r>
              <a:rPr lang="en-CN">
                <a:latin typeface="Times New Roman" panose="02020603050405020304" pitchFamily="18" charset="0"/>
                <a:cs typeface="Times New Roman" panose="02020603050405020304" pitchFamily="18" charset="0"/>
              </a:rPr>
              <a:t>Introduction(Task &amp; Motivation)</a:t>
            </a:r>
          </a:p>
          <a:p>
            <a:r>
              <a:rPr lang="en-CN">
                <a:latin typeface="Times New Roman" panose="02020603050405020304" pitchFamily="18" charset="0"/>
                <a:cs typeface="Times New Roman" panose="02020603050405020304" pitchFamily="18" charset="0"/>
              </a:rPr>
              <a:t>Method &amp; Visualization</a:t>
            </a:r>
          </a:p>
          <a:p>
            <a:r>
              <a:rPr lang="en-CN">
                <a:latin typeface="Times New Roman" panose="02020603050405020304" pitchFamily="18" charset="0"/>
                <a:cs typeface="Times New Roman" panose="02020603050405020304" pitchFamily="18" charset="0"/>
              </a:rPr>
              <a:t>Dataset and </a:t>
            </a:r>
            <a:r>
              <a:rPr lang="en-US">
                <a:latin typeface="Times New Roman" panose="02020603050405020304" pitchFamily="18" charset="0"/>
                <a:cs typeface="Times New Roman" panose="02020603050405020304" pitchFamily="18" charset="0"/>
              </a:rPr>
              <a:t>Evaluation Protocol </a:t>
            </a:r>
          </a:p>
          <a:p>
            <a:r>
              <a:rPr lang="en-CN">
                <a:latin typeface="Times New Roman" panose="02020603050405020304" pitchFamily="18" charset="0"/>
                <a:cs typeface="Times New Roman" panose="02020603050405020304" pitchFamily="18" charset="0"/>
              </a:rPr>
              <a:t>Result &amp; Visualization</a:t>
            </a:r>
          </a:p>
          <a:p>
            <a:r>
              <a:rPr lang="en-CN">
                <a:latin typeface="Times New Roman" panose="02020603050405020304" pitchFamily="18" charset="0"/>
                <a:cs typeface="Times New Roman" panose="02020603050405020304" pitchFamily="18" charset="0"/>
              </a:rPr>
              <a:t>Conclusion</a:t>
            </a:r>
          </a:p>
        </p:txBody>
      </p:sp>
      <p:sp>
        <p:nvSpPr>
          <p:cNvPr id="4" name="文本框 3">
            <a:extLst>
              <a:ext uri="{FF2B5EF4-FFF2-40B4-BE49-F238E27FC236}">
                <a16:creationId xmlns:a16="http://schemas.microsoft.com/office/drawing/2014/main" id="{D454B56F-E9D9-08AE-6021-28CC12D10F5F}"/>
              </a:ext>
            </a:extLst>
          </p:cNvPr>
          <p:cNvSpPr txBox="1"/>
          <p:nvPr/>
        </p:nvSpPr>
        <p:spPr>
          <a:xfrm>
            <a:off x="482600" y="690320"/>
            <a:ext cx="9666233"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Overview of Presentation</a:t>
            </a:r>
          </a:p>
        </p:txBody>
      </p:sp>
    </p:spTree>
    <p:extLst>
      <p:ext uri="{BB962C8B-B14F-4D97-AF65-F5344CB8AC3E}">
        <p14:creationId xmlns:p14="http://schemas.microsoft.com/office/powerpoint/2010/main" val="25437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D0D4DB-2516-494B-A414-BEC24D1ECDAB}"/>
              </a:ext>
            </a:extLst>
          </p:cNvPr>
          <p:cNvSpPr/>
          <p:nvPr/>
        </p:nvSpPr>
        <p:spPr>
          <a:xfrm>
            <a:off x="539871" y="502431"/>
            <a:ext cx="1866217" cy="707886"/>
          </a:xfrm>
          <a:prstGeom prst="rect">
            <a:avLst/>
          </a:prstGeom>
          <a:noFill/>
        </p:spPr>
        <p:txBody>
          <a:bodyPr wrap="none" lIns="91440" tIns="45720" rIns="91440" bIns="45720" anchor="t">
            <a:spAutoFit/>
          </a:bodyPr>
          <a:lstStyle/>
          <a:p>
            <a:pPr algn="ctr"/>
            <a:r>
              <a:rPr lang="en-US" altLang="zh-CN" sz="4000" b="1">
                <a:ln w="0"/>
                <a:latin typeface="Times New Roman"/>
                <a:ea typeface="等线"/>
                <a:cs typeface="Times New Roman"/>
              </a:rPr>
              <a:t>Answer</a:t>
            </a:r>
            <a:endParaRPr lang="zh-CN" altLang="en-US" sz="4000" b="1">
              <a:ln w="0"/>
              <a:latin typeface="Times New Roman"/>
              <a:ea typeface="等线"/>
              <a:cs typeface="Times New Roman"/>
            </a:endParaRPr>
          </a:p>
        </p:txBody>
      </p:sp>
      <p:sp>
        <p:nvSpPr>
          <p:cNvPr id="3" name="文本框 2">
            <a:extLst>
              <a:ext uri="{FF2B5EF4-FFF2-40B4-BE49-F238E27FC236}">
                <a16:creationId xmlns:a16="http://schemas.microsoft.com/office/drawing/2014/main" id="{8412F6CA-B15E-8FCC-C332-48F3FF08CAB6}"/>
              </a:ext>
            </a:extLst>
          </p:cNvPr>
          <p:cNvSpPr txBox="1"/>
          <p:nvPr/>
        </p:nvSpPr>
        <p:spPr>
          <a:xfrm>
            <a:off x="539871" y="1607714"/>
            <a:ext cx="10798865" cy="4154984"/>
          </a:xfrm>
          <a:prstGeom prst="rect">
            <a:avLst/>
          </a:prstGeom>
          <a:noFill/>
        </p:spPr>
        <p:txBody>
          <a:bodyPr wrap="square" lIns="91440" tIns="45720" rIns="91440" bIns="45720" rtlCol="0" anchor="t">
            <a:spAutoFit/>
          </a:bodyPr>
          <a:lstStyle/>
          <a:p>
            <a:pPr algn="l"/>
            <a:r>
              <a:rPr lang="en-US" altLang="zh-CN" sz="2400" b="1" i="0">
                <a:solidFill>
                  <a:srgbClr val="0D0D0D"/>
                </a:solidFill>
                <a:effectLst/>
                <a:latin typeface="Times New Roman"/>
                <a:ea typeface="等线"/>
                <a:cs typeface="Times New Roman"/>
              </a:rPr>
              <a:t>Bar Chart</a:t>
            </a:r>
            <a:endParaRPr lang="en-US" altLang="zh-CN" sz="2400" b="0" i="0">
              <a:solidFill>
                <a:srgbClr val="0D0D0D"/>
              </a:solidFill>
              <a:effectLst/>
              <a:latin typeface="Times New Roman"/>
              <a:ea typeface="等线"/>
              <a:cs typeface="Times New Roman"/>
            </a:endParaRPr>
          </a:p>
          <a:p>
            <a:endParaRPr lang="en-US" altLang="zh-CN" sz="2400" i="1">
              <a:solidFill>
                <a:srgbClr val="0D0D0D"/>
              </a:solidFill>
              <a:latin typeface="Times New Roman"/>
              <a:ea typeface="等线"/>
              <a:cs typeface="Times New Roman"/>
            </a:endParaRPr>
          </a:p>
          <a:p>
            <a:pPr algn="l"/>
            <a:r>
              <a:rPr lang="en-US" altLang="zh-CN" sz="2400" b="0" i="1">
                <a:solidFill>
                  <a:srgbClr val="0D0D0D"/>
                </a:solidFill>
                <a:effectLst/>
                <a:latin typeface="Times New Roman"/>
                <a:ea typeface="等线"/>
                <a:cs typeface="Times New Roman"/>
              </a:rPr>
              <a:t>Pros:</a:t>
            </a:r>
            <a:endParaRPr lang="en-US" altLang="zh-CN" sz="2400" b="0" i="0">
              <a:solidFill>
                <a:srgbClr val="0D0D0D"/>
              </a:solidFill>
              <a:effectLst/>
              <a:latin typeface="Times New Roman"/>
              <a:ea typeface="等线"/>
              <a:cs typeface="Times New Roman"/>
            </a:endParaRP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Visual appeal enhances understanding.</a:t>
            </a: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Facilitates quick comparisons.</a:t>
            </a: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Effective for showing trends.</a:t>
            </a:r>
          </a:p>
          <a:p>
            <a:pPr algn="l">
              <a:buFont typeface="Arial" panose="020B0604020202020204" pitchFamily="34" charset="0"/>
              <a:buChar char="•"/>
            </a:pPr>
            <a:endParaRPr lang="en-US" altLang="zh-CN" sz="2400" b="0" i="0">
              <a:solidFill>
                <a:srgbClr val="0D0D0D"/>
              </a:solidFill>
              <a:effectLst/>
              <a:latin typeface="Times New Roman"/>
              <a:ea typeface="等线"/>
              <a:cs typeface="Times New Roman"/>
            </a:endParaRPr>
          </a:p>
          <a:p>
            <a:pPr algn="l"/>
            <a:r>
              <a:rPr lang="en-US" altLang="zh-CN" sz="2400" b="0" i="1">
                <a:solidFill>
                  <a:srgbClr val="0D0D0D"/>
                </a:solidFill>
                <a:effectLst/>
                <a:latin typeface="Times New Roman"/>
                <a:ea typeface="等线"/>
                <a:cs typeface="Times New Roman"/>
              </a:rPr>
              <a:t>Cons:</a:t>
            </a:r>
            <a:endParaRPr lang="en-US" altLang="zh-CN" sz="2400" b="0" i="0">
              <a:solidFill>
                <a:srgbClr val="0D0D0D"/>
              </a:solidFill>
              <a:effectLst/>
              <a:latin typeface="Times New Roman"/>
              <a:ea typeface="等线"/>
              <a:cs typeface="Times New Roman"/>
            </a:endParaRP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Can get crowded with many categories.</a:t>
            </a: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Not ideal for large data sets.</a:t>
            </a:r>
          </a:p>
          <a:p>
            <a:endParaRPr lang="zh-CN" altLang="en-US" sz="2400">
              <a:latin typeface="Times New Roman"/>
              <a:cs typeface="Times New Roman"/>
            </a:endParaRPr>
          </a:p>
        </p:txBody>
      </p:sp>
      <p:sp>
        <p:nvSpPr>
          <p:cNvPr id="5" name="文本框 4">
            <a:extLst>
              <a:ext uri="{FF2B5EF4-FFF2-40B4-BE49-F238E27FC236}">
                <a16:creationId xmlns:a16="http://schemas.microsoft.com/office/drawing/2014/main" id="{797AB576-3A86-B256-4F62-94517DBDB2C1}"/>
              </a:ext>
            </a:extLst>
          </p:cNvPr>
          <p:cNvSpPr txBox="1"/>
          <p:nvPr/>
        </p:nvSpPr>
        <p:spPr>
          <a:xfrm>
            <a:off x="6198705" y="1607714"/>
            <a:ext cx="6097656" cy="3785652"/>
          </a:xfrm>
          <a:prstGeom prst="rect">
            <a:avLst/>
          </a:prstGeom>
          <a:noFill/>
        </p:spPr>
        <p:txBody>
          <a:bodyPr wrap="square" lIns="91440" tIns="45720" rIns="91440" bIns="45720" anchor="t">
            <a:spAutoFit/>
          </a:bodyPr>
          <a:lstStyle/>
          <a:p>
            <a:pPr algn="l"/>
            <a:r>
              <a:rPr lang="en-US" altLang="zh-CN" sz="2400" b="1" i="0">
                <a:solidFill>
                  <a:srgbClr val="0D0D0D"/>
                </a:solidFill>
                <a:effectLst/>
                <a:latin typeface="Times New Roman"/>
                <a:ea typeface="等线"/>
                <a:cs typeface="Times New Roman"/>
              </a:rPr>
              <a:t>Table</a:t>
            </a:r>
            <a:endParaRPr lang="en-US" altLang="zh-CN" sz="2400" b="0" i="0">
              <a:solidFill>
                <a:srgbClr val="0D0D0D"/>
              </a:solidFill>
              <a:effectLst/>
              <a:latin typeface="Times New Roman"/>
              <a:ea typeface="等线"/>
              <a:cs typeface="Times New Roman"/>
            </a:endParaRPr>
          </a:p>
          <a:p>
            <a:endParaRPr lang="en-US" altLang="zh-CN" sz="2400" i="1">
              <a:solidFill>
                <a:srgbClr val="0D0D0D"/>
              </a:solidFill>
              <a:latin typeface="Times New Roman"/>
              <a:ea typeface="等线"/>
              <a:cs typeface="Times New Roman"/>
            </a:endParaRPr>
          </a:p>
          <a:p>
            <a:pPr algn="l"/>
            <a:r>
              <a:rPr lang="en-US" altLang="zh-CN" sz="2400" b="0" i="1">
                <a:solidFill>
                  <a:srgbClr val="0D0D0D"/>
                </a:solidFill>
                <a:effectLst/>
                <a:latin typeface="Times New Roman"/>
                <a:ea typeface="等线"/>
                <a:cs typeface="Times New Roman"/>
              </a:rPr>
              <a:t>Pros:</a:t>
            </a:r>
            <a:endParaRPr lang="en-US" altLang="zh-CN" sz="2400" b="0" i="0">
              <a:solidFill>
                <a:srgbClr val="0D0D0D"/>
              </a:solidFill>
              <a:effectLst/>
              <a:latin typeface="Times New Roman"/>
              <a:ea typeface="等线"/>
              <a:cs typeface="Times New Roman"/>
            </a:endParaRP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Offers precise data values.</a:t>
            </a: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Can contain more detailed information.</a:t>
            </a:r>
          </a:p>
          <a:p>
            <a:pPr algn="l">
              <a:buFont typeface="Arial" panose="020B0604020202020204" pitchFamily="34" charset="0"/>
              <a:buChar char="•"/>
            </a:pPr>
            <a:endParaRPr lang="en-US" altLang="zh-CN" sz="2400" b="0" i="0">
              <a:solidFill>
                <a:srgbClr val="0D0D0D"/>
              </a:solidFill>
              <a:effectLst/>
              <a:latin typeface="Times New Roman"/>
              <a:ea typeface="等线"/>
              <a:cs typeface="Times New Roman"/>
            </a:endParaRPr>
          </a:p>
          <a:p>
            <a:endParaRPr lang="en-US" altLang="zh-CN" sz="2400" i="1">
              <a:solidFill>
                <a:srgbClr val="0D0D0D"/>
              </a:solidFill>
              <a:latin typeface="Times New Roman"/>
              <a:ea typeface="等线"/>
              <a:cs typeface="Times New Roman"/>
            </a:endParaRPr>
          </a:p>
          <a:p>
            <a:pPr algn="l"/>
            <a:r>
              <a:rPr lang="en-US" altLang="zh-CN" sz="2400" b="0" i="1">
                <a:solidFill>
                  <a:srgbClr val="0D0D0D"/>
                </a:solidFill>
                <a:effectLst/>
                <a:latin typeface="Times New Roman"/>
                <a:ea typeface="等线"/>
                <a:cs typeface="Times New Roman"/>
              </a:rPr>
              <a:t>Cons:</a:t>
            </a:r>
            <a:endParaRPr lang="en-US" altLang="zh-CN" sz="2400" b="0" i="0">
              <a:solidFill>
                <a:srgbClr val="0D0D0D"/>
              </a:solidFill>
              <a:effectLst/>
              <a:latin typeface="Times New Roman"/>
              <a:ea typeface="等线"/>
              <a:cs typeface="Times New Roman"/>
            </a:endParaRP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Lacks visual intuitiveness.</a:t>
            </a:r>
          </a:p>
          <a:p>
            <a:pPr algn="l">
              <a:buFont typeface="Arial" panose="020B0604020202020204" pitchFamily="34" charset="0"/>
              <a:buChar char="•"/>
            </a:pPr>
            <a:r>
              <a:rPr lang="en-US" altLang="zh-CN" sz="2400" b="0" i="0">
                <a:solidFill>
                  <a:srgbClr val="0D0D0D"/>
                </a:solidFill>
                <a:effectLst/>
                <a:latin typeface="Times New Roman"/>
                <a:ea typeface="等线"/>
                <a:cs typeface="Times New Roman"/>
              </a:rPr>
              <a:t>Can be challenging to read with much data.</a:t>
            </a:r>
          </a:p>
        </p:txBody>
      </p:sp>
    </p:spTree>
    <p:extLst>
      <p:ext uri="{BB962C8B-B14F-4D97-AF65-F5344CB8AC3E}">
        <p14:creationId xmlns:p14="http://schemas.microsoft.com/office/powerpoint/2010/main" val="60378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99F5532-54F3-F305-98A1-163D6FABAC45}"/>
              </a:ext>
            </a:extLst>
          </p:cNvPr>
          <p:cNvPicPr>
            <a:picLocks noChangeAspect="1"/>
          </p:cNvPicPr>
          <p:nvPr/>
        </p:nvPicPr>
        <p:blipFill>
          <a:blip r:embed="rId2"/>
          <a:stretch>
            <a:fillRect/>
          </a:stretch>
        </p:blipFill>
        <p:spPr>
          <a:xfrm>
            <a:off x="808268" y="1381738"/>
            <a:ext cx="5026002" cy="3371383"/>
          </a:xfrm>
          <a:prstGeom prst="rect">
            <a:avLst/>
          </a:prstGeom>
        </p:spPr>
      </p:pic>
      <p:pic>
        <p:nvPicPr>
          <p:cNvPr id="5" name="图片 4">
            <a:extLst>
              <a:ext uri="{FF2B5EF4-FFF2-40B4-BE49-F238E27FC236}">
                <a16:creationId xmlns:a16="http://schemas.microsoft.com/office/drawing/2014/main" id="{3BBC4E71-2C25-6722-A17D-731EA3DD26A8}"/>
              </a:ext>
            </a:extLst>
          </p:cNvPr>
          <p:cNvPicPr>
            <a:picLocks noChangeAspect="1"/>
          </p:cNvPicPr>
          <p:nvPr/>
        </p:nvPicPr>
        <p:blipFill>
          <a:blip r:embed="rId3"/>
          <a:stretch>
            <a:fillRect/>
          </a:stretch>
        </p:blipFill>
        <p:spPr>
          <a:xfrm>
            <a:off x="6139887" y="1467770"/>
            <a:ext cx="4743461" cy="3280381"/>
          </a:xfrm>
          <a:prstGeom prst="rect">
            <a:avLst/>
          </a:prstGeom>
        </p:spPr>
      </p:pic>
      <p:sp>
        <p:nvSpPr>
          <p:cNvPr id="6" name="文本框 5">
            <a:extLst>
              <a:ext uri="{FF2B5EF4-FFF2-40B4-BE49-F238E27FC236}">
                <a16:creationId xmlns:a16="http://schemas.microsoft.com/office/drawing/2014/main" id="{21C61FD9-2FCB-C124-33D7-3E2B14E689AA}"/>
              </a:ext>
            </a:extLst>
          </p:cNvPr>
          <p:cNvSpPr txBox="1"/>
          <p:nvPr/>
        </p:nvSpPr>
        <p:spPr>
          <a:xfrm>
            <a:off x="762000" y="4837603"/>
            <a:ext cx="10325100" cy="1631216"/>
          </a:xfrm>
          <a:prstGeom prst="rect">
            <a:avLst/>
          </a:prstGeom>
          <a:noFill/>
        </p:spPr>
        <p:txBody>
          <a:bodyPr wrap="square" lIns="91440" tIns="45720" rIns="91440" bIns="45720" rtlCol="0" anchor="t">
            <a:spAutoFit/>
          </a:bodyPr>
          <a:lstStyle/>
          <a:p>
            <a:pPr algn="just"/>
            <a:r>
              <a:rPr lang="en-US" altLang="zh-CN" sz="2000">
                <a:latin typeface="Times New Roman"/>
                <a:ea typeface="等线"/>
                <a:cs typeface="Times New Roman"/>
              </a:rPr>
              <a:t>Figure: Visualization of different methods’ operating curves and points for spatial/structural trade-off on RICO (left) and POSTER (right). The operating curve for each method exhibits inverse relationship between MIoU@10 and TED@10. SSH-AE has better results than others with the reference of the </a:t>
            </a:r>
            <a:r>
              <a:rPr lang="en-US" altLang="zh-CN" sz="2000" b="1">
                <a:latin typeface="Times New Roman"/>
                <a:ea typeface="等线"/>
                <a:cs typeface="Times New Roman"/>
              </a:rPr>
              <a:t>optimal metric (OPT) curve</a:t>
            </a:r>
            <a:r>
              <a:rPr lang="en-US" altLang="zh-CN" sz="2000">
                <a:latin typeface="Times New Roman"/>
                <a:ea typeface="等线"/>
                <a:cs typeface="Times New Roman"/>
              </a:rPr>
              <a:t>. </a:t>
            </a:r>
            <a:r>
              <a:rPr lang="en-US" altLang="zh-CN" sz="2000" b="1">
                <a:latin typeface="Times New Roman"/>
                <a:ea typeface="等线"/>
                <a:cs typeface="Times New Roman"/>
              </a:rPr>
              <a:t>The big dot on each curve indicates the point with best NDCG value.</a:t>
            </a:r>
            <a:endParaRPr lang="zh-CN" altLang="en-US" sz="2000" b="1">
              <a:latin typeface="Times New Roman"/>
              <a:ea typeface="等线"/>
              <a:cs typeface="Times New Roman"/>
            </a:endParaRPr>
          </a:p>
        </p:txBody>
      </p:sp>
      <p:sp>
        <p:nvSpPr>
          <p:cNvPr id="7" name="矩形 6">
            <a:extLst>
              <a:ext uri="{FF2B5EF4-FFF2-40B4-BE49-F238E27FC236}">
                <a16:creationId xmlns:a16="http://schemas.microsoft.com/office/drawing/2014/main" id="{97810BEB-4582-DC8A-1CD1-6C507ED5C1E1}"/>
              </a:ext>
            </a:extLst>
          </p:cNvPr>
          <p:cNvSpPr/>
          <p:nvPr/>
        </p:nvSpPr>
        <p:spPr>
          <a:xfrm>
            <a:off x="730266" y="473607"/>
            <a:ext cx="3046220" cy="707886"/>
          </a:xfrm>
          <a:prstGeom prst="rect">
            <a:avLst/>
          </a:prstGeom>
          <a:noFill/>
        </p:spPr>
        <p:txBody>
          <a:bodyPr wrap="none" lIns="91440" tIns="45720" rIns="91440" bIns="45720" anchor="t">
            <a:spAutoFit/>
          </a:bodyPr>
          <a:lstStyle/>
          <a:p>
            <a:pPr algn="ctr"/>
            <a:r>
              <a:rPr lang="en-US" altLang="zh-CN" sz="4000" b="1" cap="none" spc="0">
                <a:ln w="0"/>
                <a:latin typeface="Times New Roman"/>
                <a:ea typeface="等线"/>
                <a:cs typeface="Times New Roman"/>
              </a:rPr>
              <a:t>Visualization</a:t>
            </a:r>
            <a:endParaRPr lang="zh-CN" altLang="en-US" sz="4000" b="1" cap="none" spc="0">
              <a:ln w="0"/>
              <a:latin typeface="Times New Roman"/>
              <a:ea typeface="等线"/>
              <a:cs typeface="Times New Roman"/>
            </a:endParaRPr>
          </a:p>
        </p:txBody>
      </p:sp>
    </p:spTree>
    <p:extLst>
      <p:ext uri="{BB962C8B-B14F-4D97-AF65-F5344CB8AC3E}">
        <p14:creationId xmlns:p14="http://schemas.microsoft.com/office/powerpoint/2010/main" val="2549252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45D7E0-469A-CC1F-6E71-B52CB56E8DB9}"/>
              </a:ext>
            </a:extLst>
          </p:cNvPr>
          <p:cNvSpPr txBox="1"/>
          <p:nvPr/>
        </p:nvSpPr>
        <p:spPr>
          <a:xfrm>
            <a:off x="5396948" y="1172818"/>
            <a:ext cx="5602354" cy="1015663"/>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a:latin typeface="Times New Roman"/>
                <a:cs typeface="Times New Roman"/>
              </a:rPr>
              <a:t>For each method, MIoU@10 usually decreases as TED@10 increases, reflecting the tradeoff between spatial similarity and structural similarity</a:t>
            </a:r>
            <a:endParaRPr lang="zh-CN" sz="2000">
              <a:latin typeface="Times New Roman"/>
              <a:ea typeface="等线"/>
              <a:cs typeface="Times New Roman"/>
            </a:endParaRPr>
          </a:p>
        </p:txBody>
      </p:sp>
      <p:pic>
        <p:nvPicPr>
          <p:cNvPr id="3" name="图片 2">
            <a:extLst>
              <a:ext uri="{FF2B5EF4-FFF2-40B4-BE49-F238E27FC236}">
                <a16:creationId xmlns:a16="http://schemas.microsoft.com/office/drawing/2014/main" id="{530AF562-7229-A405-03C4-6D892ED47DC7}"/>
              </a:ext>
            </a:extLst>
          </p:cNvPr>
          <p:cNvPicPr>
            <a:picLocks noChangeAspect="1"/>
          </p:cNvPicPr>
          <p:nvPr/>
        </p:nvPicPr>
        <p:blipFill>
          <a:blip r:embed="rId2"/>
          <a:stretch>
            <a:fillRect/>
          </a:stretch>
        </p:blipFill>
        <p:spPr>
          <a:xfrm>
            <a:off x="414719" y="1848669"/>
            <a:ext cx="4743099" cy="3279932"/>
          </a:xfrm>
          <a:prstGeom prst="rect">
            <a:avLst/>
          </a:prstGeom>
        </p:spPr>
      </p:pic>
      <p:sp>
        <p:nvSpPr>
          <p:cNvPr id="4" name="文本框 3">
            <a:extLst>
              <a:ext uri="{FF2B5EF4-FFF2-40B4-BE49-F238E27FC236}">
                <a16:creationId xmlns:a16="http://schemas.microsoft.com/office/drawing/2014/main" id="{3A91D837-8601-6E3C-C6CE-57A40B64C89A}"/>
              </a:ext>
            </a:extLst>
          </p:cNvPr>
          <p:cNvSpPr txBox="1"/>
          <p:nvPr/>
        </p:nvSpPr>
        <p:spPr>
          <a:xfrm>
            <a:off x="5396947" y="2364178"/>
            <a:ext cx="5602355" cy="133867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This visual result map is very clever in the selection of horizontal and vertical coordinates, which plays a role in linking the two evaluation indicators</a:t>
            </a:r>
            <a:endParaRPr lang="zh-CN" altLang="en-US" sz="2000">
              <a:latin typeface="Times New Roman"/>
              <a:ea typeface="等线"/>
              <a:cs typeface="Times New Roman"/>
            </a:endParaRPr>
          </a:p>
        </p:txBody>
      </p:sp>
      <p:sp>
        <p:nvSpPr>
          <p:cNvPr id="6" name="文本框 5">
            <a:extLst>
              <a:ext uri="{FF2B5EF4-FFF2-40B4-BE49-F238E27FC236}">
                <a16:creationId xmlns:a16="http://schemas.microsoft.com/office/drawing/2014/main" id="{D4480644-DE7F-84E2-75D9-A4BECAA57477}"/>
              </a:ext>
            </a:extLst>
          </p:cNvPr>
          <p:cNvSpPr txBox="1"/>
          <p:nvPr/>
        </p:nvSpPr>
        <p:spPr>
          <a:xfrm>
            <a:off x="5396946" y="4794880"/>
            <a:ext cx="5602355" cy="1015663"/>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The information density is high, and the reader needs to grasp relevant information to help understand the visualization intention</a:t>
            </a:r>
            <a:endParaRPr lang="zh-CN" altLang="en-US" sz="2000">
              <a:latin typeface="Times New Roman"/>
              <a:ea typeface="等线"/>
              <a:cs typeface="Times New Roman"/>
            </a:endParaRPr>
          </a:p>
        </p:txBody>
      </p:sp>
      <p:sp>
        <p:nvSpPr>
          <p:cNvPr id="7" name="文本框 6">
            <a:extLst>
              <a:ext uri="{FF2B5EF4-FFF2-40B4-BE49-F238E27FC236}">
                <a16:creationId xmlns:a16="http://schemas.microsoft.com/office/drawing/2014/main" id="{C6C5DCB3-3032-3D82-0EAD-18C4273B8E3B}"/>
              </a:ext>
            </a:extLst>
          </p:cNvPr>
          <p:cNvSpPr txBox="1"/>
          <p:nvPr/>
        </p:nvSpPr>
        <p:spPr>
          <a:xfrm>
            <a:off x="5396947" y="3883198"/>
            <a:ext cx="5601694" cy="71550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Highlighting the best of each curve helps the reader to locate it quickly</a:t>
            </a:r>
            <a:endParaRPr lang="zh-CN" altLang="en-US" sz="2000">
              <a:latin typeface="Times New Roman"/>
              <a:ea typeface="等线"/>
              <a:cs typeface="Times New Roman"/>
            </a:endParaRPr>
          </a:p>
        </p:txBody>
      </p:sp>
    </p:spTree>
    <p:extLst>
      <p:ext uri="{BB962C8B-B14F-4D97-AF65-F5344CB8AC3E}">
        <p14:creationId xmlns:p14="http://schemas.microsoft.com/office/powerpoint/2010/main" val="131464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D84B48E-EFB9-3143-5446-D7ED478167E9}"/>
              </a:ext>
            </a:extLst>
          </p:cNvPr>
          <p:cNvPicPr>
            <a:picLocks noChangeAspect="1"/>
          </p:cNvPicPr>
          <p:nvPr/>
        </p:nvPicPr>
        <p:blipFill>
          <a:blip r:embed="rId2"/>
          <a:stretch>
            <a:fillRect/>
          </a:stretch>
        </p:blipFill>
        <p:spPr>
          <a:xfrm>
            <a:off x="242764" y="944218"/>
            <a:ext cx="6187855" cy="4625617"/>
          </a:xfrm>
          <a:prstGeom prst="rect">
            <a:avLst/>
          </a:prstGeom>
        </p:spPr>
      </p:pic>
      <p:sp>
        <p:nvSpPr>
          <p:cNvPr id="4" name="文本框 3">
            <a:extLst>
              <a:ext uri="{FF2B5EF4-FFF2-40B4-BE49-F238E27FC236}">
                <a16:creationId xmlns:a16="http://schemas.microsoft.com/office/drawing/2014/main" id="{3B09B678-BD23-A2C1-6FCD-C649FB18E866}"/>
              </a:ext>
            </a:extLst>
          </p:cNvPr>
          <p:cNvSpPr txBox="1"/>
          <p:nvPr/>
        </p:nvSpPr>
        <p:spPr>
          <a:xfrm>
            <a:off x="6694006" y="1416328"/>
            <a:ext cx="4994412" cy="707886"/>
          </a:xfrm>
          <a:prstGeom prst="rect">
            <a:avLst/>
          </a:prstGeom>
          <a:noFill/>
        </p:spPr>
        <p:txBody>
          <a:bodyPr wrap="square" lIns="91440" tIns="45720" rIns="91440" bIns="45720" rtlCol="0" anchor="t">
            <a:spAutoFit/>
          </a:bodyPr>
          <a:lstStyle/>
          <a:p>
            <a:pPr algn="just"/>
            <a:r>
              <a:rPr lang="en-US" altLang="zh-CN" sz="2000">
                <a:latin typeface="Times New Roman"/>
                <a:ea typeface="等线"/>
                <a:cs typeface="Times New Roman"/>
              </a:rPr>
              <a:t>Query(RGB): This is the original image of the user query</a:t>
            </a:r>
            <a:endParaRPr lang="zh-CN" altLang="en-US" sz="2000">
              <a:latin typeface="Times New Roman"/>
              <a:ea typeface="等线"/>
              <a:cs typeface="Times New Roman"/>
            </a:endParaRPr>
          </a:p>
        </p:txBody>
      </p:sp>
      <p:sp>
        <p:nvSpPr>
          <p:cNvPr id="5" name="文本框 4">
            <a:extLst>
              <a:ext uri="{FF2B5EF4-FFF2-40B4-BE49-F238E27FC236}">
                <a16:creationId xmlns:a16="http://schemas.microsoft.com/office/drawing/2014/main" id="{424C284F-0205-D80C-F915-FE1223633CCB}"/>
              </a:ext>
            </a:extLst>
          </p:cNvPr>
          <p:cNvSpPr txBox="1"/>
          <p:nvPr/>
        </p:nvSpPr>
        <p:spPr>
          <a:xfrm>
            <a:off x="6694006" y="2324102"/>
            <a:ext cx="5078894" cy="1015663"/>
          </a:xfrm>
          <a:prstGeom prst="rect">
            <a:avLst/>
          </a:prstGeom>
          <a:noFill/>
        </p:spPr>
        <p:txBody>
          <a:bodyPr wrap="square" lIns="91440" tIns="45720" rIns="91440" bIns="45720" rtlCol="0" anchor="t">
            <a:spAutoFit/>
          </a:bodyPr>
          <a:lstStyle/>
          <a:p>
            <a:pPr algn="just"/>
            <a:r>
              <a:rPr lang="en-US" altLang="zh-CN" sz="2000">
                <a:latin typeface="Times New Roman"/>
                <a:ea typeface="等线"/>
                <a:cs typeface="Times New Roman"/>
              </a:rPr>
              <a:t>Query(seg): This is a semantic segmentation map of the query image, showing the different elements in the image and their layout</a:t>
            </a:r>
            <a:endParaRPr lang="zh-CN" altLang="en-US" sz="2000">
              <a:latin typeface="Times New Roman"/>
              <a:ea typeface="等线"/>
              <a:cs typeface="Times New Roman"/>
            </a:endParaRPr>
          </a:p>
        </p:txBody>
      </p:sp>
      <p:sp>
        <p:nvSpPr>
          <p:cNvPr id="6" name="文本框 5">
            <a:extLst>
              <a:ext uri="{FF2B5EF4-FFF2-40B4-BE49-F238E27FC236}">
                <a16:creationId xmlns:a16="http://schemas.microsoft.com/office/drawing/2014/main" id="{07BFA4CB-C871-40A6-05C7-1913DC2901C2}"/>
              </a:ext>
            </a:extLst>
          </p:cNvPr>
          <p:cNvSpPr txBox="1"/>
          <p:nvPr/>
        </p:nvSpPr>
        <p:spPr>
          <a:xfrm>
            <a:off x="6694006" y="3508875"/>
            <a:ext cx="5078894" cy="1631216"/>
          </a:xfrm>
          <a:prstGeom prst="rect">
            <a:avLst/>
          </a:prstGeom>
          <a:noFill/>
        </p:spPr>
        <p:txBody>
          <a:bodyPr wrap="square" lIns="91440" tIns="45720" rIns="91440" bIns="45720" rtlCol="0" anchor="t">
            <a:spAutoFit/>
          </a:bodyPr>
          <a:lstStyle/>
          <a:p>
            <a:pPr algn="just"/>
            <a:r>
              <a:rPr lang="en-US" altLang="zh-CN" sz="2000">
                <a:latin typeface="Times New Roman"/>
                <a:ea typeface="等线"/>
                <a:cs typeface="Times New Roman"/>
              </a:rPr>
              <a:t>GCN-CNN@1: This represents the first image that is most similar to the query (i.e., top1) returned using a combination of graph Convolutional networks (GCN) and convolutional neural networks (CNN)</a:t>
            </a:r>
            <a:endParaRPr lang="zh-CN" altLang="en-US" sz="2000">
              <a:latin typeface="Times New Roman"/>
              <a:ea typeface="等线"/>
              <a:cs typeface="Times New Roman"/>
            </a:endParaRPr>
          </a:p>
        </p:txBody>
      </p:sp>
    </p:spTree>
    <p:extLst>
      <p:ext uri="{BB962C8B-B14F-4D97-AF65-F5344CB8AC3E}">
        <p14:creationId xmlns:p14="http://schemas.microsoft.com/office/powerpoint/2010/main" val="371696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C27FA5-2A14-E37D-734C-AD6711D7362A}"/>
              </a:ext>
            </a:extLst>
          </p:cNvPr>
          <p:cNvPicPr>
            <a:picLocks noChangeAspect="1"/>
          </p:cNvPicPr>
          <p:nvPr/>
        </p:nvPicPr>
        <p:blipFill>
          <a:blip r:embed="rId2"/>
          <a:stretch>
            <a:fillRect/>
          </a:stretch>
        </p:blipFill>
        <p:spPr>
          <a:xfrm>
            <a:off x="422807" y="1001067"/>
            <a:ext cx="6187976" cy="4627265"/>
          </a:xfrm>
          <a:prstGeom prst="rect">
            <a:avLst/>
          </a:prstGeom>
        </p:spPr>
      </p:pic>
      <p:sp>
        <p:nvSpPr>
          <p:cNvPr id="3" name="文本框 2">
            <a:extLst>
              <a:ext uri="{FF2B5EF4-FFF2-40B4-BE49-F238E27FC236}">
                <a16:creationId xmlns:a16="http://schemas.microsoft.com/office/drawing/2014/main" id="{70534FF2-5F6D-C801-F9B1-845693739C1C}"/>
              </a:ext>
            </a:extLst>
          </p:cNvPr>
          <p:cNvSpPr txBox="1"/>
          <p:nvPr/>
        </p:nvSpPr>
        <p:spPr>
          <a:xfrm>
            <a:off x="6753639" y="1103243"/>
            <a:ext cx="4676361" cy="1015663"/>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The result of this visualization is very intuitive, from the original image to the retrieval result</a:t>
            </a:r>
            <a:endParaRPr lang="zh-CN" altLang="en-US" sz="2000">
              <a:latin typeface="Times New Roman"/>
              <a:ea typeface="等线"/>
              <a:cs typeface="Times New Roman"/>
            </a:endParaRPr>
          </a:p>
        </p:txBody>
      </p:sp>
      <p:sp>
        <p:nvSpPr>
          <p:cNvPr id="4" name="文本框 3">
            <a:extLst>
              <a:ext uri="{FF2B5EF4-FFF2-40B4-BE49-F238E27FC236}">
                <a16:creationId xmlns:a16="http://schemas.microsoft.com/office/drawing/2014/main" id="{EAAB1989-F783-9A55-B50B-0D1C06DF744D}"/>
              </a:ext>
            </a:extLst>
          </p:cNvPr>
          <p:cNvSpPr txBox="1"/>
          <p:nvPr/>
        </p:nvSpPr>
        <p:spPr>
          <a:xfrm>
            <a:off x="6753637" y="2211379"/>
            <a:ext cx="4676361" cy="70788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The contrast between the different models is strong</a:t>
            </a:r>
            <a:endParaRPr lang="zh-CN" altLang="en-US" sz="2000">
              <a:latin typeface="Times New Roman"/>
              <a:ea typeface="等线"/>
              <a:cs typeface="Times New Roman"/>
            </a:endParaRPr>
          </a:p>
        </p:txBody>
      </p:sp>
      <p:sp>
        <p:nvSpPr>
          <p:cNvPr id="5" name="文本框 4">
            <a:extLst>
              <a:ext uri="{FF2B5EF4-FFF2-40B4-BE49-F238E27FC236}">
                <a16:creationId xmlns:a16="http://schemas.microsoft.com/office/drawing/2014/main" id="{E002B070-65EC-107C-E53A-9828F809B04A}"/>
              </a:ext>
            </a:extLst>
          </p:cNvPr>
          <p:cNvSpPr txBox="1"/>
          <p:nvPr/>
        </p:nvSpPr>
        <p:spPr>
          <a:xfrm>
            <a:off x="6753635" y="3873653"/>
            <a:ext cx="4676361" cy="132343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It is difficult for the reader to intuitively compare the advantages and disadvantages of different models from the figure</a:t>
            </a:r>
            <a:endParaRPr lang="zh-CN" altLang="en-US" sz="2000">
              <a:latin typeface="Times New Roman"/>
              <a:ea typeface="等线"/>
              <a:cs typeface="Times New Roman"/>
            </a:endParaRPr>
          </a:p>
        </p:txBody>
      </p:sp>
      <p:sp>
        <p:nvSpPr>
          <p:cNvPr id="6" name="文本框 5">
            <a:extLst>
              <a:ext uri="{FF2B5EF4-FFF2-40B4-BE49-F238E27FC236}">
                <a16:creationId xmlns:a16="http://schemas.microsoft.com/office/drawing/2014/main" id="{74831F74-40B0-9F04-E460-44B4DFD7AA4E}"/>
              </a:ext>
            </a:extLst>
          </p:cNvPr>
          <p:cNvSpPr txBox="1"/>
          <p:nvPr/>
        </p:nvSpPr>
        <p:spPr>
          <a:xfrm>
            <a:off x="6753636" y="3042516"/>
            <a:ext cx="4676361" cy="70788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ltLang="zh-CN" sz="2000">
                <a:latin typeface="Times New Roman"/>
                <a:ea typeface="等线"/>
                <a:cs typeface="Times New Roman"/>
              </a:rPr>
              <a:t>The scale of the drawing is ill-considered and the details are blurred</a:t>
            </a:r>
            <a:endParaRPr lang="zh-CN" altLang="en-US" sz="2000">
              <a:latin typeface="Times New Roman"/>
              <a:ea typeface="等线"/>
              <a:cs typeface="Times New Roman"/>
            </a:endParaRPr>
          </a:p>
        </p:txBody>
      </p:sp>
    </p:spTree>
    <p:extLst>
      <p:ext uri="{BB962C8B-B14F-4D97-AF65-F5344CB8AC3E}">
        <p14:creationId xmlns:p14="http://schemas.microsoft.com/office/powerpoint/2010/main" val="357297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49F52-FD44-9539-8217-FBAC31BC7F97}"/>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31B6EC2B-2FE0-73A6-DEE2-E8AA0CEDC582}"/>
              </a:ext>
            </a:extLst>
          </p:cNvPr>
          <p:cNvSpPr/>
          <p:nvPr/>
        </p:nvSpPr>
        <p:spPr>
          <a:xfrm>
            <a:off x="309746" y="224797"/>
            <a:ext cx="3918059" cy="707886"/>
          </a:xfrm>
          <a:prstGeom prst="rect">
            <a:avLst/>
          </a:prstGeom>
          <a:noFill/>
        </p:spPr>
        <p:txBody>
          <a:bodyPr wrap="none" lIns="91440" tIns="45720" rIns="91440" bIns="45720" anchor="t">
            <a:spAutoFit/>
          </a:bodyPr>
          <a:lstStyle/>
          <a:p>
            <a:pPr algn="ctr"/>
            <a:r>
              <a:rPr lang="en-US" altLang="zh-CN" sz="4000" b="1" cap="none" spc="0">
                <a:ln w="9525">
                  <a:solidFill>
                    <a:schemeClr val="bg1"/>
                  </a:solidFill>
                  <a:prstDash val="solid"/>
                </a:ln>
                <a:latin typeface="Times New Roman"/>
                <a:ea typeface="等线"/>
                <a:cs typeface="Times New Roman"/>
              </a:rPr>
              <a:t>What we learned</a:t>
            </a:r>
            <a:endParaRPr lang="zh-CN" altLang="en-US" sz="4000" b="1" cap="none" spc="0">
              <a:ln w="9525">
                <a:solidFill>
                  <a:schemeClr val="bg1"/>
                </a:solidFill>
                <a:prstDash val="solid"/>
              </a:ln>
              <a:latin typeface="Times New Roman"/>
              <a:ea typeface="等线"/>
              <a:cs typeface="Times New Roman"/>
            </a:endParaRPr>
          </a:p>
        </p:txBody>
      </p:sp>
      <p:sp>
        <p:nvSpPr>
          <p:cNvPr id="5" name="文本框 4">
            <a:extLst>
              <a:ext uri="{FF2B5EF4-FFF2-40B4-BE49-F238E27FC236}">
                <a16:creationId xmlns:a16="http://schemas.microsoft.com/office/drawing/2014/main" id="{168059E5-2097-5185-FB0D-EC2ADA6D80A6}"/>
              </a:ext>
            </a:extLst>
          </p:cNvPr>
          <p:cNvSpPr txBox="1"/>
          <p:nvPr/>
        </p:nvSpPr>
        <p:spPr>
          <a:xfrm>
            <a:off x="428554" y="1213008"/>
            <a:ext cx="10759109" cy="4431983"/>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Innovative Layout Learning:</a:t>
            </a:r>
            <a:r>
              <a:rPr lang="en-US" altLang="zh-CN" sz="2200" b="0" i="0">
                <a:solidFill>
                  <a:srgbClr val="0D0D0D"/>
                </a:solidFill>
                <a:effectLst/>
                <a:latin typeface="Times New Roman"/>
                <a:ea typeface="等线"/>
                <a:cs typeface="Times New Roman"/>
              </a:rPr>
              <a:t> Introduces a novel method focusing on both spatial and structural aspects in layouts hierarchically.</a:t>
            </a:r>
          </a:p>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SSH-AE Model:</a:t>
            </a:r>
            <a:r>
              <a:rPr lang="en-US" altLang="zh-CN" sz="2200" b="0" i="0">
                <a:solidFill>
                  <a:srgbClr val="0D0D0D"/>
                </a:solidFill>
                <a:effectLst/>
                <a:latin typeface="Times New Roman"/>
                <a:ea typeface="等线"/>
                <a:cs typeface="Times New Roman"/>
              </a:rPr>
              <a:t> Launches the Spatial-Structural Auto-Encoder for complex layout data processing with hierarchical annotations.</a:t>
            </a:r>
          </a:p>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Hierarchical Autoencoder:</a:t>
            </a:r>
            <a:r>
              <a:rPr lang="en-US" altLang="zh-CN" sz="2200" b="0" i="0">
                <a:solidFill>
                  <a:srgbClr val="0D0D0D"/>
                </a:solidFill>
                <a:effectLst/>
                <a:latin typeface="Times New Roman"/>
                <a:ea typeface="等线"/>
                <a:cs typeface="Times New Roman"/>
              </a:rPr>
              <a:t> Employs a layered autoencoder architecture for feature extraction and integration based on spatial and structural relevance.</a:t>
            </a:r>
          </a:p>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New Evaluation Approach:</a:t>
            </a:r>
            <a:r>
              <a:rPr lang="en-US" altLang="zh-CN" sz="2200" b="0" i="0">
                <a:solidFill>
                  <a:srgbClr val="0D0D0D"/>
                </a:solidFill>
                <a:effectLst/>
                <a:latin typeface="Times New Roman"/>
                <a:ea typeface="等线"/>
                <a:cs typeface="Times New Roman"/>
              </a:rPr>
              <a:t> Proposes a fresh evaluation method and a tree-edit distance metric for better layout similarity assessment</a:t>
            </a:r>
            <a:r>
              <a:rPr lang="en-US" altLang="zh-CN" sz="2200">
                <a:solidFill>
                  <a:srgbClr val="0D0D0D"/>
                </a:solidFill>
                <a:latin typeface="Times New Roman"/>
                <a:ea typeface="等线"/>
                <a:cs typeface="Times New Roman"/>
              </a:rPr>
              <a:t>.</a:t>
            </a:r>
          </a:p>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Flexible Data Visualization:</a:t>
            </a:r>
            <a:r>
              <a:rPr lang="en-US" altLang="zh-CN" sz="2200" b="0" i="0">
                <a:solidFill>
                  <a:srgbClr val="0D0D0D"/>
                </a:solidFill>
                <a:effectLst/>
                <a:latin typeface="Times New Roman"/>
                <a:ea typeface="等线"/>
                <a:cs typeface="Times New Roman"/>
              </a:rPr>
              <a:t> Advocates for flexible horizontal and vertical data representation to suit varied data needs, avoiding a one-size-fits-all approach.</a:t>
            </a:r>
          </a:p>
          <a:p>
            <a:pPr algn="just">
              <a:buFont typeface="Arial" panose="020B0604020202020204" pitchFamily="34" charset="0"/>
              <a:buChar char="•"/>
            </a:pPr>
            <a:r>
              <a:rPr lang="en-US" altLang="zh-CN" sz="2200" b="1" i="0">
                <a:solidFill>
                  <a:srgbClr val="0D0D0D"/>
                </a:solidFill>
                <a:effectLst/>
                <a:latin typeface="Times New Roman"/>
                <a:ea typeface="等线"/>
                <a:cs typeface="Times New Roman"/>
              </a:rPr>
              <a:t>Accessible Visual Design:</a:t>
            </a:r>
            <a:r>
              <a:rPr lang="en-US" altLang="zh-CN" sz="2200" b="0" i="0">
                <a:solidFill>
                  <a:srgbClr val="0D0D0D"/>
                </a:solidFill>
                <a:effectLst/>
                <a:latin typeface="Times New Roman"/>
                <a:ea typeface="等线"/>
                <a:cs typeface="Times New Roman"/>
              </a:rPr>
              <a:t> Aims for visuals that allow immediate understanding by viewers, regardless of their background knowledge.</a:t>
            </a:r>
          </a:p>
          <a:p>
            <a:endParaRPr lang="zh-CN" altLang="en-US" b="1"/>
          </a:p>
        </p:txBody>
      </p:sp>
    </p:spTree>
    <p:extLst>
      <p:ext uri="{BB962C8B-B14F-4D97-AF65-F5344CB8AC3E}">
        <p14:creationId xmlns:p14="http://schemas.microsoft.com/office/powerpoint/2010/main" val="77232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963DA-054B-F4FA-15F8-F9B171913AA0}"/>
              </a:ext>
            </a:extLst>
          </p:cNvPr>
          <p:cNvSpPr>
            <a:spLocks noGrp="1"/>
          </p:cNvSpPr>
          <p:nvPr>
            <p:ph type="title"/>
          </p:nvPr>
        </p:nvSpPr>
        <p:spPr>
          <a:xfrm>
            <a:off x="838200" y="2766218"/>
            <a:ext cx="10515600" cy="1325563"/>
          </a:xfrm>
        </p:spPr>
        <p:txBody>
          <a:bodyPr>
            <a:normAutofit/>
          </a:bodyPr>
          <a:lstStyle/>
          <a:p>
            <a:pPr algn="ctr"/>
            <a:r>
              <a:rPr lang="en-GB" sz="66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8880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930D4D4-F709-932C-869D-6E5E0B7A63D9}"/>
              </a:ext>
            </a:extLst>
          </p:cNvPr>
          <p:cNvSpPr>
            <a:spLocks noGrp="1"/>
          </p:cNvSpPr>
          <p:nvPr>
            <p:ph type="title"/>
          </p:nvPr>
        </p:nvSpPr>
        <p:spPr>
          <a:xfrm>
            <a:off x="532841" y="482083"/>
            <a:ext cx="10953307" cy="1162074"/>
          </a:xfrm>
        </p:spPr>
        <p:txBody>
          <a:bodyPr vert="horz" lIns="91440" tIns="45720" rIns="91440" bIns="45720" rtlCol="0" anchor="ctr">
            <a:normAutofit/>
          </a:bodyPr>
          <a:lstStyle/>
          <a:p>
            <a:r>
              <a:rPr lang="en-US" sz="4000" b="1" kern="1200">
                <a:solidFill>
                  <a:schemeClr val="tx1"/>
                </a:solidFill>
                <a:latin typeface="Times New Roman" panose="02020603050405020304" pitchFamily="18" charset="0"/>
                <a:cs typeface="Times New Roman" panose="02020603050405020304" pitchFamily="18" charset="0"/>
              </a:rPr>
              <a:t>What is layout representation learning</a:t>
            </a:r>
          </a:p>
        </p:txBody>
      </p:sp>
      <p:pic>
        <p:nvPicPr>
          <p:cNvPr id="7" name="图片 6">
            <a:extLst>
              <a:ext uri="{FF2B5EF4-FFF2-40B4-BE49-F238E27FC236}">
                <a16:creationId xmlns:a16="http://schemas.microsoft.com/office/drawing/2014/main" id="{0A9D73A6-5761-053F-DB19-D6AC81CDCCBF}"/>
              </a:ext>
            </a:extLst>
          </p:cNvPr>
          <p:cNvPicPr>
            <a:picLocks noChangeAspect="1"/>
          </p:cNvPicPr>
          <p:nvPr/>
        </p:nvPicPr>
        <p:blipFill>
          <a:blip r:embed="rId3"/>
          <a:stretch>
            <a:fillRect/>
          </a:stretch>
        </p:blipFill>
        <p:spPr>
          <a:xfrm>
            <a:off x="181234" y="2731892"/>
            <a:ext cx="5828261" cy="3205542"/>
          </a:xfrm>
          <a:prstGeom prst="rect">
            <a:avLst/>
          </a:prstGeom>
        </p:spPr>
      </p:pic>
      <p:pic>
        <p:nvPicPr>
          <p:cNvPr id="9" name="图片 8" descr="图示, 示意图&#10;&#10;描述已自动生成">
            <a:extLst>
              <a:ext uri="{FF2B5EF4-FFF2-40B4-BE49-F238E27FC236}">
                <a16:creationId xmlns:a16="http://schemas.microsoft.com/office/drawing/2014/main" id="{50B76A75-739E-17E1-144B-605F808BD6DA}"/>
              </a:ext>
            </a:extLst>
          </p:cNvPr>
          <p:cNvPicPr>
            <a:picLocks noChangeAspect="1"/>
          </p:cNvPicPr>
          <p:nvPr/>
        </p:nvPicPr>
        <p:blipFill rotWithShape="1">
          <a:blip r:embed="rId4"/>
          <a:srcRect l="3164" r="3880"/>
          <a:stretch/>
        </p:blipFill>
        <p:spPr>
          <a:xfrm>
            <a:off x="6091126" y="2852530"/>
            <a:ext cx="6084454" cy="2961861"/>
          </a:xfrm>
          <a:prstGeom prst="rect">
            <a:avLst/>
          </a:prstGeom>
        </p:spPr>
      </p:pic>
      <p:sp>
        <p:nvSpPr>
          <p:cNvPr id="10" name="文本框 9">
            <a:extLst>
              <a:ext uri="{FF2B5EF4-FFF2-40B4-BE49-F238E27FC236}">
                <a16:creationId xmlns:a16="http://schemas.microsoft.com/office/drawing/2014/main" id="{3D4F18C0-A199-EE39-7434-6219C0DDCAEA}"/>
              </a:ext>
            </a:extLst>
          </p:cNvPr>
          <p:cNvSpPr txBox="1"/>
          <p:nvPr/>
        </p:nvSpPr>
        <p:spPr>
          <a:xfrm>
            <a:off x="2183122" y="1796629"/>
            <a:ext cx="9303026" cy="369332"/>
          </a:xfrm>
          <a:prstGeom prst="rect">
            <a:avLst/>
          </a:prstGeom>
          <a:noFill/>
        </p:spPr>
        <p:txBody>
          <a:bodyPr wrap="square" rtlCol="0">
            <a:spAutoFit/>
          </a:bodyPr>
          <a:lstStyle/>
          <a:p>
            <a:r>
              <a:rPr lang="en-GB"/>
              <a:t>Layout design                                             set of complex tensors</a:t>
            </a:r>
          </a:p>
        </p:txBody>
      </p:sp>
      <p:sp>
        <p:nvSpPr>
          <p:cNvPr id="12" name="箭头: 右 11">
            <a:extLst>
              <a:ext uri="{FF2B5EF4-FFF2-40B4-BE49-F238E27FC236}">
                <a16:creationId xmlns:a16="http://schemas.microsoft.com/office/drawing/2014/main" id="{C76D3BF1-6A60-4043-65F3-A9221F17E807}"/>
              </a:ext>
            </a:extLst>
          </p:cNvPr>
          <p:cNvSpPr/>
          <p:nvPr/>
        </p:nvSpPr>
        <p:spPr>
          <a:xfrm>
            <a:off x="4085597" y="1825514"/>
            <a:ext cx="1923897" cy="3115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672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AB481-98EA-844D-757A-2069E38044FA}"/>
              </a:ext>
            </a:extLst>
          </p:cNvPr>
          <p:cNvSpPr>
            <a:spLocks noGrp="1"/>
          </p:cNvSpPr>
          <p:nvPr>
            <p:ph type="title"/>
          </p:nvPr>
        </p:nvSpPr>
        <p:spPr>
          <a:xfrm>
            <a:off x="838201" y="396656"/>
            <a:ext cx="10449910" cy="1325563"/>
          </a:xfrm>
        </p:spPr>
        <p:txBody>
          <a:bodyPr>
            <a:normAutofit/>
          </a:bodyPr>
          <a:lstStyle/>
          <a:p>
            <a:r>
              <a:rPr lang="en-GB" sz="4000" b="1">
                <a:latin typeface="Times New Roman" panose="02020603050405020304" pitchFamily="18" charset="0"/>
                <a:cs typeface="Times New Roman" panose="02020603050405020304" pitchFamily="18" charset="0"/>
              </a:rPr>
              <a:t>Question1: Why we need layout representation learning?</a:t>
            </a:r>
          </a:p>
        </p:txBody>
      </p:sp>
      <p:sp>
        <p:nvSpPr>
          <p:cNvPr id="3" name="内容占位符 2">
            <a:extLst>
              <a:ext uri="{FF2B5EF4-FFF2-40B4-BE49-F238E27FC236}">
                <a16:creationId xmlns:a16="http://schemas.microsoft.com/office/drawing/2014/main" id="{A267C1D4-17DE-F2FB-AF39-4A15328B9429}"/>
              </a:ext>
            </a:extLst>
          </p:cNvPr>
          <p:cNvSpPr>
            <a:spLocks noGrp="1"/>
          </p:cNvSpPr>
          <p:nvPr>
            <p:ph idx="1"/>
          </p:nvPr>
        </p:nvSpPr>
        <p:spPr>
          <a:xfrm>
            <a:off x="838200" y="1630017"/>
            <a:ext cx="10515600" cy="4546946"/>
          </a:xfrm>
        </p:spPr>
        <p:txBody>
          <a:bodyPr>
            <a:normAutofit/>
          </a:bodyPr>
          <a:lstStyle/>
          <a:p>
            <a:pPr>
              <a:lnSpc>
                <a:spcPct val="150000"/>
              </a:lnSpc>
            </a:pPr>
            <a:r>
              <a:rPr lang="en-GB">
                <a:latin typeface="Times New Roman" panose="02020603050405020304" pitchFamily="18" charset="0"/>
                <a:cs typeface="Times New Roman" panose="02020603050405020304" pitchFamily="18" charset="0"/>
              </a:rPr>
              <a:t>Automating the Design Process (more efficient)</a:t>
            </a:r>
          </a:p>
          <a:p>
            <a:pPr>
              <a:lnSpc>
                <a:spcPct val="150000"/>
              </a:lnSpc>
            </a:pPr>
            <a:r>
              <a:rPr lang="en-GB">
                <a:latin typeface="Times New Roman" panose="02020603050405020304" pitchFamily="18" charset="0"/>
                <a:cs typeface="Times New Roman" panose="02020603050405020304" pitchFamily="18" charset="0"/>
              </a:rPr>
              <a:t>Enhancing Design Quality and Innovation</a:t>
            </a:r>
          </a:p>
          <a:p>
            <a:pPr lvl="1">
              <a:lnSpc>
                <a:spcPct val="150000"/>
              </a:lnSpc>
            </a:pPr>
            <a:r>
              <a:rPr lang="en-GB">
                <a:latin typeface="Times New Roman" panose="02020603050405020304" pitchFamily="18" charset="0"/>
                <a:cs typeface="Times New Roman" panose="02020603050405020304" pitchFamily="18" charset="0"/>
              </a:rPr>
              <a:t>Help designer to reduce bad designs (reduce data ink, lie factor)</a:t>
            </a:r>
          </a:p>
          <a:p>
            <a:pPr lvl="1">
              <a:lnSpc>
                <a:spcPct val="150000"/>
              </a:lnSpc>
            </a:pPr>
            <a:r>
              <a:rPr lang="en-GB">
                <a:latin typeface="Times New Roman" panose="02020603050405020304" pitchFamily="18" charset="0"/>
                <a:cs typeface="Times New Roman" panose="02020603050405020304" pitchFamily="18" charset="0"/>
              </a:rPr>
              <a:t>Help designer to create innovative layouts</a:t>
            </a:r>
          </a:p>
          <a:p>
            <a:pPr>
              <a:lnSpc>
                <a:spcPct val="150000"/>
              </a:lnSpc>
            </a:pPr>
            <a:r>
              <a:rPr lang="en-GB">
                <a:latin typeface="Times New Roman" panose="02020603050405020304" pitchFamily="18" charset="0"/>
                <a:cs typeface="Times New Roman" panose="02020603050405020304" pitchFamily="18" charset="0"/>
              </a:rPr>
              <a:t>Adaptability and Flexibility</a:t>
            </a:r>
          </a:p>
          <a:p>
            <a:pPr>
              <a:lnSpc>
                <a:spcPct val="150000"/>
              </a:lnSpc>
            </a:pPr>
            <a:r>
              <a:rPr lang="en-GB">
                <a:latin typeface="Times New Roman" panose="02020603050405020304" pitchFamily="18" charset="0"/>
                <a:cs typeface="Times New Roman" panose="02020603050405020304" pitchFamily="18" charset="0"/>
              </a:rPr>
              <a:t>Enhancing Personalization and User Experience (personalized design)</a:t>
            </a:r>
          </a:p>
        </p:txBody>
      </p:sp>
    </p:spTree>
    <p:extLst>
      <p:ext uri="{BB962C8B-B14F-4D97-AF65-F5344CB8AC3E}">
        <p14:creationId xmlns:p14="http://schemas.microsoft.com/office/powerpoint/2010/main" val="73701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755C2-9139-FE3E-62CB-DDA6657704A2}"/>
              </a:ext>
            </a:extLst>
          </p:cNvPr>
          <p:cNvSpPr>
            <a:spLocks noGrp="1"/>
          </p:cNvSpPr>
          <p:nvPr>
            <p:ph type="title"/>
          </p:nvPr>
        </p:nvSpPr>
        <p:spPr/>
        <p:txBody>
          <a:bodyPr>
            <a:normAutofit/>
          </a:bodyPr>
          <a:lstStyle/>
          <a:p>
            <a:r>
              <a:rPr lang="en-GB" sz="4000" b="1">
                <a:latin typeface="Times New Roman" panose="02020603050405020304" pitchFamily="18" charset="0"/>
                <a:cs typeface="Times New Roman" panose="02020603050405020304" pitchFamily="18" charset="0"/>
              </a:rPr>
              <a:t>R</a:t>
            </a:r>
            <a:r>
              <a:rPr lang="en-US" altLang="zh-CN" sz="4000" b="1">
                <a:latin typeface="Times New Roman" panose="02020603050405020304" pitchFamily="18" charset="0"/>
                <a:cs typeface="Times New Roman" panose="02020603050405020304" pitchFamily="18" charset="0"/>
              </a:rPr>
              <a:t>elated Works</a:t>
            </a:r>
            <a:endParaRPr lang="en-GB" sz="4000" b="1">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AE54E8-EC0F-BECE-DE25-6F5AB950D3DD}"/>
              </a:ext>
            </a:extLst>
          </p:cNvPr>
          <p:cNvSpPr>
            <a:spLocks noGrp="1"/>
          </p:cNvSpPr>
          <p:nvPr>
            <p:ph idx="1"/>
          </p:nvPr>
        </p:nvSpPr>
        <p:spPr/>
        <p:txBody>
          <a:bodyPr>
            <a:normAutofit/>
          </a:bodyPr>
          <a:lstStyle/>
          <a:p>
            <a:r>
              <a:rPr lang="en-GB" sz="2400">
                <a:latin typeface="Times New Roman" panose="02020603050405020304" pitchFamily="18" charset="0"/>
                <a:cs typeface="Times New Roman" panose="02020603050405020304" pitchFamily="18" charset="0"/>
              </a:rPr>
              <a:t>the works in (Deka et al. 2017;Liu et al. 2018) treat layout as images without encoding explicit geometric hierarchy. </a:t>
            </a:r>
          </a:p>
          <a:p>
            <a:r>
              <a:rPr lang="en-GB" sz="2400">
                <a:latin typeface="Times New Roman" panose="02020603050405020304" pitchFamily="18" charset="0"/>
                <a:cs typeface="Times New Roman" panose="02020603050405020304" pitchFamily="18" charset="0"/>
              </a:rPr>
              <a:t>recent works (</a:t>
            </a:r>
            <a:r>
              <a:rPr lang="en-GB" sz="2400" err="1">
                <a:latin typeface="Times New Roman" panose="02020603050405020304" pitchFamily="18" charset="0"/>
                <a:cs typeface="Times New Roman" panose="02020603050405020304" pitchFamily="18" charset="0"/>
              </a:rPr>
              <a:t>Manandhar</a:t>
            </a:r>
            <a:r>
              <a:rPr lang="en-GB" sz="2400">
                <a:latin typeface="Times New Roman" panose="02020603050405020304" pitchFamily="18" charset="0"/>
                <a:cs typeface="Times New Roman" panose="02020603050405020304" pitchFamily="18" charset="0"/>
              </a:rPr>
              <a:t>, Ruta, and </a:t>
            </a:r>
            <a:r>
              <a:rPr lang="en-GB" sz="2400" err="1">
                <a:latin typeface="Times New Roman" panose="02020603050405020304" pitchFamily="18" charset="0"/>
                <a:cs typeface="Times New Roman" panose="02020603050405020304" pitchFamily="18" charset="0"/>
              </a:rPr>
              <a:t>Collomosse</a:t>
            </a:r>
            <a:r>
              <a:rPr lang="en-GB" sz="2400">
                <a:latin typeface="Times New Roman" panose="02020603050405020304" pitchFamily="18" charset="0"/>
                <a:cs typeface="Times New Roman" panose="02020603050405020304" pitchFamily="18" charset="0"/>
              </a:rPr>
              <a:t> 2020; Patil et al. 2021) use GNNs to employ geometric features, but they form dense graphs which negates the hierarchical information.</a:t>
            </a:r>
          </a:p>
          <a:p>
            <a:r>
              <a:rPr lang="en-GB" sz="2400">
                <a:latin typeface="Times New Roman" panose="02020603050405020304" pitchFamily="18" charset="0"/>
                <a:cs typeface="Times New Roman" panose="02020603050405020304" pitchFamily="18" charset="0"/>
              </a:rPr>
              <a:t>the layout representations (Deka et al. 2017; Liu et al. 2018; </a:t>
            </a:r>
            <a:r>
              <a:rPr lang="en-GB" sz="2400" err="1">
                <a:latin typeface="Times New Roman" panose="02020603050405020304" pitchFamily="18" charset="0"/>
                <a:cs typeface="Times New Roman" panose="02020603050405020304" pitchFamily="18" charset="0"/>
              </a:rPr>
              <a:t>Manandhar</a:t>
            </a:r>
            <a:r>
              <a:rPr lang="en-GB" sz="2400">
                <a:latin typeface="Times New Roman" panose="02020603050405020304" pitchFamily="18" charset="0"/>
                <a:cs typeface="Times New Roman" panose="02020603050405020304" pitchFamily="18" charset="0"/>
              </a:rPr>
              <a:t>, Ruta, and </a:t>
            </a:r>
            <a:r>
              <a:rPr lang="en-GB" sz="2400" err="1">
                <a:latin typeface="Times New Roman" panose="02020603050405020304" pitchFamily="18" charset="0"/>
                <a:cs typeface="Times New Roman" panose="02020603050405020304" pitchFamily="18" charset="0"/>
              </a:rPr>
              <a:t>Collomosse</a:t>
            </a:r>
            <a:r>
              <a:rPr lang="en-GB" sz="2400">
                <a:latin typeface="Times New Roman" panose="02020603050405020304" pitchFamily="18" charset="0"/>
                <a:cs typeface="Times New Roman" panose="02020603050405020304" pitchFamily="18" charset="0"/>
              </a:rPr>
              <a:t> 2020; Patil et al. 2021) are designed only from spatial perspective by training to decode semantic maps.</a:t>
            </a:r>
          </a:p>
          <a:p>
            <a:endParaRPr lang="en-GB"/>
          </a:p>
        </p:txBody>
      </p:sp>
    </p:spTree>
    <p:extLst>
      <p:ext uri="{BB962C8B-B14F-4D97-AF65-F5344CB8AC3E}">
        <p14:creationId xmlns:p14="http://schemas.microsoft.com/office/powerpoint/2010/main" val="278193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124FE-A7C9-B7AB-CBE0-6A43FBB15754}"/>
              </a:ext>
            </a:extLst>
          </p:cNvPr>
          <p:cNvSpPr>
            <a:spLocks noGrp="1"/>
          </p:cNvSpPr>
          <p:nvPr>
            <p:ph type="title"/>
          </p:nvPr>
        </p:nvSpPr>
        <p:spPr>
          <a:xfrm>
            <a:off x="838200" y="365125"/>
            <a:ext cx="10515600" cy="1339436"/>
          </a:xfrm>
        </p:spPr>
        <p:txBody>
          <a:bodyPr/>
          <a:lstStyle/>
          <a:p>
            <a:r>
              <a:rPr lang="en-US" sz="4400" b="1" i="0">
                <a:solidFill>
                  <a:srgbClr val="0D0D0D"/>
                </a:solidFill>
                <a:effectLst/>
                <a:latin typeface="Times New Roman" panose="02020603050405020304" pitchFamily="18" charset="0"/>
                <a:cs typeface="Times New Roman" panose="02020603050405020304" pitchFamily="18" charset="0"/>
              </a:rPr>
              <a:t>Model Innovations</a:t>
            </a:r>
            <a:br>
              <a:rPr lang="en-CN" sz="4400" b="1">
                <a:latin typeface="Times New Roman" panose="02020603050405020304" pitchFamily="18" charset="0"/>
                <a:cs typeface="Times New Roman" panose="02020603050405020304" pitchFamily="18" charset="0"/>
              </a:rPr>
            </a:br>
            <a:endParaRPr lang="en-GB"/>
          </a:p>
        </p:txBody>
      </p:sp>
      <p:sp>
        <p:nvSpPr>
          <p:cNvPr id="3" name="内容占位符 2">
            <a:extLst>
              <a:ext uri="{FF2B5EF4-FFF2-40B4-BE49-F238E27FC236}">
                <a16:creationId xmlns:a16="http://schemas.microsoft.com/office/drawing/2014/main" id="{04229319-C15A-05CF-EDB9-C015A90F7FC6}"/>
              </a:ext>
            </a:extLst>
          </p:cNvPr>
          <p:cNvSpPr>
            <a:spLocks noGrp="1"/>
          </p:cNvSpPr>
          <p:nvPr>
            <p:ph idx="1"/>
          </p:nvPr>
        </p:nvSpPr>
        <p:spPr/>
        <p:txBody>
          <a:bodyPr/>
          <a:lstStyle/>
          <a:p>
            <a:r>
              <a:rPr lang="en-US">
                <a:solidFill>
                  <a:srgbClr val="0D0D0D"/>
                </a:solidFill>
                <a:latin typeface="Times New Roman" panose="02020603050405020304" pitchFamily="18" charset="0"/>
                <a:cs typeface="Times New Roman" panose="02020603050405020304" pitchFamily="18" charset="0"/>
              </a:rPr>
              <a:t>Add </a:t>
            </a:r>
            <a:r>
              <a:rPr lang="en-US" i="0">
                <a:solidFill>
                  <a:srgbClr val="0D0D0D"/>
                </a:solidFill>
                <a:effectLst/>
                <a:latin typeface="Times New Roman" panose="02020603050405020304" pitchFamily="18" charset="0"/>
                <a:cs typeface="Times New Roman" panose="02020603050405020304" pitchFamily="18" charset="0"/>
              </a:rPr>
              <a:t>Hierarchical encoder: a</a:t>
            </a:r>
            <a:r>
              <a:rPr lang="en-GB">
                <a:solidFill>
                  <a:srgbClr val="0D0D0D"/>
                </a:solidFill>
                <a:latin typeface="Times New Roman" panose="02020603050405020304" pitchFamily="18" charset="0"/>
                <a:cs typeface="Times New Roman" panose="02020603050405020304" pitchFamily="18" charset="0"/>
              </a:rPr>
              <a:t> la</a:t>
            </a:r>
            <a:r>
              <a:rPr lang="en-GB" i="0">
                <a:solidFill>
                  <a:srgbClr val="0D0D0D"/>
                </a:solidFill>
                <a:effectLst/>
                <a:latin typeface="Times New Roman" panose="02020603050405020304" pitchFamily="18" charset="0"/>
                <a:cs typeface="Times New Roman" panose="02020603050405020304" pitchFamily="18" charset="0"/>
              </a:rPr>
              <a:t>yout hierarchy is de-composed into multiple levels</a:t>
            </a:r>
          </a:p>
          <a:p>
            <a:r>
              <a:rPr lang="en-GB">
                <a:solidFill>
                  <a:srgbClr val="0D0D0D"/>
                </a:solidFill>
                <a:latin typeface="Times New Roman" panose="02020603050405020304" pitchFamily="18" charset="0"/>
                <a:cs typeface="Times New Roman" panose="02020603050405020304" pitchFamily="18" charset="0"/>
              </a:rPr>
              <a:t>F</a:t>
            </a:r>
            <a:r>
              <a:rPr lang="en-GB" i="0">
                <a:solidFill>
                  <a:srgbClr val="0D0D0D"/>
                </a:solidFill>
                <a:effectLst/>
                <a:latin typeface="Times New Roman" panose="02020603050405020304" pitchFamily="18" charset="0"/>
                <a:cs typeface="Times New Roman" panose="02020603050405020304" pitchFamily="18" charset="0"/>
              </a:rPr>
              <a:t>irst model to learn the layout representation by considering both spatial (semantic map) and structural (element organization) perspectives</a:t>
            </a:r>
          </a:p>
          <a:p>
            <a:r>
              <a:rPr lang="en-GB">
                <a:solidFill>
                  <a:srgbClr val="0D0D0D"/>
                </a:solidFill>
                <a:latin typeface="Times New Roman" panose="02020603050405020304" pitchFamily="18" charset="0"/>
                <a:cs typeface="Times New Roman" panose="02020603050405020304" pitchFamily="18" charset="0"/>
              </a:rPr>
              <a:t>N</a:t>
            </a:r>
            <a:r>
              <a:rPr lang="en-GB" i="0">
                <a:solidFill>
                  <a:srgbClr val="0D0D0D"/>
                </a:solidFill>
                <a:effectLst/>
                <a:latin typeface="Times New Roman" panose="02020603050405020304" pitchFamily="18" charset="0"/>
                <a:cs typeface="Times New Roman" panose="02020603050405020304" pitchFamily="18" charset="0"/>
              </a:rPr>
              <a:t>ewly involving TED metric to supplement structural aspect evaluation</a:t>
            </a:r>
          </a:p>
          <a:p>
            <a:endParaRPr lang="en-US" sz="2800" b="1" i="0">
              <a:solidFill>
                <a:srgbClr val="0D0D0D"/>
              </a:solidFill>
              <a:effectLst/>
              <a:latin typeface="Söhne"/>
            </a:endParaRPr>
          </a:p>
          <a:p>
            <a:endParaRPr lang="en-GB"/>
          </a:p>
        </p:txBody>
      </p:sp>
    </p:spTree>
    <p:extLst>
      <p:ext uri="{BB962C8B-B14F-4D97-AF65-F5344CB8AC3E}">
        <p14:creationId xmlns:p14="http://schemas.microsoft.com/office/powerpoint/2010/main" val="290388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5B2ED-4910-BCAF-FC01-93181B29D046}"/>
              </a:ext>
            </a:extLst>
          </p:cNvPr>
          <p:cNvSpPr>
            <a:spLocks noGrp="1"/>
          </p:cNvSpPr>
          <p:nvPr>
            <p:ph type="title"/>
          </p:nvPr>
        </p:nvSpPr>
        <p:spPr/>
        <p:txBody>
          <a:bodyPr>
            <a:normAutofit/>
          </a:bodyPr>
          <a:lstStyle/>
          <a:p>
            <a:r>
              <a:rPr lang="en-GB" sz="4000" b="1">
                <a:latin typeface="Times New Roman" panose="02020603050405020304" pitchFamily="18" charset="0"/>
                <a:cs typeface="Times New Roman" panose="02020603050405020304" pitchFamily="18" charset="0"/>
              </a:rPr>
              <a:t>Hierarchy Construction</a:t>
            </a:r>
          </a:p>
        </p:txBody>
      </p:sp>
      <p:pic>
        <p:nvPicPr>
          <p:cNvPr id="5" name="图片 4">
            <a:extLst>
              <a:ext uri="{FF2B5EF4-FFF2-40B4-BE49-F238E27FC236}">
                <a16:creationId xmlns:a16="http://schemas.microsoft.com/office/drawing/2014/main" id="{4AE7081B-74BC-455E-2AB5-77D0E8AB34E3}"/>
              </a:ext>
            </a:extLst>
          </p:cNvPr>
          <p:cNvPicPr>
            <a:picLocks noChangeAspect="1"/>
          </p:cNvPicPr>
          <p:nvPr/>
        </p:nvPicPr>
        <p:blipFill>
          <a:blip r:embed="rId3"/>
          <a:stretch>
            <a:fillRect/>
          </a:stretch>
        </p:blipFill>
        <p:spPr>
          <a:xfrm>
            <a:off x="838200" y="1495155"/>
            <a:ext cx="7925906" cy="3867690"/>
          </a:xfrm>
          <a:prstGeom prst="rect">
            <a:avLst/>
          </a:prstGeom>
        </p:spPr>
      </p:pic>
    </p:spTree>
    <p:extLst>
      <p:ext uri="{BB962C8B-B14F-4D97-AF65-F5344CB8AC3E}">
        <p14:creationId xmlns:p14="http://schemas.microsoft.com/office/powerpoint/2010/main" val="31506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19510-CA4A-0DC4-372A-4C2BF28D8501}"/>
              </a:ext>
            </a:extLst>
          </p:cNvPr>
          <p:cNvSpPr>
            <a:spLocks noGrp="1"/>
          </p:cNvSpPr>
          <p:nvPr>
            <p:ph type="title"/>
          </p:nvPr>
        </p:nvSpPr>
        <p:spPr/>
        <p:txBody>
          <a:bodyPr>
            <a:normAutofit/>
          </a:bodyPr>
          <a:lstStyle/>
          <a:p>
            <a:r>
              <a:rPr lang="en-GB" sz="4000" b="1">
                <a:latin typeface="Times New Roman" panose="02020603050405020304" pitchFamily="18" charset="0"/>
                <a:cs typeface="Times New Roman" panose="02020603050405020304" pitchFamily="18" charset="0"/>
              </a:rPr>
              <a:t>Question2: W</a:t>
            </a:r>
            <a:r>
              <a:rPr lang="en-US" altLang="zh-CN" sz="4000" b="1">
                <a:latin typeface="Times New Roman" panose="02020603050405020304" pitchFamily="18" charset="0"/>
                <a:cs typeface="Times New Roman" panose="02020603050405020304" pitchFamily="18" charset="0"/>
              </a:rPr>
              <a:t>hat can you see from </a:t>
            </a:r>
            <a:r>
              <a:rPr lang="en-GB" altLang="zh-CN" sz="4000" b="1">
                <a:latin typeface="Times New Roman" panose="02020603050405020304" pitchFamily="18" charset="0"/>
                <a:cs typeface="Times New Roman" panose="02020603050405020304" pitchFamily="18" charset="0"/>
              </a:rPr>
              <a:t>the</a:t>
            </a:r>
            <a:r>
              <a:rPr lang="zh-CN" altLang="en-US" sz="4000" b="1">
                <a:latin typeface="Times New Roman" panose="02020603050405020304" pitchFamily="18" charset="0"/>
                <a:cs typeface="Times New Roman" panose="02020603050405020304" pitchFamily="18" charset="0"/>
              </a:rPr>
              <a:t> </a:t>
            </a:r>
            <a:r>
              <a:rPr lang="en-GB" altLang="zh-CN" sz="4000" b="1">
                <a:latin typeface="Times New Roman" panose="02020603050405020304" pitchFamily="18" charset="0"/>
                <a:cs typeface="Times New Roman" panose="02020603050405020304" pitchFamily="18" charset="0"/>
              </a:rPr>
              <a:t>picture?</a:t>
            </a:r>
            <a:endParaRPr lang="en-GB" sz="4000"/>
          </a:p>
        </p:txBody>
      </p:sp>
      <p:pic>
        <p:nvPicPr>
          <p:cNvPr id="5" name="图片 4" descr="图片包含 日程表">
            <a:extLst>
              <a:ext uri="{FF2B5EF4-FFF2-40B4-BE49-F238E27FC236}">
                <a16:creationId xmlns:a16="http://schemas.microsoft.com/office/drawing/2014/main" id="{0D22B510-35B3-8FAF-1BF8-2E5A2C50D45E}"/>
              </a:ext>
            </a:extLst>
          </p:cNvPr>
          <p:cNvPicPr>
            <a:picLocks noChangeAspect="1"/>
          </p:cNvPicPr>
          <p:nvPr/>
        </p:nvPicPr>
        <p:blipFill>
          <a:blip r:embed="rId2"/>
          <a:stretch>
            <a:fillRect/>
          </a:stretch>
        </p:blipFill>
        <p:spPr>
          <a:xfrm>
            <a:off x="0" y="1889342"/>
            <a:ext cx="12192000" cy="3079315"/>
          </a:xfrm>
          <a:prstGeom prst="rect">
            <a:avLst/>
          </a:prstGeom>
        </p:spPr>
      </p:pic>
    </p:spTree>
    <p:extLst>
      <p:ext uri="{BB962C8B-B14F-4D97-AF65-F5344CB8AC3E}">
        <p14:creationId xmlns:p14="http://schemas.microsoft.com/office/powerpoint/2010/main" val="60693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F5874-CECC-DEF0-E6E9-E4F6EC254F3A}"/>
              </a:ext>
            </a:extLst>
          </p:cNvPr>
          <p:cNvSpPr>
            <a:spLocks noGrp="1"/>
          </p:cNvSpPr>
          <p:nvPr>
            <p:ph type="title"/>
          </p:nvPr>
        </p:nvSpPr>
        <p:spPr/>
        <p:txBody>
          <a:bodyPr>
            <a:normAutofit/>
          </a:bodyPr>
          <a:lstStyle/>
          <a:p>
            <a:r>
              <a:rPr lang="en-GB" sz="4000" b="1">
                <a:latin typeface="Times New Roman" panose="02020603050405020304" pitchFamily="18" charset="0"/>
                <a:cs typeface="Times New Roman" panose="02020603050405020304" pitchFamily="18" charset="0"/>
              </a:rPr>
              <a:t>Hierarchical Auto-Encode</a:t>
            </a:r>
          </a:p>
        </p:txBody>
      </p:sp>
      <p:sp>
        <p:nvSpPr>
          <p:cNvPr id="3" name="内容占位符 2">
            <a:extLst>
              <a:ext uri="{FF2B5EF4-FFF2-40B4-BE49-F238E27FC236}">
                <a16:creationId xmlns:a16="http://schemas.microsoft.com/office/drawing/2014/main" id="{C4360385-E1E9-1CC6-349D-59F10BB338DC}"/>
              </a:ext>
            </a:extLst>
          </p:cNvPr>
          <p:cNvSpPr>
            <a:spLocks noGrp="1"/>
          </p:cNvSpPr>
          <p:nvPr>
            <p:ph idx="1"/>
          </p:nvPr>
        </p:nvSpPr>
        <p:spPr>
          <a:xfrm>
            <a:off x="838200" y="1825625"/>
            <a:ext cx="10515600" cy="2776192"/>
          </a:xfrm>
        </p:spPr>
        <p:txBody>
          <a:bodyPr/>
          <a:lstStyle/>
          <a:p>
            <a:r>
              <a:rPr lang="en-GB">
                <a:latin typeface="Times New Roman" panose="02020603050405020304" pitchFamily="18" charset="0"/>
                <a:cs typeface="Times New Roman" panose="02020603050405020304" pitchFamily="18" charset="0"/>
              </a:rPr>
              <a:t>Level-wise Encoding </a:t>
            </a:r>
          </a:p>
          <a:p>
            <a:pPr marL="0" indent="0">
              <a:buNone/>
            </a:pP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Level Fusion</a:t>
            </a:r>
          </a:p>
          <a:p>
            <a:pPr marL="0" indent="0">
              <a:buNone/>
            </a:pP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Level-wise Decoding </a:t>
            </a:r>
          </a:p>
        </p:txBody>
      </p:sp>
      <p:pic>
        <p:nvPicPr>
          <p:cNvPr id="7" name="图片 6">
            <a:extLst>
              <a:ext uri="{FF2B5EF4-FFF2-40B4-BE49-F238E27FC236}">
                <a16:creationId xmlns:a16="http://schemas.microsoft.com/office/drawing/2014/main" id="{B8CF1CD4-61D4-1BC8-BE44-68DA66D7F12D}"/>
              </a:ext>
            </a:extLst>
          </p:cNvPr>
          <p:cNvPicPr>
            <a:picLocks noChangeAspect="1"/>
          </p:cNvPicPr>
          <p:nvPr/>
        </p:nvPicPr>
        <p:blipFill>
          <a:blip r:embed="rId3"/>
          <a:stretch>
            <a:fillRect/>
          </a:stretch>
        </p:blipFill>
        <p:spPr>
          <a:xfrm>
            <a:off x="4948077" y="1825625"/>
            <a:ext cx="2295845" cy="466790"/>
          </a:xfrm>
          <a:prstGeom prst="rect">
            <a:avLst/>
          </a:prstGeom>
        </p:spPr>
      </p:pic>
      <p:pic>
        <p:nvPicPr>
          <p:cNvPr id="9" name="图片 8">
            <a:extLst>
              <a:ext uri="{FF2B5EF4-FFF2-40B4-BE49-F238E27FC236}">
                <a16:creationId xmlns:a16="http://schemas.microsoft.com/office/drawing/2014/main" id="{01C9AE5E-FF28-87A9-D43E-1F0D4F0D567D}"/>
              </a:ext>
            </a:extLst>
          </p:cNvPr>
          <p:cNvPicPr>
            <a:picLocks noChangeAspect="1"/>
          </p:cNvPicPr>
          <p:nvPr/>
        </p:nvPicPr>
        <p:blipFill>
          <a:blip r:embed="rId4"/>
          <a:stretch>
            <a:fillRect/>
          </a:stretch>
        </p:blipFill>
        <p:spPr>
          <a:xfrm>
            <a:off x="4852384" y="2753284"/>
            <a:ext cx="5582429" cy="523948"/>
          </a:xfrm>
          <a:prstGeom prst="rect">
            <a:avLst/>
          </a:prstGeom>
        </p:spPr>
      </p:pic>
      <p:pic>
        <p:nvPicPr>
          <p:cNvPr id="11" name="图片 10">
            <a:extLst>
              <a:ext uri="{FF2B5EF4-FFF2-40B4-BE49-F238E27FC236}">
                <a16:creationId xmlns:a16="http://schemas.microsoft.com/office/drawing/2014/main" id="{151D3682-8632-CCC1-7E7F-A36E42AE34EA}"/>
              </a:ext>
            </a:extLst>
          </p:cNvPr>
          <p:cNvPicPr>
            <a:picLocks noChangeAspect="1"/>
          </p:cNvPicPr>
          <p:nvPr/>
        </p:nvPicPr>
        <p:blipFill>
          <a:blip r:embed="rId5"/>
          <a:stretch>
            <a:fillRect/>
          </a:stretch>
        </p:blipFill>
        <p:spPr>
          <a:xfrm>
            <a:off x="4948077" y="3952443"/>
            <a:ext cx="1848108" cy="504895"/>
          </a:xfrm>
          <a:prstGeom prst="rect">
            <a:avLst/>
          </a:prstGeom>
        </p:spPr>
      </p:pic>
      <p:pic>
        <p:nvPicPr>
          <p:cNvPr id="13" name="图片 12">
            <a:extLst>
              <a:ext uri="{FF2B5EF4-FFF2-40B4-BE49-F238E27FC236}">
                <a16:creationId xmlns:a16="http://schemas.microsoft.com/office/drawing/2014/main" id="{CB918B70-ABE5-492C-FB92-2AA5D6039536}"/>
              </a:ext>
            </a:extLst>
          </p:cNvPr>
          <p:cNvPicPr>
            <a:picLocks noChangeAspect="1"/>
          </p:cNvPicPr>
          <p:nvPr/>
        </p:nvPicPr>
        <p:blipFill>
          <a:blip r:embed="rId6"/>
          <a:stretch>
            <a:fillRect/>
          </a:stretch>
        </p:blipFill>
        <p:spPr>
          <a:xfrm>
            <a:off x="7810149" y="1865533"/>
            <a:ext cx="2181737" cy="466790"/>
          </a:xfrm>
          <a:prstGeom prst="rect">
            <a:avLst/>
          </a:prstGeom>
        </p:spPr>
      </p:pic>
      <p:sp>
        <p:nvSpPr>
          <p:cNvPr id="15" name="文本框 14">
            <a:extLst>
              <a:ext uri="{FF2B5EF4-FFF2-40B4-BE49-F238E27FC236}">
                <a16:creationId xmlns:a16="http://schemas.microsoft.com/office/drawing/2014/main" id="{F0D95B59-78BF-2AF9-B7C7-300E055FFED1}"/>
              </a:ext>
            </a:extLst>
          </p:cNvPr>
          <p:cNvSpPr txBox="1"/>
          <p:nvPr/>
        </p:nvSpPr>
        <p:spPr>
          <a:xfrm>
            <a:off x="838200" y="4848611"/>
            <a:ext cx="10668413" cy="1200329"/>
          </a:xfrm>
          <a:prstGeom prst="rect">
            <a:avLst/>
          </a:prstGeom>
          <a:noFill/>
        </p:spPr>
        <p:txBody>
          <a:bodyPr wrap="square">
            <a:spAutoFit/>
          </a:bodyPr>
          <a:lstStyle/>
          <a:p>
            <a:r>
              <a:rPr lang="en-GB" sz="2400">
                <a:latin typeface="Times New Roman" panose="02020603050405020304" pitchFamily="18" charset="0"/>
                <a:cs typeface="Times New Roman" panose="02020603050405020304" pitchFamily="18" charset="0"/>
              </a:rPr>
              <a:t>level-wise features are recursively aggregated capturing layout attributes at different granularities. In this way, each level has a feature that contains integrated information from itself and all levels below it. </a:t>
            </a:r>
          </a:p>
        </p:txBody>
      </p:sp>
      <p:sp>
        <p:nvSpPr>
          <p:cNvPr id="17" name="文本框 16">
            <a:extLst>
              <a:ext uri="{FF2B5EF4-FFF2-40B4-BE49-F238E27FC236}">
                <a16:creationId xmlns:a16="http://schemas.microsoft.com/office/drawing/2014/main" id="{A35C1D4B-97E3-F374-1F08-32A5B2E23264}"/>
              </a:ext>
            </a:extLst>
          </p:cNvPr>
          <p:cNvSpPr txBox="1"/>
          <p:nvPr/>
        </p:nvSpPr>
        <p:spPr>
          <a:xfrm>
            <a:off x="7540072" y="3553435"/>
            <a:ext cx="6095170" cy="369332"/>
          </a:xfrm>
          <a:prstGeom prst="rect">
            <a:avLst/>
          </a:prstGeom>
          <a:noFill/>
        </p:spPr>
        <p:txBody>
          <a:bodyPr wrap="square">
            <a:spAutoFit/>
          </a:bodyPr>
          <a:lstStyle/>
          <a:p>
            <a:r>
              <a:rPr lang="en-GB"/>
              <a:t>An MLP that aligns the feature from level</a:t>
            </a:r>
          </a:p>
        </p:txBody>
      </p:sp>
      <p:sp>
        <p:nvSpPr>
          <p:cNvPr id="22" name="箭头: 下 21">
            <a:extLst>
              <a:ext uri="{FF2B5EF4-FFF2-40B4-BE49-F238E27FC236}">
                <a16:creationId xmlns:a16="http://schemas.microsoft.com/office/drawing/2014/main" id="{E4FBCA46-395E-573C-1ED5-609B1DA0DA8B}"/>
              </a:ext>
            </a:extLst>
          </p:cNvPr>
          <p:cNvSpPr/>
          <p:nvPr/>
        </p:nvSpPr>
        <p:spPr>
          <a:xfrm>
            <a:off x="8901017" y="3277232"/>
            <a:ext cx="233044" cy="3035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9058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Microsoft Macintosh PowerPoint</Application>
  <PresentationFormat>宽屏</PresentationFormat>
  <Paragraphs>183</Paragraphs>
  <Slides>26</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NimbusRomNo9L</vt:lpstr>
      <vt:lpstr>Söhne</vt:lpstr>
      <vt:lpstr>Arial</vt:lpstr>
      <vt:lpstr>Calibri</vt:lpstr>
      <vt:lpstr>Times New Roman</vt:lpstr>
      <vt:lpstr>Office 主题​​</vt:lpstr>
      <vt:lpstr>PowerPoint 演示文稿</vt:lpstr>
      <vt:lpstr>PowerPoint 演示文稿</vt:lpstr>
      <vt:lpstr>What is layout representation learning</vt:lpstr>
      <vt:lpstr>Question1: Why we need layout representation learning?</vt:lpstr>
      <vt:lpstr>Related Works</vt:lpstr>
      <vt:lpstr>Model Innovations </vt:lpstr>
      <vt:lpstr>Hierarchy Construction</vt:lpstr>
      <vt:lpstr>Question2: What can you see from the picture?</vt:lpstr>
      <vt:lpstr>Hierarchical Auto-Encode</vt:lpstr>
      <vt:lpstr>A good example of model virtualization</vt:lpstr>
      <vt:lpstr>PowerPoint 演示文稿</vt:lpstr>
      <vt:lpstr>PowerPoint 演示文稿</vt:lpstr>
      <vt:lpstr>PowerPoint 演示文稿</vt:lpstr>
      <vt:lpstr>PowerPoint 演示文稿</vt:lpstr>
      <vt:lpstr>PowerPoint 演示文稿</vt:lpstr>
      <vt:lpstr>Answer: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Shuyue Li</dc:creator>
  <cp:lastModifiedBy>一帆 王</cp:lastModifiedBy>
  <cp:revision>1</cp:revision>
  <dcterms:created xsi:type="dcterms:W3CDTF">2024-02-27T13:57:59Z</dcterms:created>
  <dcterms:modified xsi:type="dcterms:W3CDTF">2024-02-28T17:52:25Z</dcterms:modified>
</cp:coreProperties>
</file>