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8" r:id="rId4"/>
  </p:sldMasterIdLst>
  <p:notesMasterIdLst>
    <p:notesMasterId r:id="rId22"/>
  </p:notesMasterIdLst>
  <p:sldIdLst>
    <p:sldId id="256" r:id="rId5"/>
    <p:sldId id="272" r:id="rId6"/>
    <p:sldId id="280" r:id="rId7"/>
    <p:sldId id="282" r:id="rId8"/>
    <p:sldId id="258" r:id="rId9"/>
    <p:sldId id="257" r:id="rId10"/>
    <p:sldId id="264" r:id="rId11"/>
    <p:sldId id="274" r:id="rId12"/>
    <p:sldId id="275" r:id="rId13"/>
    <p:sldId id="276" r:id="rId14"/>
    <p:sldId id="277" r:id="rId15"/>
    <p:sldId id="281" r:id="rId16"/>
    <p:sldId id="278" r:id="rId17"/>
    <p:sldId id="266" r:id="rId18"/>
    <p:sldId id="267" r:id="rId19"/>
    <p:sldId id="27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C226F-7772-4353-B2F7-AA62551AAE94}" v="1" dt="2024-03-01T04:03:14.476"/>
    <p1510:client id="{17C0FC78-3FAB-4CE3-8907-BFC25CA0883E}" v="11" dt="2024-03-01T04:39:55.496"/>
    <p1510:client id="{19E67735-C2A4-4C76-AA7D-28DA44868D09}" v="88" dt="2024-03-01T03:41:14.109"/>
    <p1510:client id="{30B342A7-B934-104D-AC09-9D7DF223E63C}" v="1" dt="2024-03-01T16:56:43.720"/>
    <p1510:client id="{59C9DA16-DB6F-4A99-963C-39A4EF2F980E}" v="78" dt="2024-03-01T01:43:12.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7"/>
    <p:restoredTop sz="69661" autoAdjust="0"/>
  </p:normalViewPr>
  <p:slideViewPr>
    <p:cSldViewPr snapToGrid="0">
      <p:cViewPr varScale="1">
        <p:scale>
          <a:sx n="83" d="100"/>
          <a:sy n="83" d="100"/>
        </p:scale>
        <p:origin x="2368" y="20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一帆 王" userId="f714d54a934e6e2f" providerId="LiveId" clId="{30B342A7-B934-104D-AC09-9D7DF223E63C}"/>
    <pc:docChg chg="modSld">
      <pc:chgData name="一帆 王" userId="f714d54a934e6e2f" providerId="LiveId" clId="{30B342A7-B934-104D-AC09-9D7DF223E63C}" dt="2024-03-01T16:56:43.720" v="0" actId="1076"/>
      <pc:docMkLst>
        <pc:docMk/>
      </pc:docMkLst>
      <pc:sldChg chg="modSp mod">
        <pc:chgData name="一帆 王" userId="f714d54a934e6e2f" providerId="LiveId" clId="{30B342A7-B934-104D-AC09-9D7DF223E63C}" dt="2024-03-01T16:56:43.720" v="0" actId="1076"/>
        <pc:sldMkLst>
          <pc:docMk/>
          <pc:sldMk cId="777602371" sldId="282"/>
        </pc:sldMkLst>
        <pc:spChg chg="mod">
          <ac:chgData name="一帆 王" userId="f714d54a934e6e2f" providerId="LiveId" clId="{30B342A7-B934-104D-AC09-9D7DF223E63C}" dt="2024-03-01T16:56:43.720" v="0" actId="1076"/>
          <ac:spMkLst>
            <pc:docMk/>
            <pc:sldMk cId="777602371" sldId="282"/>
            <ac:spMk id="7" creationId="{B2B135BE-A39B-5EEE-7D6E-EFC5543460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i="0" dirty="0">
                <a:solidFill>
                  <a:srgbClr val="0D0D0D"/>
                </a:solidFill>
                <a:effectLst/>
                <a:latin typeface="Söhne"/>
              </a:rPr>
              <a:t>For example, dynamic visualizations that synchronize music beats with visual elements can increase audience engagement and enjoyment in live performances or music videos.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i="0" dirty="0">
              <a:solidFill>
                <a:srgbClr val="0D0D0D"/>
              </a:solidFill>
              <a:effectLst/>
              <a:latin typeface="Söhne"/>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a:t>
            </a:r>
            <a:r>
              <a:rPr lang="en-GB" b="0" i="0" dirty="0">
                <a:solidFill>
                  <a:srgbClr val="0D0D0D"/>
                </a:solidFill>
                <a:effectLst/>
                <a:latin typeface="Söhne"/>
              </a:rPr>
              <a:t> Most people without musical training may not be able to differentiate between different genres of music; they mostly listen based on feeling. The purpose of our project is to visualize their playlists, ultimately enabling them to quantitatively understand what types of music they like so that they can purposefully search for their </a:t>
            </a:r>
            <a:r>
              <a:rPr lang="en-GB" b="0" i="0" dirty="0" err="1">
                <a:solidFill>
                  <a:srgbClr val="0D0D0D"/>
                </a:solidFill>
                <a:effectLst/>
                <a:latin typeface="Söhne"/>
              </a:rPr>
              <a:t>favorite</a:t>
            </a:r>
            <a:r>
              <a:rPr lang="en-GB" b="0" i="0" dirty="0">
                <a:solidFill>
                  <a:srgbClr val="0D0D0D"/>
                </a:solidFill>
                <a:effectLst/>
                <a:latin typeface="Söhne"/>
              </a:rPr>
              <a:t> songs in music listening apps in the future.</a:t>
            </a:r>
          </a:p>
          <a:p>
            <a:endParaRPr lang="en-GB" dirty="0"/>
          </a:p>
        </p:txBody>
      </p:sp>
      <p:sp>
        <p:nvSpPr>
          <p:cNvPr id="4" name="灯片编号占位符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4844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0977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50797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59149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97397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6831B-9B42-41FB-E4AB-13EF752CDF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FA82D463-3897-2254-4C70-DCD677F5D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03F17C25-64EA-9A2F-0C4C-40A6270CFB49}"/>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26E6DA2A-78D5-265B-96D6-FDE37C3D0D6A}"/>
              </a:ext>
            </a:extLst>
          </p:cNvPr>
          <p:cNvSpPr>
            <a:spLocks noGrp="1"/>
          </p:cNvSpPr>
          <p:nvPr>
            <p:ph type="ftr" sz="quarter" idx="11"/>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5B4220D0-3489-40BC-AF96-B7DDBB784D1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4135554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826BB-E196-B9F3-835F-23DA3C1E7A0C}"/>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BC0D0FDB-414D-D59E-CC6F-418EA1BB1C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CFA12CDD-4827-BB82-9CCE-22A15115CB2E}"/>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1F61BD49-A1BC-B6AC-FE66-C27F52FA9B1A}"/>
              </a:ext>
            </a:extLst>
          </p:cNvPr>
          <p:cNvSpPr>
            <a:spLocks noGrp="1"/>
          </p:cNvSpPr>
          <p:nvPr>
            <p:ph type="ftr" sz="quarter" idx="11"/>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BD461BB2-5CFB-5C66-FF83-C5C618A1DC1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11286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911344-9F4E-2E36-44AF-51C0B4C290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DC8C1D29-C588-94E4-4E46-8F08C1A9D9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8F00D6A8-02E6-5E7D-8153-707B6ED24859}"/>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C383389D-3A12-32CA-1503-DA88AA55AD29}"/>
              </a:ext>
            </a:extLst>
          </p:cNvPr>
          <p:cNvSpPr>
            <a:spLocks noGrp="1"/>
          </p:cNvSpPr>
          <p:nvPr>
            <p:ph type="ftr" sz="quarter" idx="11"/>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77201324-64F0-D10F-AB70-EC66F2F7946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443756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A7C65-A56D-1A7A-6026-C618BC772D85}"/>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8DB8373B-F854-4D98-9BFD-874FE214CD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B8098F5-3B59-5ECD-0DB5-3A277FC12ED0}"/>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5AC82037-C86C-2236-46DB-88232C8B6CA9}"/>
              </a:ext>
            </a:extLst>
          </p:cNvPr>
          <p:cNvSpPr>
            <a:spLocks noGrp="1"/>
          </p:cNvSpPr>
          <p:nvPr>
            <p:ph type="ftr" sz="quarter" idx="11"/>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382A4C2B-D1C4-462A-3F3D-DA073A01184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1769441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07401-66E8-6F73-3CC7-CB75114899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7B0BFEBA-B4A4-5A6C-2499-20704C69CA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BD9A8C-3119-491D-40C6-0CFAA37FB587}"/>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2B88B82A-A7F0-1837-ECD5-A3778B44EFB6}"/>
              </a:ext>
            </a:extLst>
          </p:cNvPr>
          <p:cNvSpPr>
            <a:spLocks noGrp="1"/>
          </p:cNvSpPr>
          <p:nvPr>
            <p:ph type="ftr" sz="quarter" idx="11"/>
          </p:nvPr>
        </p:nvSpPr>
        <p:spPr/>
        <p:txBody>
          <a:bodyPr/>
          <a:lstStyle/>
          <a:p>
            <a:r>
              <a:rPr lang="en-US"/>
              <a:t>PRESENTATION TITLE</a:t>
            </a:r>
            <a:endParaRPr lang="en-US" dirty="0"/>
          </a:p>
        </p:txBody>
      </p:sp>
      <p:sp>
        <p:nvSpPr>
          <p:cNvPr id="6" name="灯片编号占位符 5">
            <a:extLst>
              <a:ext uri="{FF2B5EF4-FFF2-40B4-BE49-F238E27FC236}">
                <a16:creationId xmlns:a16="http://schemas.microsoft.com/office/drawing/2014/main" id="{56F09A58-D5D7-85B4-3B78-B6EEB45698D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01017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125F-0866-5264-2D9E-FE34481865B9}"/>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04333DBF-8694-E7DB-C5AF-9670733A55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22758A56-9AF9-3440-55A8-A2D569DAF1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EB060F5-CB8E-768D-9364-C8E843BD1DF6}"/>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6" name="页脚占位符 5">
            <a:extLst>
              <a:ext uri="{FF2B5EF4-FFF2-40B4-BE49-F238E27FC236}">
                <a16:creationId xmlns:a16="http://schemas.microsoft.com/office/drawing/2014/main" id="{F3433D9E-0457-6DFA-F3D2-8BFE4F4AB994}"/>
              </a:ext>
            </a:extLst>
          </p:cNvPr>
          <p:cNvSpPr>
            <a:spLocks noGrp="1"/>
          </p:cNvSpPr>
          <p:nvPr>
            <p:ph type="ftr" sz="quarter" idx="11"/>
          </p:nvPr>
        </p:nvSpPr>
        <p:spPr/>
        <p:txBody>
          <a:bodyPr/>
          <a:lstStyle/>
          <a:p>
            <a:r>
              <a:rPr lang="en-US"/>
              <a:t>PRESENTATION TITLE</a:t>
            </a:r>
            <a:endParaRPr lang="en-US" dirty="0"/>
          </a:p>
        </p:txBody>
      </p:sp>
      <p:sp>
        <p:nvSpPr>
          <p:cNvPr id="7" name="灯片编号占位符 6">
            <a:extLst>
              <a:ext uri="{FF2B5EF4-FFF2-40B4-BE49-F238E27FC236}">
                <a16:creationId xmlns:a16="http://schemas.microsoft.com/office/drawing/2014/main" id="{525B7229-7974-16A6-5D81-558FE47490C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43676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FD987-5748-3B6C-4C39-28A6CBDFDBF6}"/>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30B08663-4E6E-E774-5A2C-A71145610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B550DF-63C1-F6C4-EABF-2369A2D821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6E80B97F-76B2-28F3-1FBF-BDFC1AEEC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6B5A35-D4E2-1ECB-99FB-124887FC5D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10340ACF-B534-6C3B-114C-5A0D480D43BC}"/>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8" name="页脚占位符 7">
            <a:extLst>
              <a:ext uri="{FF2B5EF4-FFF2-40B4-BE49-F238E27FC236}">
                <a16:creationId xmlns:a16="http://schemas.microsoft.com/office/drawing/2014/main" id="{1BD461E1-F132-3FF0-F188-C1588E149516}"/>
              </a:ext>
            </a:extLst>
          </p:cNvPr>
          <p:cNvSpPr>
            <a:spLocks noGrp="1"/>
          </p:cNvSpPr>
          <p:nvPr>
            <p:ph type="ftr" sz="quarter" idx="11"/>
          </p:nvPr>
        </p:nvSpPr>
        <p:spPr/>
        <p:txBody>
          <a:bodyPr/>
          <a:lstStyle/>
          <a:p>
            <a:r>
              <a:rPr lang="en-US"/>
              <a:t>PRESENTATION TITLE</a:t>
            </a:r>
            <a:endParaRPr lang="en-US" dirty="0"/>
          </a:p>
        </p:txBody>
      </p:sp>
      <p:sp>
        <p:nvSpPr>
          <p:cNvPr id="9" name="灯片编号占位符 8">
            <a:extLst>
              <a:ext uri="{FF2B5EF4-FFF2-40B4-BE49-F238E27FC236}">
                <a16:creationId xmlns:a16="http://schemas.microsoft.com/office/drawing/2014/main" id="{2A0EDDD4-9E56-BF3F-5E9F-A1F69D489E5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5030688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5F4FC-16D6-FBD7-F138-1197315E5CD8}"/>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407D2243-8DE2-5F2C-0F78-707F92C73D78}"/>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4" name="页脚占位符 3">
            <a:extLst>
              <a:ext uri="{FF2B5EF4-FFF2-40B4-BE49-F238E27FC236}">
                <a16:creationId xmlns:a16="http://schemas.microsoft.com/office/drawing/2014/main" id="{28BEE8FC-C326-B626-9E56-8A03EF3DF71D}"/>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B88CCA0F-1216-6B90-369B-621EA4CF0B4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1818212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8ED6DB-2E74-46FF-858F-82C92D41A75E}"/>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3" name="页脚占位符 2">
            <a:extLst>
              <a:ext uri="{FF2B5EF4-FFF2-40B4-BE49-F238E27FC236}">
                <a16:creationId xmlns:a16="http://schemas.microsoft.com/office/drawing/2014/main" id="{E86E2CD2-9CBA-1783-820F-377D8D8E8468}"/>
              </a:ext>
            </a:extLst>
          </p:cNvPr>
          <p:cNvSpPr>
            <a:spLocks noGrp="1"/>
          </p:cNvSpPr>
          <p:nvPr>
            <p:ph type="ftr" sz="quarter" idx="11"/>
          </p:nvPr>
        </p:nvSpPr>
        <p:spPr/>
        <p:txBody>
          <a:bodyPr/>
          <a:lstStyle/>
          <a:p>
            <a:r>
              <a:rPr lang="en-US"/>
              <a:t>PRESENTATION TITLE</a:t>
            </a:r>
            <a:endParaRPr lang="en-US" dirty="0"/>
          </a:p>
        </p:txBody>
      </p:sp>
      <p:sp>
        <p:nvSpPr>
          <p:cNvPr id="4" name="灯片编号占位符 3">
            <a:extLst>
              <a:ext uri="{FF2B5EF4-FFF2-40B4-BE49-F238E27FC236}">
                <a16:creationId xmlns:a16="http://schemas.microsoft.com/office/drawing/2014/main" id="{87F9E408-468B-BC86-7906-228B04CD3A1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3267687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9CC5C-D46F-7D70-CD2B-BE241D5B1E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7FBD7631-D1D3-50BE-45A4-E252E80DC1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31C10D9C-51B0-5314-291F-FFFB39F51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145A29-A0F3-288B-302D-08E3964E971B}"/>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6" name="页脚占位符 5">
            <a:extLst>
              <a:ext uri="{FF2B5EF4-FFF2-40B4-BE49-F238E27FC236}">
                <a16:creationId xmlns:a16="http://schemas.microsoft.com/office/drawing/2014/main" id="{D494F5CE-B9B5-6E46-7707-64AE7E3D0E84}"/>
              </a:ext>
            </a:extLst>
          </p:cNvPr>
          <p:cNvSpPr>
            <a:spLocks noGrp="1"/>
          </p:cNvSpPr>
          <p:nvPr>
            <p:ph type="ftr" sz="quarter" idx="11"/>
          </p:nvPr>
        </p:nvSpPr>
        <p:spPr/>
        <p:txBody>
          <a:bodyPr/>
          <a:lstStyle/>
          <a:p>
            <a:r>
              <a:rPr lang="en-US"/>
              <a:t>PRESENTATION TITLE</a:t>
            </a:r>
            <a:endParaRPr lang="en-US" dirty="0"/>
          </a:p>
        </p:txBody>
      </p:sp>
      <p:sp>
        <p:nvSpPr>
          <p:cNvPr id="7" name="灯片编号占位符 6">
            <a:extLst>
              <a:ext uri="{FF2B5EF4-FFF2-40B4-BE49-F238E27FC236}">
                <a16:creationId xmlns:a16="http://schemas.microsoft.com/office/drawing/2014/main" id="{A6202B8F-9ADE-EF8A-CC22-2DF2086F76E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351776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83E2F-68BA-887D-A885-FEB7F99B80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58552F86-1ADD-DADA-87B3-155A93258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609731DC-E5A2-917C-F730-CECE26B0C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4CEA25-4E0F-15C9-DCE3-5346262922E9}"/>
              </a:ext>
            </a:extLst>
          </p:cNvPr>
          <p:cNvSpPr>
            <a:spLocks noGrp="1"/>
          </p:cNvSpPr>
          <p:nvPr>
            <p:ph type="dt" sz="half" idx="10"/>
          </p:nvPr>
        </p:nvSpPr>
        <p:spPr/>
        <p:txBody>
          <a:bodyPr/>
          <a:lstStyle/>
          <a:p>
            <a:fld id="{FC9A72C8-1C87-42EF-8A11-BF6DFA19ED8B}" type="datetime1">
              <a:rPr lang="en-US" smtClean="0"/>
              <a:t>3/1/24</a:t>
            </a:fld>
            <a:endParaRPr lang="en-US" dirty="0"/>
          </a:p>
        </p:txBody>
      </p:sp>
      <p:sp>
        <p:nvSpPr>
          <p:cNvPr id="6" name="页脚占位符 5">
            <a:extLst>
              <a:ext uri="{FF2B5EF4-FFF2-40B4-BE49-F238E27FC236}">
                <a16:creationId xmlns:a16="http://schemas.microsoft.com/office/drawing/2014/main" id="{673D9C8A-FED2-80CD-550B-95E8DEF498B0}"/>
              </a:ext>
            </a:extLst>
          </p:cNvPr>
          <p:cNvSpPr>
            <a:spLocks noGrp="1"/>
          </p:cNvSpPr>
          <p:nvPr>
            <p:ph type="ftr" sz="quarter" idx="11"/>
          </p:nvPr>
        </p:nvSpPr>
        <p:spPr/>
        <p:txBody>
          <a:bodyPr/>
          <a:lstStyle/>
          <a:p>
            <a:r>
              <a:rPr lang="en-US"/>
              <a:t>PRESENTATION TITLE</a:t>
            </a:r>
            <a:endParaRPr lang="en-US" dirty="0"/>
          </a:p>
        </p:txBody>
      </p:sp>
      <p:sp>
        <p:nvSpPr>
          <p:cNvPr id="7" name="灯片编号占位符 6">
            <a:extLst>
              <a:ext uri="{FF2B5EF4-FFF2-40B4-BE49-F238E27FC236}">
                <a16:creationId xmlns:a16="http://schemas.microsoft.com/office/drawing/2014/main" id="{3049D46F-B162-F506-3C42-3E995EAFD6F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8124514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517EF5-A571-7639-7C41-B1AF4A943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EB724184-E93A-AAC1-BC4D-4472717A3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CB331171-F0B7-B746-9706-847460736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9A72C8-1C87-42EF-8A11-BF6DFA19ED8B}" type="datetime1">
              <a:rPr lang="en-US" smtClean="0"/>
              <a:t>3/1/24</a:t>
            </a:fld>
            <a:endParaRPr lang="en-US" dirty="0"/>
          </a:p>
        </p:txBody>
      </p:sp>
      <p:sp>
        <p:nvSpPr>
          <p:cNvPr id="5" name="页脚占位符 4">
            <a:extLst>
              <a:ext uri="{FF2B5EF4-FFF2-40B4-BE49-F238E27FC236}">
                <a16:creationId xmlns:a16="http://schemas.microsoft.com/office/drawing/2014/main" id="{28DD5702-4F08-497A-67DE-52AE5FB7B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PRESENTATION TITLE</a:t>
            </a:r>
            <a:endParaRPr lang="en-US" dirty="0"/>
          </a:p>
        </p:txBody>
      </p:sp>
      <p:sp>
        <p:nvSpPr>
          <p:cNvPr id="6" name="灯片编号占位符 5">
            <a:extLst>
              <a:ext uri="{FF2B5EF4-FFF2-40B4-BE49-F238E27FC236}">
                <a16:creationId xmlns:a16="http://schemas.microsoft.com/office/drawing/2014/main" id="{09F54FB5-C24D-325F-4713-F5AEBB957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0897670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651" r:id="rId12"/>
    <p:sldLayoutId id="2147483654" r:id="rId13"/>
    <p:sldLayoutId id="2147483658" r:id="rId14"/>
    <p:sldLayoutId id="2147483662"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ound waves and bars with gradient red and blue colour">
            <a:extLst>
              <a:ext uri="{FF2B5EF4-FFF2-40B4-BE49-F238E27FC236}">
                <a16:creationId xmlns:a16="http://schemas.microsoft.com/office/drawing/2014/main" id="{A1B3417E-8695-BED7-DE6E-FE47A976CD4B}"/>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77981" y="1122363"/>
            <a:ext cx="4023360" cy="3204134"/>
          </a:xfrm>
        </p:spPr>
        <p:txBody>
          <a:bodyPr anchor="b">
            <a:normAutofit/>
          </a:bodyPr>
          <a:lstStyle/>
          <a:p>
            <a:pPr algn="l"/>
            <a:r>
              <a:rPr lang="en-GB" sz="4800" dirty="0"/>
              <a:t>Audio Genre Classification And</a:t>
            </a:r>
            <a:r>
              <a:rPr lang="en-GB" altLang="zh-CN" sz="4800" dirty="0"/>
              <a:t> Virtualization</a:t>
            </a:r>
            <a:endParaRPr lang="en-GB" sz="48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77980" y="4872922"/>
            <a:ext cx="4023359" cy="1208141"/>
          </a:xfrm>
        </p:spPr>
        <p:txBody>
          <a:bodyPr>
            <a:normAutofit/>
          </a:bodyPr>
          <a:lstStyle/>
          <a:p>
            <a:pPr algn="l"/>
            <a:r>
              <a:rPr lang="nl-NL" sz="2000" dirty="0">
                <a:latin typeface="Times New Roman" panose="02020603050405020304" pitchFamily="18" charset="0"/>
                <a:cs typeface="Times New Roman" panose="02020603050405020304" pitchFamily="18" charset="0"/>
              </a:rPr>
              <a:t>002839146 Y</a:t>
            </a:r>
            <a:r>
              <a:rPr lang="nl-NL" altLang="zh-CN" sz="2000" dirty="0">
                <a:latin typeface="Times New Roman" panose="02020603050405020304" pitchFamily="18" charset="0"/>
                <a:ea typeface="等线"/>
                <a:cs typeface="Times New Roman" panose="02020603050405020304" pitchFamily="18" charset="0"/>
              </a:rPr>
              <a:t>ifan Wang </a:t>
            </a:r>
          </a:p>
          <a:p>
            <a:pPr algn="l"/>
            <a:r>
              <a:rPr lang="nl-NL" altLang="zh-CN" sz="2000" dirty="0">
                <a:latin typeface="Times New Roman" panose="02020603050405020304" pitchFamily="18" charset="0"/>
                <a:ea typeface="等线"/>
                <a:cs typeface="Times New Roman" panose="02020603050405020304" pitchFamily="18" charset="0"/>
              </a:rPr>
              <a:t>002839771 Qiwen Ding</a:t>
            </a:r>
          </a:p>
          <a:p>
            <a:pPr algn="l"/>
            <a:r>
              <a:rPr lang="nl-NL" altLang="zh-CN" sz="2000" dirty="0">
                <a:latin typeface="Times New Roman" panose="02020603050405020304" pitchFamily="18" charset="0"/>
                <a:ea typeface="等线"/>
                <a:cs typeface="Times New Roman" panose="02020603050405020304" pitchFamily="18" charset="0"/>
              </a:rPr>
              <a:t> </a:t>
            </a:r>
            <a:r>
              <a:rPr lang="nl-NL" sz="2000" dirty="0">
                <a:latin typeface="Times New Roman" panose="02020603050405020304" pitchFamily="18" charset="0"/>
                <a:ea typeface="等线" panose="020F0502020204030204"/>
                <a:cs typeface="Times New Roman" panose="02020603050405020304" pitchFamily="18" charset="0"/>
              </a:rPr>
              <a:t>002697053 Shuyue Li</a:t>
            </a:r>
            <a:endParaRPr lang="nl-NL" sz="2000" dirty="0">
              <a:latin typeface="Times New Roman" panose="02020603050405020304" pitchFamily="18" charset="0"/>
              <a:cs typeface="Times New Roman" panose="02020603050405020304" pitchFamily="18" charset="0"/>
            </a:endParaRPr>
          </a:p>
          <a:p>
            <a:pPr algn="l"/>
            <a:endParaRPr lang="nl-NL"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340B3-5E08-3A91-B43B-F2C784807058}"/>
              </a:ext>
            </a:extLst>
          </p:cNvPr>
          <p:cNvSpPr>
            <a:spLocks noGrp="1"/>
          </p:cNvSpPr>
          <p:nvPr>
            <p:ph type="title"/>
          </p:nvPr>
        </p:nvSpPr>
        <p:spPr/>
        <p:txBody>
          <a:bodyPr/>
          <a:lstStyle/>
          <a:p>
            <a:r>
              <a:rPr lang="en-US" altLang="zh-CN" dirty="0">
                <a:solidFill>
                  <a:srgbClr val="000000"/>
                </a:solidFill>
                <a:ea typeface="等线 Light"/>
                <a:cs typeface="+mj-lt"/>
              </a:rPr>
              <a:t>Methodology - </a:t>
            </a:r>
            <a:r>
              <a:rPr lang="zh-CN" dirty="0">
                <a:solidFill>
                  <a:srgbClr val="000000"/>
                </a:solidFill>
                <a:ea typeface="等线 Light"/>
                <a:cs typeface="+mj-lt"/>
              </a:rPr>
              <a:t>Technology Stack</a:t>
            </a:r>
            <a:endParaRPr lang="zh-CN" dirty="0">
              <a:ea typeface="等线 Light"/>
              <a:cs typeface="Calibri Light"/>
            </a:endParaRPr>
          </a:p>
        </p:txBody>
      </p:sp>
      <p:sp>
        <p:nvSpPr>
          <p:cNvPr id="3" name="内容占位符 2">
            <a:extLst>
              <a:ext uri="{FF2B5EF4-FFF2-40B4-BE49-F238E27FC236}">
                <a16:creationId xmlns:a16="http://schemas.microsoft.com/office/drawing/2014/main" id="{E48C5339-6060-1AE2-E2BD-4CDDDBF9B8CA}"/>
              </a:ext>
            </a:extLst>
          </p:cNvPr>
          <p:cNvSpPr>
            <a:spLocks noGrp="1"/>
          </p:cNvSpPr>
          <p:nvPr>
            <p:ph idx="1"/>
          </p:nvPr>
        </p:nvSpPr>
        <p:spPr/>
        <p:txBody>
          <a:bodyPr vert="horz" lIns="91440" tIns="45720" rIns="91440" bIns="45720" rtlCol="0" anchor="t">
            <a:normAutofit/>
          </a:bodyPr>
          <a:lstStyle/>
          <a:p>
            <a:r>
              <a:rPr lang="zh-CN" altLang="en-US" dirty="0">
                <a:solidFill>
                  <a:srgbClr val="000000"/>
                </a:solidFill>
                <a:ea typeface="等线"/>
                <a:cs typeface="+mn-lt"/>
              </a:rPr>
              <a:t>Utilize web technologies for interactive visualization (e.g., D3.js, Three.js for 3D visualizations, or p5.js for creative coding).</a:t>
            </a:r>
            <a:endParaRPr lang="zh-CN" altLang="en-US" dirty="0">
              <a:solidFill>
                <a:srgbClr val="000000"/>
              </a:solidFill>
              <a:ea typeface="等线"/>
              <a:cs typeface="Calibri" panose="020F0502020204030204"/>
            </a:endParaRPr>
          </a:p>
          <a:p>
            <a:r>
              <a:rPr lang="zh-CN" dirty="0">
                <a:solidFill>
                  <a:srgbClr val="000000"/>
                </a:solidFill>
                <a:ea typeface="等线"/>
                <a:cs typeface="+mn-lt"/>
              </a:rPr>
              <a:t>Employ audio processing libraries (e.g., LibROSA for Python) for feature extraction.</a:t>
            </a:r>
            <a:endParaRPr lang="zh-CN" dirty="0"/>
          </a:p>
          <a:p>
            <a:r>
              <a:rPr lang="zh-CN" dirty="0">
                <a:solidFill>
                  <a:srgbClr val="000000"/>
                </a:solidFill>
                <a:ea typeface="等线"/>
                <a:cs typeface="+mn-lt"/>
              </a:rPr>
              <a:t>Consider using a web framework (e.g., React or Vue) to create a user-friendly interface.</a:t>
            </a:r>
            <a:endParaRPr lang="zh-CN" dirty="0"/>
          </a:p>
          <a:p>
            <a:endParaRPr lang="zh-CN" altLang="en-US" dirty="0">
              <a:ea typeface="等线"/>
              <a:cs typeface="Calibri"/>
            </a:endParaRPr>
          </a:p>
        </p:txBody>
      </p:sp>
      <p:sp>
        <p:nvSpPr>
          <p:cNvPr id="4" name="页脚占位符 3">
            <a:extLst>
              <a:ext uri="{FF2B5EF4-FFF2-40B4-BE49-F238E27FC236}">
                <a16:creationId xmlns:a16="http://schemas.microsoft.com/office/drawing/2014/main" id="{2768C3F4-4FC3-CDD3-175D-3A7E58388012}"/>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90FC1AFA-4F55-748D-50C2-24E50F3BB3DF}"/>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58397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11A4C-68D2-AE8C-D125-834AF13A5D07}"/>
              </a:ext>
            </a:extLst>
          </p:cNvPr>
          <p:cNvSpPr>
            <a:spLocks noGrp="1"/>
          </p:cNvSpPr>
          <p:nvPr>
            <p:ph type="title"/>
          </p:nvPr>
        </p:nvSpPr>
        <p:spPr/>
        <p:txBody>
          <a:bodyPr>
            <a:normAutofit/>
          </a:bodyPr>
          <a:lstStyle/>
          <a:p>
            <a:r>
              <a:rPr lang="en-US" altLang="zh-CN" dirty="0">
                <a:solidFill>
                  <a:srgbClr val="000000"/>
                </a:solidFill>
                <a:ea typeface="等线 Light"/>
                <a:cs typeface="+mj-lt"/>
              </a:rPr>
              <a:t>Methodology - </a:t>
            </a:r>
            <a:r>
              <a:rPr lang="zh-CN" dirty="0">
                <a:solidFill>
                  <a:srgbClr val="000000"/>
                </a:solidFill>
                <a:ea typeface="等线 Light"/>
                <a:cs typeface="+mj-lt"/>
              </a:rPr>
              <a:t>Implementation</a:t>
            </a:r>
            <a:endParaRPr lang="zh-CN">
              <a:ea typeface="等线 Light"/>
              <a:cs typeface="Calibri Light"/>
            </a:endParaRPr>
          </a:p>
        </p:txBody>
      </p:sp>
      <p:sp>
        <p:nvSpPr>
          <p:cNvPr id="3" name="内容占位符 2">
            <a:extLst>
              <a:ext uri="{FF2B5EF4-FFF2-40B4-BE49-F238E27FC236}">
                <a16:creationId xmlns:a16="http://schemas.microsoft.com/office/drawing/2014/main" id="{65F04D49-41FD-6D89-44CC-9B37683E0077}"/>
              </a:ext>
            </a:extLst>
          </p:cNvPr>
          <p:cNvSpPr>
            <a:spLocks noGrp="1"/>
          </p:cNvSpPr>
          <p:nvPr>
            <p:ph idx="1"/>
          </p:nvPr>
        </p:nvSpPr>
        <p:spPr/>
        <p:txBody>
          <a:bodyPr vert="horz" lIns="91440" tIns="45720" rIns="91440" bIns="45720" rtlCol="0" anchor="t">
            <a:normAutofit/>
          </a:bodyPr>
          <a:lstStyle/>
          <a:p>
            <a:r>
              <a:rPr lang="zh-CN" altLang="en-US">
                <a:solidFill>
                  <a:srgbClr val="000000"/>
                </a:solidFill>
                <a:ea typeface="等线"/>
                <a:cs typeface="+mn-lt"/>
              </a:rPr>
              <a:t>Develop a web application that allows users to upload their music files or select from a pre-defined library.</a:t>
            </a:r>
            <a:endParaRPr lang="zh-CN" altLang="en-US" dirty="0">
              <a:solidFill>
                <a:srgbClr val="000000"/>
              </a:solidFill>
              <a:ea typeface="等线"/>
              <a:cs typeface="Calibri" panose="020F0502020204030204"/>
            </a:endParaRPr>
          </a:p>
          <a:p>
            <a:r>
              <a:rPr lang="zh-CN" dirty="0">
                <a:solidFill>
                  <a:srgbClr val="000000"/>
                </a:solidFill>
                <a:ea typeface="等线"/>
                <a:cs typeface="+mn-lt"/>
              </a:rPr>
              <a:t>Process the audio in real-time to extract musical features and map these to the visual elements designed.</a:t>
            </a:r>
            <a:endParaRPr lang="zh-CN"/>
          </a:p>
          <a:p>
            <a:r>
              <a:rPr lang="zh-CN" dirty="0">
                <a:solidFill>
                  <a:srgbClr val="000000"/>
                </a:solidFill>
                <a:ea typeface="等线"/>
                <a:cs typeface="+mn-lt"/>
              </a:rPr>
              <a:t>Ensure the application is responsive and can handle various file sizes and formats efficiently.</a:t>
            </a:r>
            <a:endParaRPr lang="zh-CN"/>
          </a:p>
          <a:p>
            <a:endParaRPr lang="zh-CN" altLang="en-US" dirty="0">
              <a:ea typeface="等线"/>
              <a:cs typeface="Calibri"/>
            </a:endParaRPr>
          </a:p>
        </p:txBody>
      </p:sp>
      <p:sp>
        <p:nvSpPr>
          <p:cNvPr id="4" name="页脚占位符 3">
            <a:extLst>
              <a:ext uri="{FF2B5EF4-FFF2-40B4-BE49-F238E27FC236}">
                <a16:creationId xmlns:a16="http://schemas.microsoft.com/office/drawing/2014/main" id="{3A4246A1-9D8A-3A91-2B36-01D81775171F}"/>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A4D4139E-4B16-643C-B2B6-6459C557B463}"/>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1846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12EA3-025D-EA79-6E65-DAC80D9E5AE7}"/>
              </a:ext>
            </a:extLst>
          </p:cNvPr>
          <p:cNvSpPr>
            <a:spLocks noGrp="1"/>
          </p:cNvSpPr>
          <p:nvPr>
            <p:ph type="title"/>
          </p:nvPr>
        </p:nvSpPr>
        <p:spPr/>
        <p:txBody>
          <a:bodyPr/>
          <a:lstStyle/>
          <a:p>
            <a:r>
              <a:rPr lang="en-GB" dirty="0"/>
              <a:t>Demo website function</a:t>
            </a:r>
          </a:p>
        </p:txBody>
      </p:sp>
      <p:sp>
        <p:nvSpPr>
          <p:cNvPr id="3" name="内容占位符 2">
            <a:extLst>
              <a:ext uri="{FF2B5EF4-FFF2-40B4-BE49-F238E27FC236}">
                <a16:creationId xmlns:a16="http://schemas.microsoft.com/office/drawing/2014/main" id="{E0144F47-15D3-CF64-76B0-4044E98BC6AC}"/>
              </a:ext>
            </a:extLst>
          </p:cNvPr>
          <p:cNvSpPr>
            <a:spLocks noGrp="1"/>
          </p:cNvSpPr>
          <p:nvPr>
            <p:ph idx="1"/>
          </p:nvPr>
        </p:nvSpPr>
        <p:spPr/>
        <p:txBody>
          <a:bodyPr/>
          <a:lstStyle/>
          <a:p>
            <a:r>
              <a:rPr lang="en-GB" dirty="0"/>
              <a:t>We will have two main part of the whole system</a:t>
            </a:r>
          </a:p>
          <a:p>
            <a:r>
              <a:rPr lang="en-GB" dirty="0"/>
              <a:t>One part is to show the virtualization of a song, just like the related works showing</a:t>
            </a:r>
          </a:p>
          <a:p>
            <a:r>
              <a:rPr lang="en-GB" dirty="0"/>
              <a:t>Another part is to use the network to do the classification, while the user can give a whole list of songs, then the website will use network to add labels for each songs, and then the user can see the virtualization of the categories of his song list</a:t>
            </a:r>
          </a:p>
        </p:txBody>
      </p:sp>
      <p:sp>
        <p:nvSpPr>
          <p:cNvPr id="4" name="页脚占位符 3">
            <a:extLst>
              <a:ext uri="{FF2B5EF4-FFF2-40B4-BE49-F238E27FC236}">
                <a16:creationId xmlns:a16="http://schemas.microsoft.com/office/drawing/2014/main" id="{0FB6B732-F412-0E20-13D9-687CB5FBFFF3}"/>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83112302-C8CE-5197-F81B-6890BCD6DB8B}"/>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2141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7148C-0E96-8503-5F55-1E33CD2FDBC7}"/>
              </a:ext>
            </a:extLst>
          </p:cNvPr>
          <p:cNvSpPr>
            <a:spLocks noGrp="1"/>
          </p:cNvSpPr>
          <p:nvPr>
            <p:ph type="title"/>
          </p:nvPr>
        </p:nvSpPr>
        <p:spPr/>
        <p:txBody>
          <a:bodyPr>
            <a:normAutofit/>
          </a:bodyPr>
          <a:lstStyle/>
          <a:p>
            <a:r>
              <a:rPr lang="zh-CN" dirty="0">
                <a:solidFill>
                  <a:srgbClr val="000000"/>
                </a:solidFill>
                <a:ea typeface="等线 Light"/>
                <a:cs typeface="+mj-lt"/>
              </a:rPr>
              <a:t>Expected Outcomes</a:t>
            </a:r>
            <a:endParaRPr lang="zh-CN" dirty="0"/>
          </a:p>
        </p:txBody>
      </p:sp>
      <p:sp>
        <p:nvSpPr>
          <p:cNvPr id="3" name="内容占位符 2">
            <a:extLst>
              <a:ext uri="{FF2B5EF4-FFF2-40B4-BE49-F238E27FC236}">
                <a16:creationId xmlns:a16="http://schemas.microsoft.com/office/drawing/2014/main" id="{0EA54FE8-1111-C1C0-30DB-64CDD8372356}"/>
              </a:ext>
            </a:extLst>
          </p:cNvPr>
          <p:cNvSpPr>
            <a:spLocks noGrp="1"/>
          </p:cNvSpPr>
          <p:nvPr>
            <p:ph idx="1"/>
          </p:nvPr>
        </p:nvSpPr>
        <p:spPr/>
        <p:txBody>
          <a:bodyPr vert="horz" lIns="91440" tIns="45720" rIns="91440" bIns="45720" rtlCol="0" anchor="t">
            <a:normAutofit/>
          </a:bodyPr>
          <a:lstStyle/>
          <a:p>
            <a:r>
              <a:rPr lang="zh-CN" altLang="en-US" dirty="0">
                <a:solidFill>
                  <a:srgbClr val="000000"/>
                </a:solidFill>
                <a:ea typeface="等线"/>
                <a:cs typeface="+mn-lt"/>
              </a:rPr>
              <a:t>A fully functional interactive web application that visualizes music in real-time.</a:t>
            </a:r>
            <a:endParaRPr lang="zh-CN" altLang="en-US" dirty="0">
              <a:solidFill>
                <a:srgbClr val="000000"/>
              </a:solidFill>
              <a:ea typeface="等线"/>
              <a:cs typeface="Calibri" panose="020F0502020204030204"/>
            </a:endParaRPr>
          </a:p>
          <a:p>
            <a:r>
              <a:rPr lang="zh-CN" dirty="0">
                <a:solidFill>
                  <a:srgbClr val="000000"/>
                </a:solidFill>
                <a:ea typeface="等线"/>
                <a:cs typeface="+mn-lt"/>
              </a:rPr>
              <a:t>A user-friendly interface that allows users to upload and select music for visualization.</a:t>
            </a:r>
            <a:endParaRPr lang="zh-CN" dirty="0"/>
          </a:p>
          <a:p>
            <a:r>
              <a:rPr lang="zh-CN" dirty="0">
                <a:solidFill>
                  <a:srgbClr val="000000"/>
                </a:solidFill>
                <a:ea typeface="等线"/>
                <a:cs typeface="+mn-lt"/>
              </a:rPr>
              <a:t>A documentation report detailing the project's development process, challenges encountered, and solutions implemented.</a:t>
            </a:r>
            <a:endParaRPr lang="zh-CN" dirty="0"/>
          </a:p>
          <a:p>
            <a:endParaRPr lang="zh-CN" altLang="en-US" dirty="0">
              <a:ea typeface="等线"/>
              <a:cs typeface="Calibri"/>
            </a:endParaRPr>
          </a:p>
        </p:txBody>
      </p:sp>
      <p:sp>
        <p:nvSpPr>
          <p:cNvPr id="4" name="页脚占位符 3">
            <a:extLst>
              <a:ext uri="{FF2B5EF4-FFF2-40B4-BE49-F238E27FC236}">
                <a16:creationId xmlns:a16="http://schemas.microsoft.com/office/drawing/2014/main" id="{4E581534-CA6B-8752-B59A-B02595AC3ED9}"/>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95F793F6-66A4-CEB1-ECA1-A1A763D26EEA}"/>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17676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DFE0C0-B391-BCE0-2697-B22BEF30925F}"/>
              </a:ext>
            </a:extLst>
          </p:cNvPr>
          <p:cNvSpPr/>
          <p:nvPr/>
        </p:nvSpPr>
        <p:spPr>
          <a:xfrm>
            <a:off x="50836" y="0"/>
            <a:ext cx="4891083"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Expected rendering</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CC00F688-32D8-2817-A25D-168CBAD84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522" y="1406387"/>
            <a:ext cx="8322364" cy="4681330"/>
          </a:xfrm>
          <a:prstGeom prst="rect">
            <a:avLst/>
          </a:prstGeom>
        </p:spPr>
      </p:pic>
      <p:pic>
        <p:nvPicPr>
          <p:cNvPr id="6" name="图片 5">
            <a:extLst>
              <a:ext uri="{FF2B5EF4-FFF2-40B4-BE49-F238E27FC236}">
                <a16:creationId xmlns:a16="http://schemas.microsoft.com/office/drawing/2014/main" id="{03C8F27B-5B0F-2EBA-D64B-42C2F4BFA133}"/>
              </a:ext>
            </a:extLst>
          </p:cNvPr>
          <p:cNvPicPr>
            <a:picLocks noChangeAspect="1"/>
          </p:cNvPicPr>
          <p:nvPr/>
        </p:nvPicPr>
        <p:blipFill rotWithShape="1">
          <a:blip r:embed="rId3">
            <a:extLst>
              <a:ext uri="{28A0092B-C50C-407E-A947-70E740481C1C}">
                <a14:useLocalDpi xmlns:a14="http://schemas.microsoft.com/office/drawing/2010/main" val="0"/>
              </a:ext>
            </a:extLst>
          </a:blip>
          <a:srcRect l="16579"/>
          <a:stretch/>
        </p:blipFill>
        <p:spPr>
          <a:xfrm>
            <a:off x="2496378" y="1237309"/>
            <a:ext cx="6978781" cy="5019485"/>
          </a:xfrm>
          <a:prstGeom prst="rect">
            <a:avLst/>
          </a:prstGeom>
        </p:spPr>
      </p:pic>
    </p:spTree>
    <p:extLst>
      <p:ext uri="{BB962C8B-B14F-4D97-AF65-F5344CB8AC3E}">
        <p14:creationId xmlns:p14="http://schemas.microsoft.com/office/powerpoint/2010/main" val="428083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5401E3-EEC8-AC50-19C9-4D3D8287E142}"/>
              </a:ext>
            </a:extLst>
          </p:cNvPr>
          <p:cNvPicPr>
            <a:picLocks noChangeAspect="1"/>
          </p:cNvPicPr>
          <p:nvPr/>
        </p:nvPicPr>
        <p:blipFill>
          <a:blip r:embed="rId2"/>
          <a:stretch>
            <a:fillRect/>
          </a:stretch>
        </p:blipFill>
        <p:spPr>
          <a:xfrm>
            <a:off x="1011815" y="723454"/>
            <a:ext cx="3063228" cy="5411091"/>
          </a:xfrm>
          <a:prstGeom prst="rect">
            <a:avLst/>
          </a:prstGeom>
        </p:spPr>
      </p:pic>
      <p:pic>
        <p:nvPicPr>
          <p:cNvPr id="5" name="图片 4">
            <a:extLst>
              <a:ext uri="{FF2B5EF4-FFF2-40B4-BE49-F238E27FC236}">
                <a16:creationId xmlns:a16="http://schemas.microsoft.com/office/drawing/2014/main" id="{5A14BD4F-4781-A126-3697-94074DCFFFDF}"/>
              </a:ext>
            </a:extLst>
          </p:cNvPr>
          <p:cNvPicPr>
            <a:picLocks noChangeAspect="1"/>
          </p:cNvPicPr>
          <p:nvPr/>
        </p:nvPicPr>
        <p:blipFill>
          <a:blip r:embed="rId3"/>
          <a:stretch>
            <a:fillRect/>
          </a:stretch>
        </p:blipFill>
        <p:spPr>
          <a:xfrm>
            <a:off x="4598288" y="723454"/>
            <a:ext cx="3121783" cy="5411091"/>
          </a:xfrm>
          <a:prstGeom prst="rect">
            <a:avLst/>
          </a:prstGeom>
        </p:spPr>
      </p:pic>
      <p:pic>
        <p:nvPicPr>
          <p:cNvPr id="7" name="图片 6">
            <a:extLst>
              <a:ext uri="{FF2B5EF4-FFF2-40B4-BE49-F238E27FC236}">
                <a16:creationId xmlns:a16="http://schemas.microsoft.com/office/drawing/2014/main" id="{F4243CE3-F130-C860-6504-4D4BA2E34E71}"/>
              </a:ext>
            </a:extLst>
          </p:cNvPr>
          <p:cNvPicPr>
            <a:picLocks noChangeAspect="1"/>
          </p:cNvPicPr>
          <p:nvPr/>
        </p:nvPicPr>
        <p:blipFill>
          <a:blip r:embed="rId4"/>
          <a:stretch>
            <a:fillRect/>
          </a:stretch>
        </p:blipFill>
        <p:spPr>
          <a:xfrm>
            <a:off x="8243316" y="723454"/>
            <a:ext cx="3027658" cy="5406532"/>
          </a:xfrm>
          <a:prstGeom prst="rect">
            <a:avLst/>
          </a:prstGeom>
        </p:spPr>
      </p:pic>
    </p:spTree>
    <p:extLst>
      <p:ext uri="{BB962C8B-B14F-4D97-AF65-F5344CB8AC3E}">
        <p14:creationId xmlns:p14="http://schemas.microsoft.com/office/powerpoint/2010/main" val="97157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C3B08-8944-47A7-A418-567AC9A9AA18}"/>
              </a:ext>
            </a:extLst>
          </p:cNvPr>
          <p:cNvSpPr>
            <a:spLocks noGrp="1"/>
          </p:cNvSpPr>
          <p:nvPr>
            <p:ph type="title"/>
          </p:nvPr>
        </p:nvSpPr>
        <p:spPr/>
        <p:txBody>
          <a:bodyPr>
            <a:normAutofit/>
          </a:bodyPr>
          <a:lstStyle/>
          <a:p>
            <a:r>
              <a:rPr lang="zh-CN" dirty="0">
                <a:solidFill>
                  <a:srgbClr val="000000"/>
                </a:solidFill>
                <a:ea typeface="等线 Light"/>
                <a:cs typeface="+mj-lt"/>
              </a:rPr>
              <a:t>Potential Challenges</a:t>
            </a:r>
            <a:endParaRPr lang="zh-CN" dirty="0"/>
          </a:p>
        </p:txBody>
      </p:sp>
      <p:sp>
        <p:nvSpPr>
          <p:cNvPr id="3" name="内容占位符 2">
            <a:extLst>
              <a:ext uri="{FF2B5EF4-FFF2-40B4-BE49-F238E27FC236}">
                <a16:creationId xmlns:a16="http://schemas.microsoft.com/office/drawing/2014/main" id="{6B70E143-51E5-74D3-5876-0F73C8F63E79}"/>
              </a:ext>
            </a:extLst>
          </p:cNvPr>
          <p:cNvSpPr>
            <a:spLocks noGrp="1"/>
          </p:cNvSpPr>
          <p:nvPr>
            <p:ph idx="1"/>
          </p:nvPr>
        </p:nvSpPr>
        <p:spPr/>
        <p:txBody>
          <a:bodyPr vert="horz" lIns="91440" tIns="45720" rIns="91440" bIns="45720" rtlCol="0" anchor="t">
            <a:normAutofit/>
          </a:bodyPr>
          <a:lstStyle/>
          <a:p>
            <a:r>
              <a:rPr lang="zh-CN" altLang="en-US">
                <a:solidFill>
                  <a:srgbClr val="000000"/>
                </a:solidFill>
                <a:ea typeface="等线"/>
                <a:cs typeface="+mn-lt"/>
              </a:rPr>
              <a:t>Ensuring accurate synchronization between audio and visual elements in real-time.</a:t>
            </a:r>
            <a:endParaRPr lang="zh-CN" altLang="en-US" dirty="0">
              <a:solidFill>
                <a:srgbClr val="000000"/>
              </a:solidFill>
              <a:ea typeface="等线"/>
              <a:cs typeface="Calibri" panose="020F0502020204030204"/>
            </a:endParaRPr>
          </a:p>
          <a:p>
            <a:r>
              <a:rPr lang="zh-CN" dirty="0">
                <a:solidFill>
                  <a:srgbClr val="000000"/>
                </a:solidFill>
                <a:ea typeface="等线"/>
                <a:cs typeface="+mn-lt"/>
              </a:rPr>
              <a:t>Designing visualizations that are universally intuitive and engaging.</a:t>
            </a:r>
            <a:endParaRPr lang="zh-CN"/>
          </a:p>
          <a:p>
            <a:r>
              <a:rPr lang="zh-CN" dirty="0">
                <a:solidFill>
                  <a:srgbClr val="000000"/>
                </a:solidFill>
                <a:ea typeface="等线"/>
                <a:cs typeface="+mn-lt"/>
              </a:rPr>
              <a:t>Handling a wide range of audio features and mapping them effectively to visual representations.</a:t>
            </a:r>
            <a:endParaRPr lang="zh-CN"/>
          </a:p>
          <a:p>
            <a:endParaRPr lang="zh-CN" altLang="en-US" dirty="0">
              <a:ea typeface="等线"/>
              <a:cs typeface="Calibri"/>
            </a:endParaRPr>
          </a:p>
        </p:txBody>
      </p:sp>
      <p:sp>
        <p:nvSpPr>
          <p:cNvPr id="4" name="页脚占位符 3">
            <a:extLst>
              <a:ext uri="{FF2B5EF4-FFF2-40B4-BE49-F238E27FC236}">
                <a16:creationId xmlns:a16="http://schemas.microsoft.com/office/drawing/2014/main" id="{D3347F0A-1D2E-AED1-F412-185B489154C6}"/>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42989409-8D84-7ECD-0A8C-0B2CAF59C412}"/>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5596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FEC97-C0F8-F6A5-4000-22D7075A430F}"/>
              </a:ext>
            </a:extLst>
          </p:cNvPr>
          <p:cNvSpPr>
            <a:spLocks noGrp="1"/>
          </p:cNvSpPr>
          <p:nvPr>
            <p:ph type="title"/>
          </p:nvPr>
        </p:nvSpPr>
        <p:spPr/>
        <p:txBody>
          <a:bodyPr/>
          <a:lstStyle/>
          <a:p>
            <a:r>
              <a:rPr lang="en-GB" dirty="0"/>
              <a:t>Background and Motivation</a:t>
            </a:r>
          </a:p>
        </p:txBody>
      </p:sp>
      <p:sp>
        <p:nvSpPr>
          <p:cNvPr id="3" name="内容占位符 2">
            <a:extLst>
              <a:ext uri="{FF2B5EF4-FFF2-40B4-BE49-F238E27FC236}">
                <a16:creationId xmlns:a16="http://schemas.microsoft.com/office/drawing/2014/main" id="{F21FF4B9-4A92-C0B3-0768-D826916442FF}"/>
              </a:ext>
            </a:extLst>
          </p:cNvPr>
          <p:cNvSpPr>
            <a:spLocks noGrp="1"/>
          </p:cNvSpPr>
          <p:nvPr>
            <p:ph idx="1"/>
          </p:nvPr>
        </p:nvSpPr>
        <p:spPr/>
        <p:txBody>
          <a:bodyPr>
            <a:normAutofit/>
          </a:bodyPr>
          <a:lstStyle/>
          <a:p>
            <a:pPr algn="l"/>
            <a:r>
              <a:rPr lang="en-GB" b="1" i="0" dirty="0">
                <a:solidFill>
                  <a:srgbClr val="0D0D0D"/>
                </a:solidFill>
                <a:effectLst/>
                <a:latin typeface="Söhne"/>
              </a:rPr>
              <a:t> Enhancing Music Experience</a:t>
            </a:r>
          </a:p>
          <a:p>
            <a:pPr marL="0" indent="0" algn="l">
              <a:buNone/>
            </a:pPr>
            <a:r>
              <a:rPr lang="en-GB" b="0" i="0" dirty="0">
                <a:solidFill>
                  <a:srgbClr val="0D0D0D"/>
                </a:solidFill>
                <a:effectLst/>
                <a:latin typeface="Söhne"/>
              </a:rPr>
              <a:t>Music visualization can transform auditory experiences into visual ones, providing users with a richer and more immersive music enjoyment.</a:t>
            </a:r>
          </a:p>
          <a:p>
            <a:r>
              <a:rPr lang="en-GB" b="0" i="0" dirty="0">
                <a:solidFill>
                  <a:srgbClr val="0D0D0D"/>
                </a:solidFill>
                <a:effectLst/>
                <a:latin typeface="Söhne"/>
              </a:rPr>
              <a:t> </a:t>
            </a:r>
            <a:r>
              <a:rPr lang="en-GB" b="1" i="0" dirty="0">
                <a:solidFill>
                  <a:srgbClr val="0D0D0D"/>
                </a:solidFill>
                <a:effectLst/>
                <a:latin typeface="Söhne"/>
              </a:rPr>
              <a:t>Improving Music Retrieval Efficiency</a:t>
            </a:r>
          </a:p>
          <a:p>
            <a:pPr marL="0" indent="0" algn="l">
              <a:buNone/>
            </a:pPr>
            <a:r>
              <a:rPr lang="en-GB" b="0" i="0" dirty="0">
                <a:solidFill>
                  <a:srgbClr val="0D0D0D"/>
                </a:solidFill>
                <a:effectLst/>
                <a:latin typeface="Söhne"/>
              </a:rPr>
              <a:t>Music visualization and artificial intelligence technologies can automatically identify music features (such as rhythm, melody, harmony) for classification, allowing users to find the music they want to listen to more quickly.</a:t>
            </a:r>
            <a:endParaRPr lang="en-GB" dirty="0"/>
          </a:p>
        </p:txBody>
      </p:sp>
      <p:sp>
        <p:nvSpPr>
          <p:cNvPr id="4" name="页脚占位符 3">
            <a:extLst>
              <a:ext uri="{FF2B5EF4-FFF2-40B4-BE49-F238E27FC236}">
                <a16:creationId xmlns:a16="http://schemas.microsoft.com/office/drawing/2014/main" id="{A0E9F789-64BB-3F5A-364B-D6C5798E8B68}"/>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126AE94F-F365-77CD-F951-0718698CB0B0}"/>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260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77C75-1DB9-075A-16F2-64AAB9C21471}"/>
              </a:ext>
            </a:extLst>
          </p:cNvPr>
          <p:cNvSpPr>
            <a:spLocks noGrp="1"/>
          </p:cNvSpPr>
          <p:nvPr>
            <p:ph type="title"/>
          </p:nvPr>
        </p:nvSpPr>
        <p:spPr/>
        <p:txBody>
          <a:bodyPr/>
          <a:lstStyle/>
          <a:p>
            <a:r>
              <a:rPr lang="en-GB" dirty="0"/>
              <a:t>Related Works</a:t>
            </a:r>
          </a:p>
        </p:txBody>
      </p:sp>
      <p:sp>
        <p:nvSpPr>
          <p:cNvPr id="3" name="内容占位符 2">
            <a:extLst>
              <a:ext uri="{FF2B5EF4-FFF2-40B4-BE49-F238E27FC236}">
                <a16:creationId xmlns:a16="http://schemas.microsoft.com/office/drawing/2014/main" id="{93D21FDD-077C-822D-1366-5183F926E514}"/>
              </a:ext>
            </a:extLst>
          </p:cNvPr>
          <p:cNvSpPr>
            <a:spLocks noGrp="1"/>
          </p:cNvSpPr>
          <p:nvPr>
            <p:ph idx="1"/>
          </p:nvPr>
        </p:nvSpPr>
        <p:spPr>
          <a:xfrm>
            <a:off x="838200" y="1456457"/>
            <a:ext cx="10515600" cy="4351338"/>
          </a:xfrm>
        </p:spPr>
        <p:txBody>
          <a:bodyPr/>
          <a:lstStyle/>
          <a:p>
            <a:r>
              <a:rPr lang="en-GB" sz="2400" dirty="0"/>
              <a:t>Ramírez J, Flores M J. Machine learning for music genre: multifaceted review and experimentation with </a:t>
            </a:r>
            <a:r>
              <a:rPr lang="en-GB" sz="2400" dirty="0" err="1"/>
              <a:t>audioset</a:t>
            </a:r>
            <a:r>
              <a:rPr lang="en-GB" sz="2400" dirty="0"/>
              <a:t>[J]. Journal of Intelligent Information Systems, 2020, 55(3): 469-499.</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5" name="灯片编号占位符 4">
            <a:extLst>
              <a:ext uri="{FF2B5EF4-FFF2-40B4-BE49-F238E27FC236}">
                <a16:creationId xmlns:a16="http://schemas.microsoft.com/office/drawing/2014/main" id="{0F44F600-BEA9-6745-0205-D3484AE25680}"/>
              </a:ext>
            </a:extLst>
          </p:cNvPr>
          <p:cNvSpPr>
            <a:spLocks noGrp="1"/>
          </p:cNvSpPr>
          <p:nvPr>
            <p:ph type="sldNum" sz="quarter" idx="12"/>
          </p:nvPr>
        </p:nvSpPr>
        <p:spPr/>
        <p:txBody>
          <a:bodyPr/>
          <a:lstStyle/>
          <a:p>
            <a:fld id="{294A09A9-5501-47C1-A89A-A340965A2BE2}" type="slidenum">
              <a:rPr lang="en-US" smtClean="0"/>
              <a:pPr/>
              <a:t>3</a:t>
            </a:fld>
            <a:endParaRPr lang="en-US" dirty="0"/>
          </a:p>
        </p:txBody>
      </p:sp>
      <p:pic>
        <p:nvPicPr>
          <p:cNvPr id="9" name="图片 8">
            <a:extLst>
              <a:ext uri="{FF2B5EF4-FFF2-40B4-BE49-F238E27FC236}">
                <a16:creationId xmlns:a16="http://schemas.microsoft.com/office/drawing/2014/main" id="{0BCB1D95-3905-C598-CDFA-5440D607629C}"/>
              </a:ext>
            </a:extLst>
          </p:cNvPr>
          <p:cNvPicPr>
            <a:picLocks noChangeAspect="1"/>
          </p:cNvPicPr>
          <p:nvPr/>
        </p:nvPicPr>
        <p:blipFill>
          <a:blip r:embed="rId3"/>
          <a:stretch>
            <a:fillRect/>
          </a:stretch>
        </p:blipFill>
        <p:spPr>
          <a:xfrm>
            <a:off x="3241571" y="2616614"/>
            <a:ext cx="5448069" cy="4027670"/>
          </a:xfrm>
          <a:prstGeom prst="rect">
            <a:avLst/>
          </a:prstGeom>
        </p:spPr>
      </p:pic>
    </p:spTree>
    <p:extLst>
      <p:ext uri="{BB962C8B-B14F-4D97-AF65-F5344CB8AC3E}">
        <p14:creationId xmlns:p14="http://schemas.microsoft.com/office/powerpoint/2010/main" val="334613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D05C8-9C43-6268-4F70-F77BA80E2C33}"/>
              </a:ext>
            </a:extLst>
          </p:cNvPr>
          <p:cNvSpPr>
            <a:spLocks noGrp="1"/>
          </p:cNvSpPr>
          <p:nvPr>
            <p:ph type="title"/>
          </p:nvPr>
        </p:nvSpPr>
        <p:spPr/>
        <p:txBody>
          <a:bodyPr/>
          <a:lstStyle/>
          <a:p>
            <a:r>
              <a:rPr lang="en-GB" dirty="0"/>
              <a:t>Related Works</a:t>
            </a:r>
          </a:p>
        </p:txBody>
      </p:sp>
      <p:sp>
        <p:nvSpPr>
          <p:cNvPr id="4" name="页脚占位符 3">
            <a:extLst>
              <a:ext uri="{FF2B5EF4-FFF2-40B4-BE49-F238E27FC236}">
                <a16:creationId xmlns:a16="http://schemas.microsoft.com/office/drawing/2014/main" id="{72440965-2C9E-B1D8-B4AE-07E7C75E08CC}"/>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5FB92E10-F678-A0AF-DCBA-4CDF02A142C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文本框 6">
            <a:extLst>
              <a:ext uri="{FF2B5EF4-FFF2-40B4-BE49-F238E27FC236}">
                <a16:creationId xmlns:a16="http://schemas.microsoft.com/office/drawing/2014/main" id="{B2B135BE-A39B-5EEE-7D6E-EFC554346056}"/>
              </a:ext>
            </a:extLst>
          </p:cNvPr>
          <p:cNvSpPr txBox="1"/>
          <p:nvPr/>
        </p:nvSpPr>
        <p:spPr>
          <a:xfrm>
            <a:off x="838200" y="1460189"/>
            <a:ext cx="9664621" cy="830997"/>
          </a:xfrm>
          <a:prstGeom prst="rect">
            <a:avLst/>
          </a:prstGeom>
          <a:noFill/>
        </p:spPr>
        <p:txBody>
          <a:bodyPr wrap="square">
            <a:spAutoFit/>
          </a:bodyPr>
          <a:lstStyle/>
          <a:p>
            <a:r>
              <a:rPr lang="en-GB" sz="2400" dirty="0"/>
              <a:t>Lima H B, Santos C G R D, </a:t>
            </a:r>
            <a:r>
              <a:rPr lang="en-GB" sz="2400" dirty="0" err="1"/>
              <a:t>Meiguins</a:t>
            </a:r>
            <a:r>
              <a:rPr lang="en-GB" sz="2400" dirty="0"/>
              <a:t> B S. A survey of music visualization techniques[J]. ACM Computing Surveys (CSUR), 2021, 54(7): 1-29.</a:t>
            </a:r>
          </a:p>
        </p:txBody>
      </p:sp>
      <p:pic>
        <p:nvPicPr>
          <p:cNvPr id="11" name="图片 10">
            <a:extLst>
              <a:ext uri="{FF2B5EF4-FFF2-40B4-BE49-F238E27FC236}">
                <a16:creationId xmlns:a16="http://schemas.microsoft.com/office/drawing/2014/main" id="{7C6A10E5-F7D6-C31F-E6CB-ABDC542CB02E}"/>
              </a:ext>
            </a:extLst>
          </p:cNvPr>
          <p:cNvPicPr>
            <a:picLocks noChangeAspect="1"/>
          </p:cNvPicPr>
          <p:nvPr/>
        </p:nvPicPr>
        <p:blipFill>
          <a:blip r:embed="rId2"/>
          <a:stretch>
            <a:fillRect/>
          </a:stretch>
        </p:blipFill>
        <p:spPr>
          <a:xfrm>
            <a:off x="990126" y="2720482"/>
            <a:ext cx="3116807" cy="2777277"/>
          </a:xfrm>
          <a:prstGeom prst="rect">
            <a:avLst/>
          </a:prstGeom>
        </p:spPr>
      </p:pic>
      <p:pic>
        <p:nvPicPr>
          <p:cNvPr id="13" name="图片 12">
            <a:extLst>
              <a:ext uri="{FF2B5EF4-FFF2-40B4-BE49-F238E27FC236}">
                <a16:creationId xmlns:a16="http://schemas.microsoft.com/office/drawing/2014/main" id="{E089633F-E67E-8E0D-3F6F-169E20F15D5B}"/>
              </a:ext>
            </a:extLst>
          </p:cNvPr>
          <p:cNvPicPr>
            <a:picLocks noChangeAspect="1"/>
          </p:cNvPicPr>
          <p:nvPr/>
        </p:nvPicPr>
        <p:blipFill>
          <a:blip r:embed="rId3"/>
          <a:stretch>
            <a:fillRect/>
          </a:stretch>
        </p:blipFill>
        <p:spPr>
          <a:xfrm>
            <a:off x="5321251" y="2789250"/>
            <a:ext cx="4196391" cy="2708509"/>
          </a:xfrm>
          <a:prstGeom prst="rect">
            <a:avLst/>
          </a:prstGeom>
        </p:spPr>
      </p:pic>
    </p:spTree>
    <p:extLst>
      <p:ext uri="{BB962C8B-B14F-4D97-AF65-F5344CB8AC3E}">
        <p14:creationId xmlns:p14="http://schemas.microsoft.com/office/powerpoint/2010/main" val="77760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a:t>
            </a:r>
          </a:p>
        </p:txBody>
      </p:sp>
      <p:sp>
        <p:nvSpPr>
          <p:cNvPr id="3" name="Content Placeholder 2"/>
          <p:cNvSpPr>
            <a:spLocks noGrp="1"/>
          </p:cNvSpPr>
          <p:nvPr>
            <p:ph idx="1"/>
          </p:nvPr>
        </p:nvSpPr>
        <p:spPr/>
        <p:txBody>
          <a:bodyPr>
            <a:normAutofit lnSpcReduction="10000"/>
          </a:bodyPr>
          <a:lstStyle/>
          <a:p>
            <a:pPr marL="0" indent="0">
              <a:buNone/>
            </a:pPr>
            <a:r>
              <a:rPr lang="en-GB" dirty="0"/>
              <a:t>• Select some datasets about music tracks covering various genres, tempos, and instruments.</a:t>
            </a:r>
          </a:p>
          <a:p>
            <a:endParaRPr lang="en-GB" dirty="0"/>
          </a:p>
          <a:p>
            <a:r>
              <a:rPr lang="en-GB" dirty="0"/>
              <a:t>GTZAN Genre Collection: </a:t>
            </a:r>
            <a:r>
              <a:rPr lang="en-GB" b="0" i="0" dirty="0">
                <a:solidFill>
                  <a:srgbClr val="0D0D0D"/>
                </a:solidFill>
                <a:effectLst/>
                <a:latin typeface="Söhne"/>
              </a:rPr>
              <a:t>This dataset contains 1,000 different songs, distributed across 10 different genres, with 100 songs per genre. Each song is approximately 30 seconds long.</a:t>
            </a:r>
          </a:p>
          <a:p>
            <a:pPr marL="0" indent="0">
              <a:buNone/>
            </a:pPr>
            <a:r>
              <a:rPr lang="en-GB" b="0" i="0" dirty="0">
                <a:solidFill>
                  <a:srgbClr val="0D0D0D"/>
                </a:solidFill>
                <a:effectLst/>
                <a:latin typeface="Söhne"/>
              </a:rPr>
              <a:t>https://www.kaggle.com/datasets/carlthome/gtzan-genre-collection</a:t>
            </a:r>
          </a:p>
          <a:p>
            <a:endParaRPr lang="en-GB" dirty="0">
              <a:solidFill>
                <a:srgbClr val="0D0D0D"/>
              </a:solidFill>
              <a:latin typeface="Söhne"/>
            </a:endParaRPr>
          </a:p>
          <a:p>
            <a:r>
              <a:rPr lang="en-GB" dirty="0"/>
              <a:t>Extract audio features using digital signal processing techniques or audio analysis libraries (e.g., </a:t>
            </a:r>
            <a:r>
              <a:rPr lang="en-GB" dirty="0" err="1"/>
              <a:t>LibROSA</a:t>
            </a:r>
            <a:r>
              <a:rPr lang="en-GB" dirty="0"/>
              <a:t> for Python).</a:t>
            </a:r>
          </a:p>
          <a:p>
            <a:endParaRPr lang="en-GB" b="0" i="0" dirty="0">
              <a:solidFill>
                <a:srgbClr val="0D0D0D"/>
              </a:solidFill>
              <a:effectLst/>
              <a:latin typeface="Söhne"/>
            </a:endParaRPr>
          </a:p>
          <a:p>
            <a:endParaRPr lang="en-GB" dirty="0">
              <a:solidFill>
                <a:srgbClr val="0D0D0D"/>
              </a:solidFill>
              <a:latin typeface="Söhne"/>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Work</a:t>
            </a:r>
            <a:endParaRPr dirty="0"/>
          </a:p>
        </p:txBody>
      </p:sp>
      <p:sp>
        <p:nvSpPr>
          <p:cNvPr id="3" name="Content Placeholder 2"/>
          <p:cNvSpPr>
            <a:spLocks noGrp="1"/>
          </p:cNvSpPr>
          <p:nvPr>
            <p:ph idx="1"/>
          </p:nvPr>
        </p:nvSpPr>
        <p:spPr>
          <a:xfrm>
            <a:off x="838200" y="1690688"/>
            <a:ext cx="10515600" cy="4351338"/>
          </a:xfrm>
        </p:spPr>
        <p:txBody>
          <a:bodyPr/>
          <a:lstStyle/>
          <a:p>
            <a:r>
              <a:rPr dirty="0"/>
              <a:t>- Implementation of advanced neural network models for accurate genre classification of audio tracks.</a:t>
            </a:r>
          </a:p>
          <a:p>
            <a:r>
              <a:rPr lang="en-GB" dirty="0"/>
              <a:t>- Integration of web technologies to host the audio visualization and classification platform.</a:t>
            </a:r>
          </a:p>
          <a:p>
            <a:r>
              <a:rPr dirty="0"/>
              <a:t>- Development of user-friendly interface through frontend technologies for seamless user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Neural Networks in Audio Processing</a:t>
            </a:r>
          </a:p>
        </p:txBody>
      </p:sp>
      <p:sp>
        <p:nvSpPr>
          <p:cNvPr id="3" name="Content Placeholder 2"/>
          <p:cNvSpPr>
            <a:spLocks noGrp="1"/>
          </p:cNvSpPr>
          <p:nvPr>
            <p:ph idx="1"/>
          </p:nvPr>
        </p:nvSpPr>
        <p:spPr/>
        <p:txBody>
          <a:bodyPr>
            <a:normAutofit/>
          </a:bodyPr>
          <a:lstStyle/>
          <a:p>
            <a:r>
              <a:rPr dirty="0"/>
              <a:t>- Convolutional Neural Networks (CNNs) are commonly used in audio processing for feature extraction, capturing the temporal patterns in sound waves.</a:t>
            </a:r>
          </a:p>
          <a:p>
            <a:r>
              <a:rPr dirty="0"/>
              <a:t>- Recurrent Neural Networks (RNNs) are effective for audio sequence modeling, handling time-series data to capture dependencies in audio signals.</a:t>
            </a:r>
            <a:endParaRPr lang="en-GB" dirty="0"/>
          </a:p>
          <a:p>
            <a:endParaRPr lang="en-GB" dirty="0"/>
          </a:p>
          <a:p>
            <a:r>
              <a:rPr lang="en-GB" dirty="0"/>
              <a:t>In our work, we decide to use CNNs network to finish the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C3D277A-E337-E2A3-3474-0C21C09182A2}"/>
              </a:ext>
            </a:extLst>
          </p:cNvPr>
          <p:cNvSpPr>
            <a:spLocks noGrp="1"/>
          </p:cNvSpPr>
          <p:nvPr>
            <p:ph type="title"/>
          </p:nvPr>
        </p:nvSpPr>
        <p:spPr>
          <a:xfrm>
            <a:off x="828040" y="730885"/>
            <a:ext cx="10515600" cy="1325563"/>
          </a:xfrm>
        </p:spPr>
        <p:txBody>
          <a:bodyPr>
            <a:normAutofit/>
          </a:bodyPr>
          <a:lstStyle/>
          <a:p>
            <a:r>
              <a:rPr lang="en-GB" dirty="0">
                <a:solidFill>
                  <a:srgbClr val="000000"/>
                </a:solidFill>
                <a:ea typeface="+mj-lt"/>
                <a:cs typeface="+mj-lt"/>
              </a:rPr>
              <a:t>Methodology - Feature Selection</a:t>
            </a:r>
            <a:endParaRPr lang="zh-CN" dirty="0">
              <a:solidFill>
                <a:srgbClr val="000000"/>
              </a:solidFill>
              <a:ea typeface="等线 Light" panose="02010600030101010101" pitchFamily="2" charset="-122"/>
              <a:cs typeface="+mj-lt"/>
            </a:endParaRPr>
          </a:p>
          <a:p>
            <a:endParaRPr lang="en-GB" dirty="0">
              <a:cs typeface="Calibri Light"/>
            </a:endParaRPr>
          </a:p>
        </p:txBody>
      </p:sp>
      <p:sp>
        <p:nvSpPr>
          <p:cNvPr id="4" name="页脚占位符 3">
            <a:extLst>
              <a:ext uri="{FF2B5EF4-FFF2-40B4-BE49-F238E27FC236}">
                <a16:creationId xmlns:a16="http://schemas.microsoft.com/office/drawing/2014/main" id="{35867D0A-AABD-F9E1-22EF-B9A5B5706913}"/>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15123FE9-399F-E83A-C21B-C976971EEB9F}"/>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8" name="文本框 7">
            <a:extLst>
              <a:ext uri="{FF2B5EF4-FFF2-40B4-BE49-F238E27FC236}">
                <a16:creationId xmlns:a16="http://schemas.microsoft.com/office/drawing/2014/main" id="{466B7F95-0A0F-EA86-BD25-81BAB5526577}"/>
              </a:ext>
            </a:extLst>
          </p:cNvPr>
          <p:cNvSpPr txBox="1"/>
          <p:nvPr/>
        </p:nvSpPr>
        <p:spPr>
          <a:xfrm>
            <a:off x="375920" y="1879600"/>
            <a:ext cx="9977120"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
              <a:buChar char="•"/>
            </a:pPr>
            <a:r>
              <a:rPr lang="en-US" altLang="zh-CN" sz="2800" kern="0" dirty="0">
                <a:solidFill>
                  <a:srgbClr val="0D0D0D"/>
                </a:solidFill>
                <a:ea typeface="等线"/>
                <a:cs typeface="Segoe UI"/>
              </a:rPr>
              <a:t> Identify key musical elements for visualization, such as tempo, pitch, volume (dynamics), and timbre (instrumentation).</a:t>
            </a:r>
          </a:p>
          <a:p>
            <a:pPr lvl="1">
              <a:buFont typeface=""/>
              <a:buChar char="•"/>
            </a:pPr>
            <a:r>
              <a:rPr lang="en-US" altLang="zh-CN" sz="2800" kern="0" dirty="0">
                <a:solidFill>
                  <a:srgbClr val="0D0D0D"/>
                </a:solidFill>
                <a:ea typeface="等线"/>
                <a:cs typeface="Segoe UI"/>
              </a:rPr>
              <a:t> Determine how to visually represent each element (e.g., color for timbre, vertical movement for pitch).</a:t>
            </a:r>
          </a:p>
          <a:p>
            <a:endParaRPr lang="en-US" altLang="zh-CN" dirty="0"/>
          </a:p>
        </p:txBody>
      </p:sp>
    </p:spTree>
    <p:extLst>
      <p:ext uri="{BB962C8B-B14F-4D97-AF65-F5344CB8AC3E}">
        <p14:creationId xmlns:p14="http://schemas.microsoft.com/office/powerpoint/2010/main" val="73566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A9587-5EFF-7DAB-7BDB-37F452FAB275}"/>
              </a:ext>
            </a:extLst>
          </p:cNvPr>
          <p:cNvSpPr>
            <a:spLocks noGrp="1"/>
          </p:cNvSpPr>
          <p:nvPr>
            <p:ph type="title"/>
          </p:nvPr>
        </p:nvSpPr>
        <p:spPr/>
        <p:txBody>
          <a:bodyPr>
            <a:normAutofit/>
          </a:bodyPr>
          <a:lstStyle/>
          <a:p>
            <a:r>
              <a:rPr lang="en-US" altLang="zh-CN" dirty="0">
                <a:solidFill>
                  <a:srgbClr val="000000"/>
                </a:solidFill>
                <a:ea typeface="等线 Light"/>
                <a:cs typeface="+mj-lt"/>
              </a:rPr>
              <a:t>Methodology - </a:t>
            </a:r>
            <a:r>
              <a:rPr lang="zh-CN" dirty="0">
                <a:solidFill>
                  <a:srgbClr val="000000"/>
                </a:solidFill>
                <a:ea typeface="等线 Light"/>
                <a:cs typeface="+mj-lt"/>
              </a:rPr>
              <a:t>Visualization Design</a:t>
            </a:r>
            <a:endParaRPr lang="zh-CN">
              <a:ea typeface="等线 Light"/>
              <a:cs typeface="Calibri Light"/>
            </a:endParaRPr>
          </a:p>
        </p:txBody>
      </p:sp>
      <p:sp>
        <p:nvSpPr>
          <p:cNvPr id="3" name="内容占位符 2">
            <a:extLst>
              <a:ext uri="{FF2B5EF4-FFF2-40B4-BE49-F238E27FC236}">
                <a16:creationId xmlns:a16="http://schemas.microsoft.com/office/drawing/2014/main" id="{DAB9C84E-1640-A583-CEB2-71D4AD7D5F08}"/>
              </a:ext>
            </a:extLst>
          </p:cNvPr>
          <p:cNvSpPr>
            <a:spLocks noGrp="1"/>
          </p:cNvSpPr>
          <p:nvPr>
            <p:ph idx="1"/>
          </p:nvPr>
        </p:nvSpPr>
        <p:spPr/>
        <p:txBody>
          <a:bodyPr vert="horz" lIns="91440" tIns="45720" rIns="91440" bIns="45720" rtlCol="0" anchor="t">
            <a:normAutofit/>
          </a:bodyPr>
          <a:lstStyle/>
          <a:p>
            <a:r>
              <a:rPr lang="zh-CN" altLang="en-US">
                <a:solidFill>
                  <a:srgbClr val="000000"/>
                </a:solidFill>
                <a:ea typeface="等线"/>
                <a:cs typeface="+mn-lt"/>
              </a:rPr>
              <a:t>Design dynamic visual elements that change in real-time with the music. For example, use circles that expand and contract with volume, lines that move up and down for pitch, and colors that shift based on the instrument being played.</a:t>
            </a:r>
            <a:endParaRPr lang="zh-CN" altLang="en-US" dirty="0">
              <a:solidFill>
                <a:srgbClr val="000000"/>
              </a:solidFill>
              <a:ea typeface="等线"/>
              <a:cs typeface="Calibri" panose="020F0502020204030204"/>
            </a:endParaRPr>
          </a:p>
          <a:p>
            <a:r>
              <a:rPr lang="zh-CN" dirty="0">
                <a:solidFill>
                  <a:srgbClr val="000000"/>
                </a:solidFill>
                <a:ea typeface="等线"/>
                <a:cs typeface="+mn-lt"/>
              </a:rPr>
              <a:t>Ensure the visualization is intuitive and accessible to those without a deep understanding of music theory.</a:t>
            </a:r>
            <a:endParaRPr lang="zh-CN"/>
          </a:p>
          <a:p>
            <a:endParaRPr lang="zh-CN" altLang="en-US" dirty="0">
              <a:ea typeface="等线"/>
              <a:cs typeface="Calibri"/>
            </a:endParaRPr>
          </a:p>
        </p:txBody>
      </p:sp>
      <p:sp>
        <p:nvSpPr>
          <p:cNvPr id="4" name="页脚占位符 3">
            <a:extLst>
              <a:ext uri="{FF2B5EF4-FFF2-40B4-BE49-F238E27FC236}">
                <a16:creationId xmlns:a16="http://schemas.microsoft.com/office/drawing/2014/main" id="{AFFF40C2-4364-7358-7BB5-49DFD1EBE51F}"/>
              </a:ext>
            </a:extLst>
          </p:cNvPr>
          <p:cNvSpPr>
            <a:spLocks noGrp="1"/>
          </p:cNvSpPr>
          <p:nvPr>
            <p:ph type="ftr" sz="quarter" idx="11"/>
          </p:nvPr>
        </p:nvSpPr>
        <p:spPr/>
        <p:txBody>
          <a:bodyPr/>
          <a:lstStyle/>
          <a:p>
            <a:r>
              <a:rPr lang="en-US"/>
              <a:t>PRESENTATION TITLE</a:t>
            </a:r>
            <a:endParaRPr lang="en-US" dirty="0"/>
          </a:p>
        </p:txBody>
      </p:sp>
      <p:sp>
        <p:nvSpPr>
          <p:cNvPr id="5" name="灯片编号占位符 4">
            <a:extLst>
              <a:ext uri="{FF2B5EF4-FFF2-40B4-BE49-F238E27FC236}">
                <a16:creationId xmlns:a16="http://schemas.microsoft.com/office/drawing/2014/main" id="{13C8A737-8297-80DF-512D-06AA8D455715}"/>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955928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895</Words>
  <Application>Microsoft Macintosh PowerPoint</Application>
  <PresentationFormat>宽屏</PresentationFormat>
  <Paragraphs>92</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等线</vt:lpstr>
      <vt:lpstr>等线 Light</vt:lpstr>
      <vt:lpstr>Söhne</vt:lpstr>
      <vt:lpstr>Aptos</vt:lpstr>
      <vt:lpstr>Aptos Display</vt:lpstr>
      <vt:lpstr>Arial</vt:lpstr>
      <vt:lpstr>Calibri</vt:lpstr>
      <vt:lpstr>Calibri Light</vt:lpstr>
      <vt:lpstr>Tenorite</vt:lpstr>
      <vt:lpstr>Times New Roman</vt:lpstr>
      <vt:lpstr>Office 主题​​</vt:lpstr>
      <vt:lpstr>Audio Genre Classification And Virtualization</vt:lpstr>
      <vt:lpstr>Background and Motivation</vt:lpstr>
      <vt:lpstr>Related Works</vt:lpstr>
      <vt:lpstr>Related Works</vt:lpstr>
      <vt:lpstr>Data</vt:lpstr>
      <vt:lpstr>Main Work</vt:lpstr>
      <vt:lpstr>Neural Networks in Audio Processing</vt:lpstr>
      <vt:lpstr>Methodology - Feature Selection </vt:lpstr>
      <vt:lpstr>Methodology - Visualization Design</vt:lpstr>
      <vt:lpstr>Methodology - Technology Stack</vt:lpstr>
      <vt:lpstr>Methodology - Implementation</vt:lpstr>
      <vt:lpstr>Demo website function</vt:lpstr>
      <vt:lpstr>Expected Outcomes</vt:lpstr>
      <vt:lpstr>PowerPoint 演示文稿</vt:lpstr>
      <vt:lpstr>PowerPoint 演示文稿</vt:lpstr>
      <vt:lpstr>Potential 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12</cp:revision>
  <dcterms:created xsi:type="dcterms:W3CDTF">2021-09-06T16:30:14Z</dcterms:created>
  <dcterms:modified xsi:type="dcterms:W3CDTF">2024-03-01T16:56:53Z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