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62" r:id="rId12"/>
    <p:sldId id="273" r:id="rId13"/>
    <p:sldId id="263" r:id="rId14"/>
    <p:sldId id="264" r:id="rId15"/>
    <p:sldId id="265" r:id="rId16"/>
    <p:sldId id="266"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691C1-7B05-454C-A3CE-050409D14F0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B13548E-564E-437E-A4EB-D7AA2FA2E1A0}">
      <dgm:prSet/>
      <dgm:spPr/>
      <dgm:t>
        <a:bodyPr/>
        <a:lstStyle/>
        <a:p>
          <a:r>
            <a:rPr lang="en-US"/>
            <a:t>BuyMe is a local auction system designed to simulate real-world online bidding platforms like eBay.</a:t>
          </a:r>
        </a:p>
      </dgm:t>
    </dgm:pt>
    <dgm:pt modelId="{A19169C7-FF98-428F-B0BB-875876C4388B}" type="parTrans" cxnId="{E567C9CD-6540-42D5-85CB-CBCD925E6C99}">
      <dgm:prSet/>
      <dgm:spPr/>
      <dgm:t>
        <a:bodyPr/>
        <a:lstStyle/>
        <a:p>
          <a:endParaRPr lang="en-US"/>
        </a:p>
      </dgm:t>
    </dgm:pt>
    <dgm:pt modelId="{45F66310-06AB-45C8-A529-E9C977793728}" type="sibTrans" cxnId="{E567C9CD-6540-42D5-85CB-CBCD925E6C99}">
      <dgm:prSet/>
      <dgm:spPr/>
      <dgm:t>
        <a:bodyPr/>
        <a:lstStyle/>
        <a:p>
          <a:endParaRPr lang="en-US"/>
        </a:p>
      </dgm:t>
    </dgm:pt>
    <dgm:pt modelId="{D9331247-67CD-4889-BE56-B6FEC24A59AD}">
      <dgm:prSet/>
      <dgm:spPr/>
      <dgm:t>
        <a:bodyPr/>
        <a:lstStyle/>
        <a:p>
          <a:r>
            <a:rPr lang="en-US" dirty="0"/>
            <a:t>Built with Node.js, Express, and MySQL, it supports buyers, sellers, admins, and customer reps.</a:t>
          </a:r>
        </a:p>
      </dgm:t>
    </dgm:pt>
    <dgm:pt modelId="{9EF34387-F3F8-45AA-997D-B8B1918AF656}" type="parTrans" cxnId="{D813C427-D8D1-4FC6-9373-3C8012C20C52}">
      <dgm:prSet/>
      <dgm:spPr/>
      <dgm:t>
        <a:bodyPr/>
        <a:lstStyle/>
        <a:p>
          <a:endParaRPr lang="en-US"/>
        </a:p>
      </dgm:t>
    </dgm:pt>
    <dgm:pt modelId="{1645CF13-7D44-43B6-9BB8-A9FD1CC43E25}" type="sibTrans" cxnId="{D813C427-D8D1-4FC6-9373-3C8012C20C52}">
      <dgm:prSet/>
      <dgm:spPr/>
      <dgm:t>
        <a:bodyPr/>
        <a:lstStyle/>
        <a:p>
          <a:endParaRPr lang="en-US"/>
        </a:p>
      </dgm:t>
    </dgm:pt>
    <dgm:pt modelId="{D9C845A5-A1C2-445E-B638-306F0DE6BA7B}">
      <dgm:prSet/>
      <dgm:spPr/>
      <dgm:t>
        <a:bodyPr/>
        <a:lstStyle/>
        <a:p>
          <a:r>
            <a:rPr lang="en-US"/>
            <a:t>Project hosted on local server with full relational DB and REST APIs.</a:t>
          </a:r>
        </a:p>
      </dgm:t>
    </dgm:pt>
    <dgm:pt modelId="{DA8D8E4E-5E1B-4D7C-9F01-EA9CDF4456FE}" type="parTrans" cxnId="{7C866EE8-1F07-4E33-A747-B24058C027BD}">
      <dgm:prSet/>
      <dgm:spPr/>
      <dgm:t>
        <a:bodyPr/>
        <a:lstStyle/>
        <a:p>
          <a:endParaRPr lang="en-US"/>
        </a:p>
      </dgm:t>
    </dgm:pt>
    <dgm:pt modelId="{B679B9A0-8C1F-4F88-A11A-E1C71422F331}" type="sibTrans" cxnId="{7C866EE8-1F07-4E33-A747-B24058C027BD}">
      <dgm:prSet/>
      <dgm:spPr/>
      <dgm:t>
        <a:bodyPr/>
        <a:lstStyle/>
        <a:p>
          <a:endParaRPr lang="en-US"/>
        </a:p>
      </dgm:t>
    </dgm:pt>
    <dgm:pt modelId="{9000D7A4-9EE9-47D8-8855-6763B881E50F}" type="pres">
      <dgm:prSet presAssocID="{FBE691C1-7B05-454C-A3CE-050409D14F0C}" presName="vert0" presStyleCnt="0">
        <dgm:presLayoutVars>
          <dgm:dir/>
          <dgm:animOne val="branch"/>
          <dgm:animLvl val="lvl"/>
        </dgm:presLayoutVars>
      </dgm:prSet>
      <dgm:spPr/>
    </dgm:pt>
    <dgm:pt modelId="{E0B639C8-2C02-4548-A134-6A0477DC99FD}" type="pres">
      <dgm:prSet presAssocID="{1B13548E-564E-437E-A4EB-D7AA2FA2E1A0}" presName="thickLine" presStyleLbl="alignNode1" presStyleIdx="0" presStyleCnt="3"/>
      <dgm:spPr/>
    </dgm:pt>
    <dgm:pt modelId="{CD1E7A84-A53A-4340-ADB8-D2742F1148C2}" type="pres">
      <dgm:prSet presAssocID="{1B13548E-564E-437E-A4EB-D7AA2FA2E1A0}" presName="horz1" presStyleCnt="0"/>
      <dgm:spPr/>
    </dgm:pt>
    <dgm:pt modelId="{0FE6F87D-ADA0-49ED-B4BF-C1EF01014BCE}" type="pres">
      <dgm:prSet presAssocID="{1B13548E-564E-437E-A4EB-D7AA2FA2E1A0}" presName="tx1" presStyleLbl="revTx" presStyleIdx="0" presStyleCnt="3"/>
      <dgm:spPr/>
    </dgm:pt>
    <dgm:pt modelId="{ABF7B6B4-2E6A-4B58-8341-C4C8D6AD34A8}" type="pres">
      <dgm:prSet presAssocID="{1B13548E-564E-437E-A4EB-D7AA2FA2E1A0}" presName="vert1" presStyleCnt="0"/>
      <dgm:spPr/>
    </dgm:pt>
    <dgm:pt modelId="{3502568F-DE89-4304-A377-9E30E8A06A3D}" type="pres">
      <dgm:prSet presAssocID="{D9331247-67CD-4889-BE56-B6FEC24A59AD}" presName="thickLine" presStyleLbl="alignNode1" presStyleIdx="1" presStyleCnt="3"/>
      <dgm:spPr/>
    </dgm:pt>
    <dgm:pt modelId="{ABC5A8FB-1C81-444E-B9ED-E801F662E21E}" type="pres">
      <dgm:prSet presAssocID="{D9331247-67CD-4889-BE56-B6FEC24A59AD}" presName="horz1" presStyleCnt="0"/>
      <dgm:spPr/>
    </dgm:pt>
    <dgm:pt modelId="{FCDB5B11-C5BC-41DF-B795-04663E4231C1}" type="pres">
      <dgm:prSet presAssocID="{D9331247-67CD-4889-BE56-B6FEC24A59AD}" presName="tx1" presStyleLbl="revTx" presStyleIdx="1" presStyleCnt="3"/>
      <dgm:spPr/>
    </dgm:pt>
    <dgm:pt modelId="{78575CF1-A144-4059-BBFC-961889BACA48}" type="pres">
      <dgm:prSet presAssocID="{D9331247-67CD-4889-BE56-B6FEC24A59AD}" presName="vert1" presStyleCnt="0"/>
      <dgm:spPr/>
    </dgm:pt>
    <dgm:pt modelId="{3DAC5D91-79C1-4CD3-B4AA-57F040EF8ECC}" type="pres">
      <dgm:prSet presAssocID="{D9C845A5-A1C2-445E-B638-306F0DE6BA7B}" presName="thickLine" presStyleLbl="alignNode1" presStyleIdx="2" presStyleCnt="3"/>
      <dgm:spPr/>
    </dgm:pt>
    <dgm:pt modelId="{25528395-43BE-4198-B9F0-78E2C5C67A46}" type="pres">
      <dgm:prSet presAssocID="{D9C845A5-A1C2-445E-B638-306F0DE6BA7B}" presName="horz1" presStyleCnt="0"/>
      <dgm:spPr/>
    </dgm:pt>
    <dgm:pt modelId="{78BE97C4-B9E5-43D7-A833-484D58E33082}" type="pres">
      <dgm:prSet presAssocID="{D9C845A5-A1C2-445E-B638-306F0DE6BA7B}" presName="tx1" presStyleLbl="revTx" presStyleIdx="2" presStyleCnt="3"/>
      <dgm:spPr/>
    </dgm:pt>
    <dgm:pt modelId="{9D114085-3FE6-4B35-A189-A8AE4DA821E7}" type="pres">
      <dgm:prSet presAssocID="{D9C845A5-A1C2-445E-B638-306F0DE6BA7B}" presName="vert1" presStyleCnt="0"/>
      <dgm:spPr/>
    </dgm:pt>
  </dgm:ptLst>
  <dgm:cxnLst>
    <dgm:cxn modelId="{D813C427-D8D1-4FC6-9373-3C8012C20C52}" srcId="{FBE691C1-7B05-454C-A3CE-050409D14F0C}" destId="{D9331247-67CD-4889-BE56-B6FEC24A59AD}" srcOrd="1" destOrd="0" parTransId="{9EF34387-F3F8-45AA-997D-B8B1918AF656}" sibTransId="{1645CF13-7D44-43B6-9BB8-A9FD1CC43E25}"/>
    <dgm:cxn modelId="{B431E93C-42D7-468A-BE8D-ECFC805E9FEC}" type="presOf" srcId="{1B13548E-564E-437E-A4EB-D7AA2FA2E1A0}" destId="{0FE6F87D-ADA0-49ED-B4BF-C1EF01014BCE}" srcOrd="0" destOrd="0" presId="urn:microsoft.com/office/officeart/2008/layout/LinedList"/>
    <dgm:cxn modelId="{8DC21563-780C-468B-AF09-B2F2269DC021}" type="presOf" srcId="{FBE691C1-7B05-454C-A3CE-050409D14F0C}" destId="{9000D7A4-9EE9-47D8-8855-6763B881E50F}" srcOrd="0" destOrd="0" presId="urn:microsoft.com/office/officeart/2008/layout/LinedList"/>
    <dgm:cxn modelId="{2F5211B8-7C41-4A42-82B0-9414865A3589}" type="presOf" srcId="{D9331247-67CD-4889-BE56-B6FEC24A59AD}" destId="{FCDB5B11-C5BC-41DF-B795-04663E4231C1}" srcOrd="0" destOrd="0" presId="urn:microsoft.com/office/officeart/2008/layout/LinedList"/>
    <dgm:cxn modelId="{E567C9CD-6540-42D5-85CB-CBCD925E6C99}" srcId="{FBE691C1-7B05-454C-A3CE-050409D14F0C}" destId="{1B13548E-564E-437E-A4EB-D7AA2FA2E1A0}" srcOrd="0" destOrd="0" parTransId="{A19169C7-FF98-428F-B0BB-875876C4388B}" sibTransId="{45F66310-06AB-45C8-A529-E9C977793728}"/>
    <dgm:cxn modelId="{277621CE-5914-4118-9033-821BEFBF0590}" type="presOf" srcId="{D9C845A5-A1C2-445E-B638-306F0DE6BA7B}" destId="{78BE97C4-B9E5-43D7-A833-484D58E33082}" srcOrd="0" destOrd="0" presId="urn:microsoft.com/office/officeart/2008/layout/LinedList"/>
    <dgm:cxn modelId="{7C866EE8-1F07-4E33-A747-B24058C027BD}" srcId="{FBE691C1-7B05-454C-A3CE-050409D14F0C}" destId="{D9C845A5-A1C2-445E-B638-306F0DE6BA7B}" srcOrd="2" destOrd="0" parTransId="{DA8D8E4E-5E1B-4D7C-9F01-EA9CDF4456FE}" sibTransId="{B679B9A0-8C1F-4F88-A11A-E1C71422F331}"/>
    <dgm:cxn modelId="{BCEC0E79-7247-4501-8E0F-937F018CBDE2}" type="presParOf" srcId="{9000D7A4-9EE9-47D8-8855-6763B881E50F}" destId="{E0B639C8-2C02-4548-A134-6A0477DC99FD}" srcOrd="0" destOrd="0" presId="urn:microsoft.com/office/officeart/2008/layout/LinedList"/>
    <dgm:cxn modelId="{7E347097-D0ED-4CE8-805C-80BB27E0452F}" type="presParOf" srcId="{9000D7A4-9EE9-47D8-8855-6763B881E50F}" destId="{CD1E7A84-A53A-4340-ADB8-D2742F1148C2}" srcOrd="1" destOrd="0" presId="urn:microsoft.com/office/officeart/2008/layout/LinedList"/>
    <dgm:cxn modelId="{4CB03920-9473-4DDB-8154-11C10EB05195}" type="presParOf" srcId="{CD1E7A84-A53A-4340-ADB8-D2742F1148C2}" destId="{0FE6F87D-ADA0-49ED-B4BF-C1EF01014BCE}" srcOrd="0" destOrd="0" presId="urn:microsoft.com/office/officeart/2008/layout/LinedList"/>
    <dgm:cxn modelId="{5A4A9540-5352-49FB-907F-908763861047}" type="presParOf" srcId="{CD1E7A84-A53A-4340-ADB8-D2742F1148C2}" destId="{ABF7B6B4-2E6A-4B58-8341-C4C8D6AD34A8}" srcOrd="1" destOrd="0" presId="urn:microsoft.com/office/officeart/2008/layout/LinedList"/>
    <dgm:cxn modelId="{0DE2DBBE-7EB7-4FD8-B419-CE3052CEFBB3}" type="presParOf" srcId="{9000D7A4-9EE9-47D8-8855-6763B881E50F}" destId="{3502568F-DE89-4304-A377-9E30E8A06A3D}" srcOrd="2" destOrd="0" presId="urn:microsoft.com/office/officeart/2008/layout/LinedList"/>
    <dgm:cxn modelId="{0C5E2EFB-89E2-4219-A381-C71F2163D19F}" type="presParOf" srcId="{9000D7A4-9EE9-47D8-8855-6763B881E50F}" destId="{ABC5A8FB-1C81-444E-B9ED-E801F662E21E}" srcOrd="3" destOrd="0" presId="urn:microsoft.com/office/officeart/2008/layout/LinedList"/>
    <dgm:cxn modelId="{C2CA3928-03B1-4CB3-8306-CC18D30461B6}" type="presParOf" srcId="{ABC5A8FB-1C81-444E-B9ED-E801F662E21E}" destId="{FCDB5B11-C5BC-41DF-B795-04663E4231C1}" srcOrd="0" destOrd="0" presId="urn:microsoft.com/office/officeart/2008/layout/LinedList"/>
    <dgm:cxn modelId="{C542B957-F9C9-4F7F-A2BD-C83350333A96}" type="presParOf" srcId="{ABC5A8FB-1C81-444E-B9ED-E801F662E21E}" destId="{78575CF1-A144-4059-BBFC-961889BACA48}" srcOrd="1" destOrd="0" presId="urn:microsoft.com/office/officeart/2008/layout/LinedList"/>
    <dgm:cxn modelId="{A635BB56-BF40-4AA3-8FB9-AD6A9714AB2E}" type="presParOf" srcId="{9000D7A4-9EE9-47D8-8855-6763B881E50F}" destId="{3DAC5D91-79C1-4CD3-B4AA-57F040EF8ECC}" srcOrd="4" destOrd="0" presId="urn:microsoft.com/office/officeart/2008/layout/LinedList"/>
    <dgm:cxn modelId="{F00DFC0C-621D-43A0-8335-4D1783C58137}" type="presParOf" srcId="{9000D7A4-9EE9-47D8-8855-6763B881E50F}" destId="{25528395-43BE-4198-B9F0-78E2C5C67A46}" srcOrd="5" destOrd="0" presId="urn:microsoft.com/office/officeart/2008/layout/LinedList"/>
    <dgm:cxn modelId="{42314107-661C-4612-8502-2A3FCB18F71F}" type="presParOf" srcId="{25528395-43BE-4198-B9F0-78E2C5C67A46}" destId="{78BE97C4-B9E5-43D7-A833-484D58E33082}" srcOrd="0" destOrd="0" presId="urn:microsoft.com/office/officeart/2008/layout/LinedList"/>
    <dgm:cxn modelId="{A143DE92-C320-4028-9963-340ED3B07F96}" type="presParOf" srcId="{25528395-43BE-4198-B9F0-78E2C5C67A46}" destId="{9D114085-3FE6-4B35-A189-A8AE4DA821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639C8-2C02-4548-A134-6A0477DC99FD}">
      <dsp:nvSpPr>
        <dsp:cNvPr id="0" name=""/>
        <dsp:cNvSpPr/>
      </dsp:nvSpPr>
      <dsp:spPr>
        <a:xfrm>
          <a:off x="0" y="2406"/>
          <a:ext cx="4205288"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FE6F87D-ADA0-49ED-B4BF-C1EF01014BCE}">
      <dsp:nvSpPr>
        <dsp:cNvPr id="0" name=""/>
        <dsp:cNvSpPr/>
      </dsp:nvSpPr>
      <dsp:spPr>
        <a:xfrm>
          <a:off x="0" y="2406"/>
          <a:ext cx="4205288"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BuyMe is a local auction system designed to simulate real-world online bidding platforms like eBay.</a:t>
          </a:r>
        </a:p>
      </dsp:txBody>
      <dsp:txXfrm>
        <a:off x="0" y="2406"/>
        <a:ext cx="4205288" cy="1640929"/>
      </dsp:txXfrm>
    </dsp:sp>
    <dsp:sp modelId="{3502568F-DE89-4304-A377-9E30E8A06A3D}">
      <dsp:nvSpPr>
        <dsp:cNvPr id="0" name=""/>
        <dsp:cNvSpPr/>
      </dsp:nvSpPr>
      <dsp:spPr>
        <a:xfrm>
          <a:off x="0" y="1643335"/>
          <a:ext cx="4205288" cy="0"/>
        </a:xfrm>
        <a:prstGeom prst="line">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w="6350" cap="flat" cmpd="sng" algn="ctr">
          <a:solidFill>
            <a:schemeClr val="accent2">
              <a:hueOff val="-5175944"/>
              <a:satOff val="22930"/>
              <a:lumOff val="-843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DB5B11-C5BC-41DF-B795-04663E4231C1}">
      <dsp:nvSpPr>
        <dsp:cNvPr id="0" name=""/>
        <dsp:cNvSpPr/>
      </dsp:nvSpPr>
      <dsp:spPr>
        <a:xfrm>
          <a:off x="0" y="1643335"/>
          <a:ext cx="4205288"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Built with Node.js, Express, and MySQL, it supports buyers, sellers, admins, and customer reps.</a:t>
          </a:r>
        </a:p>
      </dsp:txBody>
      <dsp:txXfrm>
        <a:off x="0" y="1643335"/>
        <a:ext cx="4205288" cy="1640929"/>
      </dsp:txXfrm>
    </dsp:sp>
    <dsp:sp modelId="{3DAC5D91-79C1-4CD3-B4AA-57F040EF8ECC}">
      <dsp:nvSpPr>
        <dsp:cNvPr id="0" name=""/>
        <dsp:cNvSpPr/>
      </dsp:nvSpPr>
      <dsp:spPr>
        <a:xfrm>
          <a:off x="0" y="3284264"/>
          <a:ext cx="4205288" cy="0"/>
        </a:xfrm>
        <a:prstGeom prst="line">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w="6350" cap="flat" cmpd="sng" algn="ctr">
          <a:solidFill>
            <a:schemeClr val="accent2">
              <a:hueOff val="-10351888"/>
              <a:satOff val="45859"/>
              <a:lumOff val="-1686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8BE97C4-B9E5-43D7-A833-484D58E33082}">
      <dsp:nvSpPr>
        <dsp:cNvPr id="0" name=""/>
        <dsp:cNvSpPr/>
      </dsp:nvSpPr>
      <dsp:spPr>
        <a:xfrm>
          <a:off x="0" y="3284264"/>
          <a:ext cx="4205288" cy="164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Project hosted on local server with full relational DB and REST APIs.</a:t>
          </a:r>
        </a:p>
      </dsp:txBody>
      <dsp:txXfrm>
        <a:off x="0" y="3284264"/>
        <a:ext cx="4205288" cy="16409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69326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468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836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93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104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5/1/2025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567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1791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652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683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5/1/2025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27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5/1/2025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778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5/1/2025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22893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BuyMe - Online Auction System</a:t>
            </a:r>
          </a:p>
        </p:txBody>
      </p:sp>
      <p:sp>
        <p:nvSpPr>
          <p:cNvPr id="3" name="Subtitle 2"/>
          <p:cNvSpPr>
            <a:spLocks noGrp="1"/>
          </p:cNvSpPr>
          <p:nvPr>
            <p:ph type="subTitle" idx="1"/>
          </p:nvPr>
        </p:nvSpPr>
        <p:spPr>
          <a:xfrm>
            <a:off x="4256596" y="4538811"/>
            <a:ext cx="5101209" cy="1239894"/>
          </a:xfrm>
        </p:spPr>
        <p:txBody>
          <a:bodyPr>
            <a:noAutofit/>
          </a:bodyPr>
          <a:lstStyle/>
          <a:p>
            <a:br>
              <a:rPr lang="en-US" sz="1600" dirty="0"/>
            </a:br>
            <a:r>
              <a:rPr lang="en-US" sz="1600" dirty="0"/>
              <a:t>By: </a:t>
            </a:r>
          </a:p>
          <a:p>
            <a:r>
              <a:rPr lang="en-US" sz="1600" dirty="0"/>
              <a:t>Atharv Manish Karbhari – amk546</a:t>
            </a:r>
          </a:p>
          <a:p>
            <a:r>
              <a:rPr lang="en-US" sz="1600" dirty="0"/>
              <a:t>Pavan Sai Komara –  pk812</a:t>
            </a:r>
          </a:p>
          <a:p>
            <a:r>
              <a:rPr lang="en-US" sz="1600" dirty="0"/>
              <a:t>Chiranjeevi Bhuvaneshwari </a:t>
            </a:r>
            <a:r>
              <a:rPr lang="en-US" sz="1600" dirty="0" err="1"/>
              <a:t>Pamarthy</a:t>
            </a:r>
            <a:r>
              <a:rPr lang="en-US" sz="1600" dirty="0"/>
              <a:t> – cp1270</a:t>
            </a:r>
          </a:p>
          <a:p>
            <a:r>
              <a:rPr lang="en-US" sz="1600" dirty="0"/>
              <a:t>Shweatha Bathina Mallikarjuna – sb2808</a:t>
            </a:r>
          </a:p>
          <a:p>
            <a:endParaRPr sz="1600" dirty="0"/>
          </a:p>
        </p:txBody>
      </p:sp>
      <p:sp>
        <p:nvSpPr>
          <p:cNvPr id="4" name="TextBox 3">
            <a:extLst>
              <a:ext uri="{FF2B5EF4-FFF2-40B4-BE49-F238E27FC236}">
                <a16:creationId xmlns:a16="http://schemas.microsoft.com/office/drawing/2014/main" id="{0576A608-ED39-5FC3-186E-B2B061D8ACA0}"/>
              </a:ext>
            </a:extLst>
          </p:cNvPr>
          <p:cNvSpPr txBox="1"/>
          <p:nvPr/>
        </p:nvSpPr>
        <p:spPr>
          <a:xfrm>
            <a:off x="1369397" y="1394516"/>
            <a:ext cx="6079613" cy="523220"/>
          </a:xfrm>
          <a:prstGeom prst="rect">
            <a:avLst/>
          </a:prstGeom>
          <a:noFill/>
        </p:spPr>
        <p:txBody>
          <a:bodyPr wrap="none" rtlCol="0">
            <a:spAutoFit/>
          </a:bodyPr>
          <a:lstStyle/>
          <a:p>
            <a:r>
              <a:rPr lang="en-US" sz="2800" b="1" dirty="0"/>
              <a:t>CS 527 - Database Systems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8730-0AAA-6E7C-1D9B-1170B11D0478}"/>
              </a:ext>
            </a:extLst>
          </p:cNvPr>
          <p:cNvSpPr>
            <a:spLocks noGrp="1"/>
          </p:cNvSpPr>
          <p:nvPr>
            <p:ph type="title"/>
          </p:nvPr>
        </p:nvSpPr>
        <p:spPr/>
        <p:txBody>
          <a:bodyPr/>
          <a:lstStyle/>
          <a:p>
            <a:r>
              <a:rPr lang="en-US" dirty="0"/>
              <a:t>Placing a bid on item</a:t>
            </a:r>
          </a:p>
        </p:txBody>
      </p:sp>
      <p:pic>
        <p:nvPicPr>
          <p:cNvPr id="5" name="Content Placeholder 4" descr="A screen shot of a computer&#10;&#10;AI-generated content may be incorrect.">
            <a:extLst>
              <a:ext uri="{FF2B5EF4-FFF2-40B4-BE49-F238E27FC236}">
                <a16:creationId xmlns:a16="http://schemas.microsoft.com/office/drawing/2014/main" id="{1E0E5706-45C8-9244-9EE2-03624B60CE93}"/>
              </a:ext>
            </a:extLst>
          </p:cNvPr>
          <p:cNvPicPr>
            <a:picLocks noGrp="1" noChangeAspect="1"/>
          </p:cNvPicPr>
          <p:nvPr>
            <p:ph idx="1"/>
          </p:nvPr>
        </p:nvPicPr>
        <p:blipFill>
          <a:blip r:embed="rId2"/>
          <a:stretch>
            <a:fillRect/>
          </a:stretch>
        </p:blipFill>
        <p:spPr>
          <a:xfrm>
            <a:off x="2398559" y="2638425"/>
            <a:ext cx="4353231" cy="3101975"/>
          </a:xfrm>
        </p:spPr>
      </p:pic>
    </p:spTree>
    <p:extLst>
      <p:ext uri="{BB962C8B-B14F-4D97-AF65-F5344CB8AC3E}">
        <p14:creationId xmlns:p14="http://schemas.microsoft.com/office/powerpoint/2010/main" val="262555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Support Features</a:t>
            </a:r>
          </a:p>
        </p:txBody>
      </p:sp>
      <p:sp>
        <p:nvSpPr>
          <p:cNvPr id="3" name="Content Placeholder 2"/>
          <p:cNvSpPr>
            <a:spLocks noGrp="1"/>
          </p:cNvSpPr>
          <p:nvPr>
            <p:ph idx="1"/>
          </p:nvPr>
        </p:nvSpPr>
        <p:spPr/>
        <p:txBody>
          <a:bodyPr/>
          <a:lstStyle/>
          <a:p>
            <a:r>
              <a:rPr dirty="0"/>
              <a:t>Post and reply to questions via built-in Q&amp;A module.</a:t>
            </a:r>
          </a:p>
          <a:p>
            <a:r>
              <a:rPr dirty="0"/>
              <a:t>Customer Reps can view/search unanswered queries.</a:t>
            </a:r>
          </a:p>
          <a:p>
            <a:r>
              <a:rPr dirty="0"/>
              <a:t>Reps can edit/delete user info, remove bids or auctions.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FEE-43B0-4BAC-3B45-7486847B4B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683A60-6086-43E7-F522-44DC983C1A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132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Admin Features</a:t>
            </a:r>
          </a:p>
        </p:txBody>
      </p:sp>
      <p:sp>
        <p:nvSpPr>
          <p:cNvPr id="3" name="Content Placeholder 2"/>
          <p:cNvSpPr>
            <a:spLocks noGrp="1"/>
          </p:cNvSpPr>
          <p:nvPr>
            <p:ph idx="1"/>
          </p:nvPr>
        </p:nvSpPr>
        <p:spPr/>
        <p:txBody>
          <a:bodyPr/>
          <a:lstStyle/>
          <a:p>
            <a:r>
              <a:rPr dirty="0"/>
              <a:t>Create customer representative accounts.</a:t>
            </a:r>
          </a:p>
          <a:p>
            <a:r>
              <a:rPr dirty="0"/>
              <a:t>Generate detailed reports:</a:t>
            </a:r>
          </a:p>
          <a:p>
            <a:r>
              <a:rPr dirty="0"/>
              <a:t>   - Total earnings</a:t>
            </a:r>
          </a:p>
          <a:p>
            <a:r>
              <a:rPr dirty="0"/>
              <a:t>   - Earnings per item / item type / user</a:t>
            </a:r>
          </a:p>
          <a:p>
            <a:r>
              <a:rPr dirty="0"/>
              <a:t>   - Best buyers and top-selling items.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rPr dirty="0"/>
              <a:t>Frontend: HTML, Postman (testing)</a:t>
            </a:r>
          </a:p>
          <a:p>
            <a:r>
              <a:rPr dirty="0"/>
              <a:t>Backend: Node.js + Express</a:t>
            </a:r>
          </a:p>
          <a:p>
            <a:r>
              <a:rPr dirty="0"/>
              <a:t>Database: MySQL (Aiven cloud)</a:t>
            </a:r>
          </a:p>
          <a:p>
            <a:r>
              <a:rPr dirty="0"/>
              <a:t>ORM: Sequelize (Model associations for Auctions, Bids, Users, etc.)</a:t>
            </a:r>
          </a:p>
          <a:p>
            <a:r>
              <a:rPr dirty="0"/>
              <a:t>Auth: JWT-based role enforcement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Advanced Features</a:t>
            </a:r>
          </a:p>
        </p:txBody>
      </p:sp>
      <p:sp>
        <p:nvSpPr>
          <p:cNvPr id="3" name="Content Placeholder 2"/>
          <p:cNvSpPr>
            <a:spLocks noGrp="1"/>
          </p:cNvSpPr>
          <p:nvPr>
            <p:ph idx="1"/>
          </p:nvPr>
        </p:nvSpPr>
        <p:spPr/>
        <p:txBody>
          <a:bodyPr/>
          <a:lstStyle/>
          <a:p>
            <a:r>
              <a:rPr dirty="0"/>
              <a:t>Alerts for auction events</a:t>
            </a:r>
          </a:p>
          <a:p>
            <a:r>
              <a:rPr dirty="0"/>
              <a:t>Auto-bidding engine with upper limit</a:t>
            </a:r>
          </a:p>
          <a:p>
            <a:r>
              <a:rPr dirty="0"/>
              <a:t>Search similarity logic</a:t>
            </a:r>
          </a:p>
          <a:p>
            <a:r>
              <a:rPr dirty="0"/>
              <a:t>ER-based dynamic category fields</a:t>
            </a:r>
          </a:p>
          <a:p>
            <a:r>
              <a:rPr dirty="0"/>
              <a:t>Middleware-based authorization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&amp; Demo</a:t>
            </a:r>
          </a:p>
        </p:txBody>
      </p:sp>
      <p:sp>
        <p:nvSpPr>
          <p:cNvPr id="3" name="Content Placeholder 2"/>
          <p:cNvSpPr>
            <a:spLocks noGrp="1"/>
          </p:cNvSpPr>
          <p:nvPr>
            <p:ph idx="1"/>
          </p:nvPr>
        </p:nvSpPr>
        <p:spPr/>
        <p:txBody>
          <a:bodyPr/>
          <a:lstStyle/>
          <a:p>
            <a:r>
              <a:rPr dirty="0"/>
              <a:t>APIs tested using Postman</a:t>
            </a:r>
          </a:p>
          <a:p>
            <a:r>
              <a:rPr dirty="0"/>
              <a:t>Demoed:</a:t>
            </a:r>
          </a:p>
          <a:p>
            <a:r>
              <a:rPr dirty="0"/>
              <a:t>   - User registration/login</a:t>
            </a:r>
          </a:p>
          <a:p>
            <a:r>
              <a:rPr dirty="0"/>
              <a:t>   - Auction creation &amp; bidding</a:t>
            </a:r>
          </a:p>
          <a:p>
            <a:r>
              <a:rPr dirty="0"/>
              <a:t>   - Customer support and admin reporting</a:t>
            </a:r>
          </a:p>
          <a:p>
            <a:r>
              <a:rPr dirty="0"/>
              <a:t>   - Auto-bid simulation with alerts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94226" y="2386744"/>
            <a:ext cx="4446269" cy="1645920"/>
          </a:xfrm>
        </p:spPr>
        <p:txBody>
          <a:bodyPr vert="horz" lIns="274320" tIns="182880" rIns="274320" bIns="182880" rtlCol="0" anchor="ctr" anchorCtr="1">
            <a:normAutofit/>
          </a:bodyPr>
          <a:lstStyle/>
          <a:p>
            <a:r>
              <a:rPr lang="en-US" sz="3800"/>
              <a:t>Thank You </a:t>
            </a:r>
            <a:r>
              <a:rPr lang="en-US" sz="3800">
                <a:sym typeface="Wingdings" panose="05000000000000000000" pitchFamily="2" charset="2"/>
              </a:rPr>
              <a:t></a:t>
            </a:r>
            <a:endParaRPr lang="en-US" sz="3800"/>
          </a:p>
        </p:txBody>
      </p:sp>
      <p:sp>
        <p:nvSpPr>
          <p:cNvPr id="3" name="Content Placeholder 2"/>
          <p:cNvSpPr>
            <a:spLocks noGrp="1"/>
          </p:cNvSpPr>
          <p:nvPr>
            <p:ph idx="1"/>
          </p:nvPr>
        </p:nvSpPr>
        <p:spPr>
          <a:xfrm>
            <a:off x="4094226" y="4352544"/>
            <a:ext cx="4446269" cy="1239894"/>
          </a:xfrm>
        </p:spPr>
        <p:txBody>
          <a:bodyPr vert="horz" lIns="91440" tIns="45720" rIns="91440" bIns="45720" rtlCol="0">
            <a:normAutofit/>
          </a:bodyPr>
          <a:lstStyle/>
          <a:p>
            <a:pPr marL="0" indent="0" algn="ctr">
              <a:buNone/>
            </a:pPr>
            <a:r>
              <a:rPr lang="en-US" sz="2000">
                <a:solidFill>
                  <a:schemeClr val="tx1">
                    <a:lumMod val="75000"/>
                    <a:lumOff val="25000"/>
                  </a:schemeClr>
                </a:solidFill>
              </a:rPr>
              <a:t>Any Questions?</a:t>
            </a:r>
          </a:p>
        </p:txBody>
      </p:sp>
      <p:pic>
        <p:nvPicPr>
          <p:cNvPr id="5" name="Picture 4" descr="Different colored question marks">
            <a:extLst>
              <a:ext uri="{FF2B5EF4-FFF2-40B4-BE49-F238E27FC236}">
                <a16:creationId xmlns:a16="http://schemas.microsoft.com/office/drawing/2014/main" id="{BEED76CE-56EF-EFAC-1417-B0C662935E21}"/>
              </a:ext>
            </a:extLst>
          </p:cNvPr>
          <p:cNvPicPr>
            <a:picLocks noChangeAspect="1"/>
          </p:cNvPicPr>
          <p:nvPr/>
        </p:nvPicPr>
        <p:blipFill>
          <a:blip r:embed="rId2"/>
          <a:srcRect l="33992" r="37377"/>
          <a:stretch/>
        </p:blipFill>
        <p:spPr>
          <a:xfrm>
            <a:off x="20" y="10"/>
            <a:ext cx="3490702"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0" y="2681103"/>
            <a:ext cx="2522980" cy="1495794"/>
          </a:xfrm>
          <a:noFill/>
          <a:ln>
            <a:solidFill>
              <a:schemeClr val="bg1"/>
            </a:solidFill>
          </a:ln>
        </p:spPr>
        <p:txBody>
          <a:bodyPr wrap="square">
            <a:normAutofit/>
          </a:bodyPr>
          <a:lstStyle/>
          <a:p>
            <a:r>
              <a:rPr lang="en-US" sz="1800">
                <a:solidFill>
                  <a:schemeClr val="bg1"/>
                </a:solidFill>
              </a:rPr>
              <a:t>Project Introduction</a:t>
            </a:r>
          </a:p>
        </p:txBody>
      </p:sp>
      <p:graphicFrame>
        <p:nvGraphicFramePr>
          <p:cNvPr id="5" name="Content Placeholder 2">
            <a:extLst>
              <a:ext uri="{FF2B5EF4-FFF2-40B4-BE49-F238E27FC236}">
                <a16:creationId xmlns:a16="http://schemas.microsoft.com/office/drawing/2014/main" id="{3210E874-2584-C39E-2B28-964D18C520A0}"/>
              </a:ext>
            </a:extLst>
          </p:cNvPr>
          <p:cNvGraphicFramePr>
            <a:graphicFrameLocks noGrp="1"/>
          </p:cNvGraphicFramePr>
          <p:nvPr>
            <p:ph idx="1"/>
            <p:extLst>
              <p:ext uri="{D42A27DB-BD31-4B8C-83A1-F6EECF244321}">
                <p14:modId xmlns:p14="http://schemas.microsoft.com/office/powerpoint/2010/main" val="4111563833"/>
              </p:ext>
            </p:extLst>
          </p:nvPr>
        </p:nvGraphicFramePr>
        <p:xfrm>
          <a:off x="4214812" y="965200"/>
          <a:ext cx="4205288"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443035"/>
            <a:ext cx="2978949"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r>
              <a:rPr lang="en-US" sz="2200">
                <a:solidFill>
                  <a:srgbClr val="FFFFFF"/>
                </a:solidFill>
              </a:rPr>
              <a:t>Project Objective</a:t>
            </a:r>
          </a:p>
        </p:txBody>
      </p:sp>
      <p:sp>
        <p:nvSpPr>
          <p:cNvPr id="3" name="Content Placeholder 2"/>
          <p:cNvSpPr>
            <a:spLocks noGrp="1"/>
          </p:cNvSpPr>
          <p:nvPr>
            <p:ph idx="1"/>
          </p:nvPr>
        </p:nvSpPr>
        <p:spPr>
          <a:xfrm>
            <a:off x="4193771" y="1402080"/>
            <a:ext cx="3990522" cy="4053840"/>
          </a:xfrm>
        </p:spPr>
        <p:txBody>
          <a:bodyPr anchor="ctr">
            <a:normAutofit/>
          </a:bodyPr>
          <a:lstStyle/>
          <a:p>
            <a:r>
              <a:rPr dirty="0"/>
              <a:t>Support real-time online auctions.</a:t>
            </a:r>
          </a:p>
          <a:p>
            <a:r>
              <a:rPr dirty="0"/>
              <a:t>Implement user roles with authentication.</a:t>
            </a:r>
          </a:p>
          <a:p>
            <a:r>
              <a:rPr dirty="0"/>
              <a:t>Enable secure bidding (manual + automatic).</a:t>
            </a:r>
          </a:p>
          <a:p>
            <a:r>
              <a:rPr dirty="0"/>
              <a:t>Facilitate item browsing, alerts, sales reporting, and admin oversight.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443035"/>
            <a:ext cx="2978949"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r>
              <a:rPr lang="en-US" sz="1200">
                <a:solidFill>
                  <a:srgbClr val="FFFFFF"/>
                </a:solidFill>
              </a:rPr>
              <a:t>User Roles &amp; Responsibilities</a:t>
            </a:r>
          </a:p>
        </p:txBody>
      </p:sp>
      <p:sp>
        <p:nvSpPr>
          <p:cNvPr id="3" name="Content Placeholder 2"/>
          <p:cNvSpPr>
            <a:spLocks noGrp="1"/>
          </p:cNvSpPr>
          <p:nvPr>
            <p:ph idx="1"/>
          </p:nvPr>
        </p:nvSpPr>
        <p:spPr>
          <a:xfrm>
            <a:off x="4193771" y="1402080"/>
            <a:ext cx="4357562" cy="4053840"/>
          </a:xfrm>
        </p:spPr>
        <p:txBody>
          <a:bodyPr anchor="ctr">
            <a:normAutofit/>
          </a:bodyPr>
          <a:lstStyle/>
          <a:p>
            <a:r>
              <a:rPr b="1" dirty="0"/>
              <a:t>End-Users: </a:t>
            </a:r>
            <a:r>
              <a:rPr dirty="0"/>
              <a:t>Register/login, buy/sell, search, set alerts.</a:t>
            </a:r>
          </a:p>
          <a:p>
            <a:r>
              <a:rPr b="1" dirty="0"/>
              <a:t>Sellers: </a:t>
            </a:r>
            <a:r>
              <a:rPr dirty="0"/>
              <a:t>Create auctions, upload items, set reserves.</a:t>
            </a:r>
          </a:p>
          <a:p>
            <a:r>
              <a:rPr b="1" dirty="0"/>
              <a:t>Buyers: </a:t>
            </a:r>
            <a:r>
              <a:rPr dirty="0"/>
              <a:t>Bid manually or automatically.</a:t>
            </a:r>
          </a:p>
          <a:p>
            <a:r>
              <a:rPr b="1" dirty="0"/>
              <a:t>Customer Reps:</a:t>
            </a:r>
            <a:r>
              <a:rPr lang="en-US" b="1" dirty="0"/>
              <a:t> </a:t>
            </a:r>
            <a:r>
              <a:rPr b="1" dirty="0"/>
              <a:t> </a:t>
            </a:r>
            <a:r>
              <a:rPr dirty="0"/>
              <a:t>Answer queries, manage bids/auctions.</a:t>
            </a:r>
          </a:p>
          <a:p>
            <a:r>
              <a:rPr b="1" dirty="0"/>
              <a:t>Admin</a:t>
            </a:r>
            <a:r>
              <a:rPr dirty="0"/>
              <a:t>: Manage reps, generate reports.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Auction Features</a:t>
            </a:r>
          </a:p>
        </p:txBody>
      </p:sp>
      <p:sp>
        <p:nvSpPr>
          <p:cNvPr id="3" name="Content Placeholder 2"/>
          <p:cNvSpPr>
            <a:spLocks noGrp="1"/>
          </p:cNvSpPr>
          <p:nvPr>
            <p:ph idx="1"/>
          </p:nvPr>
        </p:nvSpPr>
        <p:spPr/>
        <p:txBody>
          <a:bodyPr/>
          <a:lstStyle/>
          <a:p>
            <a:r>
              <a:rPr dirty="0"/>
              <a:t>Sellers create auctions with start/end time, category, subcategory, image, description.</a:t>
            </a:r>
          </a:p>
          <a:p>
            <a:r>
              <a:rPr dirty="0"/>
              <a:t>Reserve price is hidden; winner is declared only if bid ≥ reserve.</a:t>
            </a:r>
          </a:p>
          <a:p>
            <a:r>
              <a:rPr dirty="0"/>
              <a:t>Automatic bidding up to buyer-defined max with increments.</a:t>
            </a:r>
          </a:p>
          <a:p>
            <a:r>
              <a:rPr dirty="0"/>
              <a:t>Alerts for overbids or limit reached.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Browsing and Search</a:t>
            </a:r>
          </a:p>
        </p:txBody>
      </p:sp>
      <p:sp>
        <p:nvSpPr>
          <p:cNvPr id="3" name="Content Placeholder 2"/>
          <p:cNvSpPr>
            <a:spLocks noGrp="1"/>
          </p:cNvSpPr>
          <p:nvPr>
            <p:ph idx="1"/>
          </p:nvPr>
        </p:nvSpPr>
        <p:spPr/>
        <p:txBody>
          <a:bodyPr/>
          <a:lstStyle/>
          <a:p>
            <a:r>
              <a:rPr dirty="0"/>
              <a:t>Filter/sort items by price, type, subcategory.</a:t>
            </a:r>
          </a:p>
          <a:p>
            <a:r>
              <a:rPr dirty="0"/>
              <a:t>View full bid history of any item.</a:t>
            </a:r>
          </a:p>
          <a:p>
            <a:r>
              <a:rPr dirty="0"/>
              <a:t>Show similar items from past month.</a:t>
            </a:r>
          </a:p>
          <a:p>
            <a:r>
              <a:rPr dirty="0"/>
              <a:t>Set alerts for specific items and receive notifications.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F683-23FB-20DB-1854-8AE308873261}"/>
              </a:ext>
            </a:extLst>
          </p:cNvPr>
          <p:cNvSpPr>
            <a:spLocks noGrp="1"/>
          </p:cNvSpPr>
          <p:nvPr>
            <p:ph type="title"/>
          </p:nvPr>
        </p:nvSpPr>
        <p:spPr/>
        <p:txBody>
          <a:bodyPr/>
          <a:lstStyle/>
          <a:p>
            <a:r>
              <a:rPr lang="en-US" dirty="0"/>
              <a:t>Login page</a:t>
            </a:r>
          </a:p>
        </p:txBody>
      </p:sp>
      <p:pic>
        <p:nvPicPr>
          <p:cNvPr id="5" name="Content Placeholder 4">
            <a:extLst>
              <a:ext uri="{FF2B5EF4-FFF2-40B4-BE49-F238E27FC236}">
                <a16:creationId xmlns:a16="http://schemas.microsoft.com/office/drawing/2014/main" id="{7CB89C7C-4162-AEFD-4E8A-73FFDAB225BB}"/>
              </a:ext>
            </a:extLst>
          </p:cNvPr>
          <p:cNvPicPr>
            <a:picLocks noGrp="1" noChangeAspect="1"/>
          </p:cNvPicPr>
          <p:nvPr>
            <p:ph idx="1"/>
          </p:nvPr>
        </p:nvPicPr>
        <p:blipFill>
          <a:blip r:embed="rId2"/>
          <a:stretch>
            <a:fillRect/>
          </a:stretch>
        </p:blipFill>
        <p:spPr>
          <a:xfrm>
            <a:off x="1460500" y="2243667"/>
            <a:ext cx="6223000" cy="3333323"/>
          </a:xfrm>
        </p:spPr>
      </p:pic>
      <p:sp>
        <p:nvSpPr>
          <p:cNvPr id="6" name="TextBox 5">
            <a:extLst>
              <a:ext uri="{FF2B5EF4-FFF2-40B4-BE49-F238E27FC236}">
                <a16:creationId xmlns:a16="http://schemas.microsoft.com/office/drawing/2014/main" id="{455CC2FE-68A9-4928-06DD-AED2A430BBBC}"/>
              </a:ext>
            </a:extLst>
          </p:cNvPr>
          <p:cNvSpPr txBox="1"/>
          <p:nvPr/>
        </p:nvSpPr>
        <p:spPr>
          <a:xfrm>
            <a:off x="821267" y="5667246"/>
            <a:ext cx="7780866" cy="830997"/>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Secure login interface for users of the </a:t>
            </a:r>
            <a:r>
              <a:rPr lang="en-US" sz="1200" dirty="0" err="1">
                <a:latin typeface="Times New Roman" panose="02020603050405020304" pitchFamily="18" charset="0"/>
                <a:cs typeface="Times New Roman" panose="02020603050405020304" pitchFamily="18" charset="0"/>
              </a:rPr>
              <a:t>BuyMe</a:t>
            </a:r>
            <a:r>
              <a:rPr lang="en-US" sz="1200" dirty="0">
                <a:latin typeface="Times New Roman" panose="02020603050405020304" pitchFamily="18" charset="0"/>
                <a:cs typeface="Times New Roman" panose="02020603050405020304" pitchFamily="18" charset="0"/>
              </a:rPr>
              <a:t> platform. It allows both buyers and sellers to authenticate using their email and password. If users do not have an account, they are redirected to the registration page via the "Register" link. This ensures that only verified users can participate in auctions or post listings, maintaining the integrity of the platform.</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73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9718-4F26-BF4B-C388-F4AAAACE79CD}"/>
              </a:ext>
            </a:extLst>
          </p:cNvPr>
          <p:cNvSpPr>
            <a:spLocks noGrp="1"/>
          </p:cNvSpPr>
          <p:nvPr>
            <p:ph type="title"/>
          </p:nvPr>
        </p:nvSpPr>
        <p:spPr/>
        <p:txBody>
          <a:bodyPr/>
          <a:lstStyle/>
          <a:p>
            <a:r>
              <a:rPr lang="en-US" dirty="0"/>
              <a:t>Auctions by category</a:t>
            </a:r>
          </a:p>
        </p:txBody>
      </p:sp>
      <p:pic>
        <p:nvPicPr>
          <p:cNvPr id="5" name="Content Placeholder 4">
            <a:extLst>
              <a:ext uri="{FF2B5EF4-FFF2-40B4-BE49-F238E27FC236}">
                <a16:creationId xmlns:a16="http://schemas.microsoft.com/office/drawing/2014/main" id="{A6F8E8BF-F51E-7746-7C7D-09EB1BF82E53}"/>
              </a:ext>
            </a:extLst>
          </p:cNvPr>
          <p:cNvPicPr>
            <a:picLocks noGrp="1" noChangeAspect="1"/>
          </p:cNvPicPr>
          <p:nvPr>
            <p:ph idx="1"/>
          </p:nvPr>
        </p:nvPicPr>
        <p:blipFill>
          <a:blip r:embed="rId2"/>
          <a:stretch>
            <a:fillRect/>
          </a:stretch>
        </p:blipFill>
        <p:spPr>
          <a:xfrm>
            <a:off x="1182711" y="2444479"/>
            <a:ext cx="6953756" cy="3956321"/>
          </a:xfrm>
        </p:spPr>
      </p:pic>
    </p:spTree>
    <p:extLst>
      <p:ext uri="{BB962C8B-B14F-4D97-AF65-F5344CB8AC3E}">
        <p14:creationId xmlns:p14="http://schemas.microsoft.com/office/powerpoint/2010/main" val="150163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E122-AA0E-FD6A-8EEF-BDD9AEC2F929}"/>
              </a:ext>
            </a:extLst>
          </p:cNvPr>
          <p:cNvSpPr>
            <a:spLocks noGrp="1"/>
          </p:cNvSpPr>
          <p:nvPr>
            <p:ph type="title"/>
          </p:nvPr>
        </p:nvSpPr>
        <p:spPr/>
        <p:txBody>
          <a:bodyPr/>
          <a:lstStyle/>
          <a:p>
            <a:r>
              <a:rPr lang="en-US" dirty="0"/>
              <a:t>Auctions for electronic items made by one buyer</a:t>
            </a:r>
          </a:p>
        </p:txBody>
      </p:sp>
      <p:pic>
        <p:nvPicPr>
          <p:cNvPr id="5" name="Content Placeholder 4">
            <a:extLst>
              <a:ext uri="{FF2B5EF4-FFF2-40B4-BE49-F238E27FC236}">
                <a16:creationId xmlns:a16="http://schemas.microsoft.com/office/drawing/2014/main" id="{41EE19EB-531A-8B24-C684-FC9CEB9A6101}"/>
              </a:ext>
            </a:extLst>
          </p:cNvPr>
          <p:cNvPicPr>
            <a:picLocks noGrp="1" noChangeAspect="1"/>
          </p:cNvPicPr>
          <p:nvPr>
            <p:ph idx="1"/>
          </p:nvPr>
        </p:nvPicPr>
        <p:blipFill>
          <a:blip r:embed="rId2"/>
          <a:stretch>
            <a:fillRect/>
          </a:stretch>
        </p:blipFill>
        <p:spPr>
          <a:xfrm>
            <a:off x="1393180" y="2638425"/>
            <a:ext cx="6739747" cy="3618442"/>
          </a:xfrm>
        </p:spPr>
      </p:pic>
    </p:spTree>
    <p:extLst>
      <p:ext uri="{BB962C8B-B14F-4D97-AF65-F5344CB8AC3E}">
        <p14:creationId xmlns:p14="http://schemas.microsoft.com/office/powerpoint/2010/main" val="19925213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110</TotalTime>
  <Words>524</Words>
  <Application>Microsoft Office PowerPoint</Application>
  <PresentationFormat>On-screen Show (4:3)</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Gill Sans MT</vt:lpstr>
      <vt:lpstr>Times New Roman</vt:lpstr>
      <vt:lpstr>Wingdings</vt:lpstr>
      <vt:lpstr>Parcel</vt:lpstr>
      <vt:lpstr>BuyMe - Online Auction System</vt:lpstr>
      <vt:lpstr>Project Introduction</vt:lpstr>
      <vt:lpstr>Project Objective</vt:lpstr>
      <vt:lpstr>User Roles &amp; Responsibilities</vt:lpstr>
      <vt:lpstr>Auction Features</vt:lpstr>
      <vt:lpstr>Browsing and Search</vt:lpstr>
      <vt:lpstr>Login page</vt:lpstr>
      <vt:lpstr>Auctions by category</vt:lpstr>
      <vt:lpstr>Auctions for electronic items made by one buyer</vt:lpstr>
      <vt:lpstr>Placing a bid on item</vt:lpstr>
      <vt:lpstr>Customer Support Features</vt:lpstr>
      <vt:lpstr>PowerPoint Presentation</vt:lpstr>
      <vt:lpstr>Admin Features</vt:lpstr>
      <vt:lpstr>Technology Stack</vt:lpstr>
      <vt:lpstr>Advanced Features</vt:lpstr>
      <vt:lpstr>Testing &amp; Demo</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Shweatha Bathina Mallikarjuna</cp:lastModifiedBy>
  <cp:revision>2</cp:revision>
  <dcterms:created xsi:type="dcterms:W3CDTF">2013-01-27T09:14:16Z</dcterms:created>
  <dcterms:modified xsi:type="dcterms:W3CDTF">2025-05-01T22:34:36Z</dcterms:modified>
  <cp:category/>
</cp:coreProperties>
</file>