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810762-D9AA-407F-A545-74A1A8F1CF9E}" type="datetimeFigureOut">
              <a:rPr lang="en-US" smtClean="0"/>
              <a:pPr/>
              <a:t>3/20/2021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D0F36B4-501B-4675-B8BB-48B1DAD05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D0F36B4-501B-4675-B8BB-48B1DAD05F2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D0F36B4-501B-4675-B8BB-48B1DAD05F2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D0F36B4-501B-4675-B8BB-48B1DAD05F2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D0F36B4-501B-4675-B8BB-48B1DAD05F25}"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D0F36B4-501B-4675-B8BB-48B1DAD05F2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D0F36B4-501B-4675-B8BB-48B1DAD05F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D0F36B4-501B-4675-B8BB-48B1DAD05F2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810762-D9AA-407F-A545-74A1A8F1CF9E}" type="datetimeFigureOut">
              <a:rPr lang="en-US" smtClean="0"/>
              <a:pPr/>
              <a:t>3/20/2021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D0F36B4-501B-4675-B8BB-48B1DAD05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E810762-D9AA-407F-A545-74A1A8F1CF9E}" type="datetimeFigureOut">
              <a:rPr lang="en-US" smtClean="0"/>
              <a:pPr/>
              <a:t>3/20/2021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D0F36B4-501B-4675-B8BB-48B1DAD05F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810762-D9AA-407F-A545-74A1A8F1CF9E}" type="datetimeFigureOut">
              <a:rPr lang="en-US" smtClean="0"/>
              <a:pPr/>
              <a:t>3/20/2021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D0F36B4-501B-4675-B8BB-48B1DAD05F25}"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E810762-D9AA-407F-A545-74A1A8F1CF9E}" type="datetimeFigureOut">
              <a:rPr lang="en-US" smtClean="0"/>
              <a:pPr/>
              <a:t>3/20/2021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D0F36B4-501B-4675-B8BB-48B1DAD05F2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nkbazaar.com/personal-loan/small-amount-loans.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3733800"/>
          </a:xfrm>
        </p:spPr>
        <p:txBody>
          <a:bodyPr>
            <a:noAutofit/>
          </a:bodyPr>
          <a:lstStyle/>
          <a:p>
            <a:r>
              <a:rPr lang="en-US" sz="7200" b="1" dirty="0" smtClean="0">
                <a:solidFill>
                  <a:srgbClr val="002060"/>
                </a:solidFill>
                <a:latin typeface="Times New Roman" pitchFamily="18" charset="0"/>
                <a:cs typeface="Times New Roman" pitchFamily="18" charset="0"/>
              </a:rPr>
              <a:t>MICRO CREDIT DEFAULTER PROJECT</a:t>
            </a:r>
            <a:endParaRPr lang="en-US" sz="7200" b="1"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2743200" y="5715000"/>
            <a:ext cx="5943600" cy="990600"/>
          </a:xfrm>
        </p:spPr>
        <p:txBody>
          <a:bodyPr>
            <a:normAutofit fontScale="40000" lnSpcReduction="20000"/>
          </a:bodyPr>
          <a:lstStyle/>
          <a:p>
            <a:r>
              <a:rPr lang="en-US" b="1" dirty="0" smtClean="0">
                <a:solidFill>
                  <a:schemeClr val="tx1">
                    <a:lumMod val="95000"/>
                    <a:lumOff val="5000"/>
                  </a:schemeClr>
                </a:solidFill>
                <a:latin typeface="Times New Roman" pitchFamily="18" charset="0"/>
                <a:cs typeface="Times New Roman" pitchFamily="18" charset="0"/>
              </a:rPr>
              <a:t>                                                           </a:t>
            </a:r>
            <a:r>
              <a:rPr lang="en-US" sz="6000" b="1" dirty="0" smtClean="0">
                <a:solidFill>
                  <a:schemeClr val="tx1">
                    <a:lumMod val="95000"/>
                    <a:lumOff val="5000"/>
                  </a:schemeClr>
                </a:solidFill>
                <a:latin typeface="Times New Roman" pitchFamily="18" charset="0"/>
                <a:cs typeface="Times New Roman" pitchFamily="18" charset="0"/>
              </a:rPr>
              <a:t>Presented by-</a:t>
            </a:r>
          </a:p>
          <a:p>
            <a:r>
              <a:rPr lang="en-US" sz="6000" b="1" dirty="0" smtClean="0">
                <a:solidFill>
                  <a:schemeClr val="tx1">
                    <a:lumMod val="95000"/>
                    <a:lumOff val="5000"/>
                  </a:schemeClr>
                </a:solidFill>
                <a:latin typeface="Times New Roman" pitchFamily="18" charset="0"/>
                <a:cs typeface="Times New Roman" pitchFamily="18" charset="0"/>
              </a:rPr>
              <a:t>                                   Akanksha Srivastava</a:t>
            </a:r>
            <a:endParaRPr lang="en-US" sz="6000" b="1"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Desktop\akanksha\download.png"/>
          <p:cNvPicPr>
            <a:picLocks noGrp="1" noChangeAspect="1" noChangeArrowheads="1"/>
          </p:cNvPicPr>
          <p:nvPr>
            <p:ph idx="1"/>
          </p:nvPr>
        </p:nvPicPr>
        <p:blipFill>
          <a:blip r:embed="rId2"/>
          <a:stretch>
            <a:fillRect/>
          </a:stretch>
        </p:blipFill>
        <p:spPr bwMode="auto">
          <a:xfrm>
            <a:off x="941702" y="1481138"/>
            <a:ext cx="7260595" cy="4525962"/>
          </a:xfrm>
          <a:prstGeom prst="rect">
            <a:avLst/>
          </a:prstGeom>
          <a:noFill/>
        </p:spPr>
      </p:pic>
      <p:sp>
        <p:nvSpPr>
          <p:cNvPr id="2" name="Title 1"/>
          <p:cNvSpPr>
            <a:spLocks noGrp="1"/>
          </p:cNvSpPr>
          <p:nvPr>
            <p:ph type="title"/>
          </p:nvPr>
        </p:nvSpPr>
        <p:spPr/>
        <p:txBody>
          <a:bodyPr>
            <a:normAutofit fontScale="90000"/>
          </a:bodyPr>
          <a:lstStyle/>
          <a:p>
            <a:r>
              <a:rPr lang="en-US" sz="6600" b="1" u="sng" dirty="0" smtClean="0">
                <a:latin typeface="Times New Roman" pitchFamily="18" charset="0"/>
                <a:cs typeface="Times New Roman" pitchFamily="18" charset="0"/>
              </a:rPr>
              <a:t>DATA VISULISATION</a:t>
            </a:r>
            <a:endParaRPr lang="en-US" sz="6600" b="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Desktop\akanksha\download (1).png"/>
          <p:cNvPicPr>
            <a:picLocks noGrp="1" noChangeAspect="1" noChangeArrowheads="1"/>
          </p:cNvPicPr>
          <p:nvPr>
            <p:ph idx="1"/>
          </p:nvPr>
        </p:nvPicPr>
        <p:blipFill>
          <a:blip r:embed="rId2"/>
          <a:stretch>
            <a:fillRect/>
          </a:stretch>
        </p:blipFill>
        <p:spPr bwMode="auto">
          <a:xfrm>
            <a:off x="457200" y="2404122"/>
            <a:ext cx="8229600" cy="2679993"/>
          </a:xfrm>
          <a:prstGeom prst="rect">
            <a:avLst/>
          </a:prstGeom>
          <a:noFill/>
        </p:spPr>
      </p:pic>
      <p:sp>
        <p:nvSpPr>
          <p:cNvPr id="2" name="Title 1"/>
          <p:cNvSpPr>
            <a:spLocks noGrp="1"/>
          </p:cNvSpPr>
          <p:nvPr>
            <p:ph type="title"/>
          </p:nvPr>
        </p:nvSpPr>
        <p:spPr>
          <a:xfrm>
            <a:off x="990600" y="1219200"/>
            <a:ext cx="7696200" cy="198438"/>
          </a:xfrm>
        </p:spPr>
        <p:txBody>
          <a:bodyPr>
            <a:noAutofit/>
          </a:bodyPr>
          <a:lstStyle/>
          <a:p>
            <a:r>
              <a:rPr lang="en-US" sz="6600" b="1" u="sng" dirty="0" smtClean="0">
                <a:latin typeface="Times New Roman" pitchFamily="18" charset="0"/>
                <a:cs typeface="Times New Roman" pitchFamily="18" charset="0"/>
              </a:rPr>
              <a:t>PRE PROCESSING PIPELINE</a:t>
            </a:r>
            <a:endParaRPr lang="en-US" sz="6600" b="1" u="sng"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age"/>
          <p:cNvPicPr>
            <a:picLocks noGrp="1"/>
          </p:cNvPicPr>
          <p:nvPr>
            <p:ph sz="half" idx="1"/>
          </p:nvPr>
        </p:nvPicPr>
        <p:blipFill>
          <a:blip r:embed="rId2"/>
          <a:srcRect/>
          <a:stretch>
            <a:fillRect/>
          </a:stretch>
        </p:blipFill>
        <p:spPr bwMode="auto">
          <a:xfrm>
            <a:off x="657225" y="3429000"/>
            <a:ext cx="3486150" cy="2571750"/>
          </a:xfrm>
          <a:prstGeom prst="rect">
            <a:avLst/>
          </a:prstGeom>
          <a:noFill/>
          <a:ln w="9525">
            <a:noFill/>
            <a:miter lim="800000"/>
            <a:headEnd/>
            <a:tailEnd/>
          </a:ln>
        </p:spPr>
      </p:pic>
      <p:pic>
        <p:nvPicPr>
          <p:cNvPr id="6" name="Content Placeholder 5" descr="image"/>
          <p:cNvPicPr>
            <a:picLocks noGrp="1"/>
          </p:cNvPicPr>
          <p:nvPr>
            <p:ph sz="half" idx="2"/>
          </p:nvPr>
        </p:nvPicPr>
        <p:blipFill>
          <a:blip r:embed="rId3"/>
          <a:stretch>
            <a:fillRect/>
          </a:stretch>
        </p:blipFill>
        <p:spPr bwMode="auto">
          <a:xfrm>
            <a:off x="4886325" y="2996406"/>
            <a:ext cx="3562350" cy="1495425"/>
          </a:xfrm>
          <a:prstGeom prst="rect">
            <a:avLst/>
          </a:prstGeom>
          <a:noFill/>
          <a:ln w="9525">
            <a:noFill/>
            <a:miter lim="800000"/>
            <a:headEnd/>
            <a:tailEnd/>
          </a:ln>
        </p:spPr>
      </p:pic>
      <p:sp>
        <p:nvSpPr>
          <p:cNvPr id="2" name="Title 1"/>
          <p:cNvSpPr>
            <a:spLocks noGrp="1"/>
          </p:cNvSpPr>
          <p:nvPr>
            <p:ph type="title"/>
          </p:nvPr>
        </p:nvSpPr>
        <p:spPr>
          <a:xfrm>
            <a:off x="533400" y="457200"/>
            <a:ext cx="8153400" cy="2667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sz="5300" b="1" u="sng" dirty="0" smtClean="0">
                <a:latin typeface="Times New Roman" pitchFamily="18" charset="0"/>
                <a:cs typeface="Times New Roman" pitchFamily="18" charset="0"/>
              </a:rPr>
              <a:t>ANALYSIS OF THE OUTPUT OF EACH MODEL</a:t>
            </a:r>
            <a:r>
              <a:rPr lang="en-US" sz="5300" b="1" u="sng" dirty="0">
                <a:latin typeface="Times New Roman" pitchFamily="18" charset="0"/>
                <a:cs typeface="Times New Roman" pitchFamily="18" charset="0"/>
              </a:rPr>
              <a:t/>
            </a:r>
            <a:br>
              <a:rPr lang="en-US" sz="5300" b="1" u="sng" dirty="0">
                <a:latin typeface="Times New Roman" pitchFamily="18" charset="0"/>
                <a:cs typeface="Times New Roman" pitchFamily="18" charset="0"/>
              </a:rPr>
            </a:br>
            <a:r>
              <a:rPr lang="en-US" sz="5300" b="1" u="sng" dirty="0" smtClean="0">
                <a:latin typeface="Times New Roman" pitchFamily="18" charset="0"/>
                <a:cs typeface="Times New Roman" pitchFamily="18" charset="0"/>
              </a:rPr>
              <a:t/>
            </a:r>
            <a:br>
              <a:rPr lang="en-US" sz="5300"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1.Logistic Regression-</a:t>
            </a:r>
            <a:r>
              <a:rPr lang="en-US" dirty="0" smtClean="0"/>
              <a:t/>
            </a:r>
            <a:br>
              <a:rPr lang="en-US" dirty="0" smtClean="0"/>
            </a:br>
            <a:r>
              <a:rPr lang="en-US" dirty="0"/>
              <a:t/>
            </a:r>
            <a:br>
              <a:rPr lang="en-US" dirty="0"/>
            </a:b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ttps://user-images.githubusercontent.com/59902500/98761454-4da43c00-238a-11eb-8f95-482ae7da58fe.png"/>
          <p:cNvPicPr>
            <a:picLocks noGrp="1"/>
          </p:cNvPicPr>
          <p:nvPr>
            <p:ph sz="half" idx="1"/>
          </p:nvPr>
        </p:nvPicPr>
        <p:blipFill>
          <a:blip r:embed="rId2"/>
          <a:srcRect/>
          <a:stretch>
            <a:fillRect/>
          </a:stretch>
        </p:blipFill>
        <p:spPr bwMode="auto">
          <a:xfrm>
            <a:off x="533400" y="2362200"/>
            <a:ext cx="3581400" cy="3276600"/>
          </a:xfrm>
          <a:prstGeom prst="rect">
            <a:avLst/>
          </a:prstGeom>
          <a:noFill/>
          <a:ln w="9525">
            <a:noFill/>
            <a:miter lim="800000"/>
            <a:headEnd/>
            <a:tailEnd/>
          </a:ln>
        </p:spPr>
      </p:pic>
      <p:pic>
        <p:nvPicPr>
          <p:cNvPr id="5" name="Content Placeholder 4" descr="https://user-images.githubusercontent.com/59902500/98761404-38c7a880-238a-11eb-816c-a40583c6d94b.png"/>
          <p:cNvPicPr>
            <a:picLocks noGrp="1"/>
          </p:cNvPicPr>
          <p:nvPr>
            <p:ph sz="half" idx="2"/>
          </p:nvPr>
        </p:nvPicPr>
        <p:blipFill>
          <a:blip r:embed="rId3"/>
          <a:srcRect/>
          <a:stretch>
            <a:fillRect/>
          </a:stretch>
        </p:blipFill>
        <p:spPr bwMode="auto">
          <a:xfrm>
            <a:off x="4648200" y="2209800"/>
            <a:ext cx="4114800" cy="3276600"/>
          </a:xfrm>
          <a:prstGeom prst="rect">
            <a:avLst/>
          </a:prstGeom>
          <a:noFill/>
          <a:ln w="9525">
            <a:noFill/>
            <a:miter lim="800000"/>
            <a:headEnd/>
            <a:tailEnd/>
          </a:ln>
        </p:spPr>
      </p:pic>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2.Support Vector Machine(SVM</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ttps://user-images.githubusercontent.com/59902500/98761518-70365500-238a-11eb-8971-00ab2bbff599.png"/>
          <p:cNvPicPr>
            <a:picLocks noGrp="1"/>
          </p:cNvPicPr>
          <p:nvPr>
            <p:ph sz="half" idx="1"/>
          </p:nvPr>
        </p:nvPicPr>
        <p:blipFill>
          <a:blip r:embed="rId2"/>
          <a:srcRect/>
          <a:stretch>
            <a:fillRect/>
          </a:stretch>
        </p:blipFill>
        <p:spPr bwMode="auto">
          <a:xfrm>
            <a:off x="381000" y="1981200"/>
            <a:ext cx="4114799" cy="3429000"/>
          </a:xfrm>
          <a:prstGeom prst="rect">
            <a:avLst/>
          </a:prstGeom>
          <a:noFill/>
          <a:ln w="9525">
            <a:noFill/>
            <a:miter lim="800000"/>
            <a:headEnd/>
            <a:tailEnd/>
          </a:ln>
        </p:spPr>
      </p:pic>
      <p:pic>
        <p:nvPicPr>
          <p:cNvPr id="5" name="Content Placeholder 4" descr="https://user-images.githubusercontent.com/59902500/98761477-5bf25800-238a-11eb-8637-08dcdc86e8f1.png"/>
          <p:cNvPicPr>
            <a:picLocks noGrp="1"/>
          </p:cNvPicPr>
          <p:nvPr>
            <p:ph sz="half" idx="2"/>
          </p:nvPr>
        </p:nvPicPr>
        <p:blipFill>
          <a:blip r:embed="rId3"/>
          <a:stretch>
            <a:fillRect/>
          </a:stretch>
        </p:blipFill>
        <p:spPr bwMode="auto">
          <a:xfrm>
            <a:off x="4986337" y="2977356"/>
            <a:ext cx="3362325" cy="15335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5400" b="1" u="sng" dirty="0" smtClean="0">
                <a:latin typeface="Times New Roman" pitchFamily="18" charset="0"/>
                <a:cs typeface="Times New Roman" pitchFamily="18" charset="0"/>
              </a:rPr>
              <a:t>3.Decision Tree</a:t>
            </a:r>
            <a:endParaRPr lang="en-US" sz="5400" b="1" u="sng"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ttps://user-images.githubusercontent.com/59902500/98761562-952ac800-238a-11eb-9d26-630a02a1f11b.png"/>
          <p:cNvPicPr>
            <a:picLocks noGrp="1"/>
          </p:cNvPicPr>
          <p:nvPr>
            <p:ph sz="half" idx="1"/>
          </p:nvPr>
        </p:nvPicPr>
        <p:blipFill>
          <a:blip r:embed="rId2"/>
          <a:srcRect/>
          <a:stretch>
            <a:fillRect/>
          </a:stretch>
        </p:blipFill>
        <p:spPr bwMode="auto">
          <a:xfrm>
            <a:off x="304800" y="1905000"/>
            <a:ext cx="3843337" cy="3810000"/>
          </a:xfrm>
          <a:prstGeom prst="rect">
            <a:avLst/>
          </a:prstGeom>
          <a:noFill/>
          <a:ln w="9525">
            <a:noFill/>
            <a:miter lim="800000"/>
            <a:headEnd/>
            <a:tailEnd/>
          </a:ln>
        </p:spPr>
      </p:pic>
      <p:pic>
        <p:nvPicPr>
          <p:cNvPr id="5" name="Content Placeholder 4" descr="https://user-images.githubusercontent.com/59902500/98761539-847a5200-238a-11eb-95db-657321010cc2.png"/>
          <p:cNvPicPr>
            <a:picLocks noGrp="1"/>
          </p:cNvPicPr>
          <p:nvPr>
            <p:ph sz="half" idx="2"/>
          </p:nvPr>
        </p:nvPicPr>
        <p:blipFill>
          <a:blip r:embed="rId3"/>
          <a:srcRect/>
          <a:stretch>
            <a:fillRect/>
          </a:stretch>
        </p:blipFill>
        <p:spPr bwMode="auto">
          <a:xfrm>
            <a:off x="4343400" y="2133600"/>
            <a:ext cx="4191000" cy="3124199"/>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5400" b="1" u="sng" dirty="0" smtClean="0">
                <a:latin typeface="Times New Roman" pitchFamily="18" charset="0"/>
                <a:cs typeface="Times New Roman" pitchFamily="18" charset="0"/>
              </a:rPr>
              <a:t>4.Random Forest</a:t>
            </a:r>
            <a:endParaRPr lang="en-US" sz="5400" b="1" u="sng"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ttps://user-images.githubusercontent.com/59902500/98761625-b986a480-238a-11eb-9d5b-b83434212fd1.png"/>
          <p:cNvPicPr>
            <a:picLocks noGrp="1"/>
          </p:cNvPicPr>
          <p:nvPr>
            <p:ph sz="half" idx="1"/>
          </p:nvPr>
        </p:nvPicPr>
        <p:blipFill>
          <a:blip r:embed="rId2"/>
          <a:srcRect/>
          <a:stretch>
            <a:fillRect/>
          </a:stretch>
        </p:blipFill>
        <p:spPr bwMode="auto">
          <a:xfrm>
            <a:off x="381000" y="2133600"/>
            <a:ext cx="3886200" cy="3429000"/>
          </a:xfrm>
          <a:prstGeom prst="rect">
            <a:avLst/>
          </a:prstGeom>
          <a:noFill/>
          <a:ln w="9525">
            <a:noFill/>
            <a:miter lim="800000"/>
            <a:headEnd/>
            <a:tailEnd/>
          </a:ln>
        </p:spPr>
      </p:pic>
      <p:pic>
        <p:nvPicPr>
          <p:cNvPr id="5" name="Content Placeholder 4" descr="https://user-images.githubusercontent.com/59902500/98761594-a673d480-238a-11eb-909a-462b7e289b90.png"/>
          <p:cNvPicPr>
            <a:picLocks noGrp="1"/>
          </p:cNvPicPr>
          <p:nvPr>
            <p:ph sz="half" idx="2"/>
          </p:nvPr>
        </p:nvPicPr>
        <p:blipFill>
          <a:blip r:embed="rId3"/>
          <a:srcRect/>
          <a:stretch>
            <a:fillRect/>
          </a:stretch>
        </p:blipFill>
        <p:spPr bwMode="auto">
          <a:xfrm>
            <a:off x="4419600" y="2209800"/>
            <a:ext cx="4419600" cy="32004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sz="5400" b="1" u="sng" dirty="0" smtClean="0">
                <a:latin typeface="Times New Roman" pitchFamily="18" charset="0"/>
                <a:cs typeface="Times New Roman" pitchFamily="18" charset="0"/>
              </a:rPr>
              <a:t>5.Gradient Boosting Classifier</a:t>
            </a:r>
            <a:endParaRPr lang="en-US" sz="5400" b="1" u="sng"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5600"/>
            <a:ext cx="8229600" cy="3230563"/>
          </a:xfrm>
        </p:spPr>
        <p:txBody>
          <a:bodyPr/>
          <a:lstStyle/>
          <a:p>
            <a:pPr>
              <a:buNone/>
            </a:pPr>
            <a:r>
              <a:rPr lang="en-US" dirty="0">
                <a:latin typeface="Times New Roman" pitchFamily="18" charset="0"/>
                <a:cs typeface="Times New Roman" pitchFamily="18" charset="0"/>
              </a:rPr>
              <a:t>According to the performance metrics, Random Forest scores highest in accuracy. So, Random Forest looks like the best fit for this data.</a:t>
            </a:r>
          </a:p>
          <a:p>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838200"/>
            <a:ext cx="8229600" cy="1371600"/>
          </a:xfrm>
        </p:spPr>
        <p:txBody>
          <a:bodyPr>
            <a:normAutofit/>
          </a:bodyPr>
          <a:lstStyle/>
          <a:p>
            <a:r>
              <a:rPr lang="en-US" sz="6600" b="1" u="sng" dirty="0" smtClean="0">
                <a:latin typeface="Times New Roman" pitchFamily="18" charset="0"/>
                <a:cs typeface="Times New Roman" pitchFamily="18" charset="0"/>
              </a:rPr>
              <a:t>CONCLUSION</a:t>
            </a:r>
            <a:endParaRPr lang="en-US" sz="6600" b="1" u="sng"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29000"/>
            <a:ext cx="7696200" cy="2697163"/>
          </a:xfrm>
        </p:spPr>
        <p:txBody>
          <a:bodyPr/>
          <a:lstStyle/>
          <a:p>
            <a:pPr algn="just">
              <a:buNone/>
            </a:pPr>
            <a:r>
              <a:rPr lang="en-US" dirty="0" smtClean="0">
                <a:latin typeface="Times New Roman" pitchFamily="18" charset="0"/>
                <a:cs typeface="Times New Roman" pitchFamily="18" charset="0"/>
              </a:rPr>
              <a:t>   This is a basic problem which helps Micro Finance Institutions (MFI) &amp; other lending companies reduce credit risks by recognizing defaulters.</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914400"/>
            <a:ext cx="8229600" cy="1828800"/>
          </a:xfrm>
        </p:spPr>
        <p:txBody>
          <a:bodyPr>
            <a:noAutofit/>
          </a:bodyPr>
          <a:lstStyle/>
          <a:p>
            <a:r>
              <a:rPr lang="en-US" sz="6600" b="1" u="sng" dirty="0" smtClean="0">
                <a:solidFill>
                  <a:srgbClr val="002060"/>
                </a:solidFill>
                <a:latin typeface="Times New Roman" pitchFamily="18" charset="0"/>
                <a:cs typeface="Times New Roman" pitchFamily="18" charset="0"/>
              </a:rPr>
              <a:t>PROBLEM  DEFINITION</a:t>
            </a:r>
            <a:endParaRPr lang="en-US" sz="6600" b="1" u="sng" dirty="0">
              <a:solidFill>
                <a:srgbClr val="00206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user\Desktop\akanksha\Microfinance-Institutions-MFIs.jpg"/>
          <p:cNvPicPr>
            <a:picLocks noGrp="1" noChangeAspect="1" noChangeArrowheads="1"/>
          </p:cNvPicPr>
          <p:nvPr>
            <p:ph idx="1"/>
          </p:nvPr>
        </p:nvPicPr>
        <p:blipFill>
          <a:blip r:embed="rId2"/>
          <a:stretch>
            <a:fillRect/>
          </a:stretch>
        </p:blipFill>
        <p:spPr bwMode="auto">
          <a:xfrm>
            <a:off x="1000125" y="2086769"/>
            <a:ext cx="7143750" cy="3314700"/>
          </a:xfrm>
          <a:prstGeom prst="rect">
            <a:avLst/>
          </a:prstGeom>
          <a:noFill/>
        </p:spPr>
      </p:pic>
      <p:sp>
        <p:nvSpPr>
          <p:cNvPr id="2" name="Title 1"/>
          <p:cNvSpPr>
            <a:spLocks noGrp="1"/>
          </p:cNvSpPr>
          <p:nvPr>
            <p:ph type="title"/>
          </p:nvPr>
        </p:nvSpPr>
        <p:spPr>
          <a:xfrm>
            <a:off x="457200" y="685800"/>
            <a:ext cx="8229600" cy="3200400"/>
          </a:xfrm>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5300" b="1" u="sng" dirty="0" smtClean="0">
                <a:latin typeface="Times New Roman" pitchFamily="18" charset="0"/>
                <a:cs typeface="Times New Roman" pitchFamily="18" charset="0"/>
              </a:rPr>
              <a:t>Micro Finance Institute(MFIs)</a:t>
            </a:r>
            <a:r>
              <a:rPr lang="en-US" sz="3600" dirty="0" smtClean="0"/>
              <a:t/>
            </a:r>
            <a:br>
              <a:rPr lang="en-US" sz="3600" dirty="0" smtClean="0"/>
            </a:br>
            <a:r>
              <a:rPr lang="en-US" sz="3600" dirty="0" smtClean="0"/>
              <a:t/>
            </a:r>
            <a:br>
              <a:rPr lang="en-US" sz="3600" dirty="0" smtClean="0"/>
            </a:br>
            <a:r>
              <a:rPr lang="en-US" sz="2700" dirty="0" smtClean="0">
                <a:latin typeface="Times New Roman" pitchFamily="18" charset="0"/>
                <a:cs typeface="Times New Roman" pitchFamily="18" charset="0"/>
              </a:rPr>
              <a:t>Microfinance institutions (MFIs) are financial companies that provide small loans to people who do not have any access to banking facilities. The definition of “</a:t>
            </a:r>
            <a:r>
              <a:rPr lang="en-US" sz="2700" dirty="0" smtClean="0">
                <a:latin typeface="Times New Roman" pitchFamily="18" charset="0"/>
                <a:cs typeface="Times New Roman" pitchFamily="18" charset="0"/>
                <a:hlinkClick r:id="rId3"/>
              </a:rPr>
              <a:t>small loans</a:t>
            </a:r>
            <a:r>
              <a:rPr lang="en-US" sz="2700" dirty="0" smtClean="0">
                <a:latin typeface="Times New Roman" pitchFamily="18" charset="0"/>
                <a:cs typeface="Times New Roman" pitchFamily="18" charset="0"/>
              </a:rPr>
              <a:t>” varies between countries. In India, all loans that are below Rs.1 </a:t>
            </a:r>
            <a:r>
              <a:rPr lang="en-US" sz="2700" dirty="0" err="1" smtClean="0">
                <a:latin typeface="Times New Roman" pitchFamily="18" charset="0"/>
                <a:cs typeface="Times New Roman" pitchFamily="18" charset="0"/>
              </a:rPr>
              <a:t>lakh</a:t>
            </a:r>
            <a:r>
              <a:rPr lang="en-US" sz="2700" dirty="0" smtClean="0">
                <a:latin typeface="Times New Roman" pitchFamily="18" charset="0"/>
                <a:cs typeface="Times New Roman" pitchFamily="18" charset="0"/>
              </a:rPr>
              <a:t> can be considered as microloans.</a:t>
            </a:r>
            <a:br>
              <a:rPr lang="en-US" sz="27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3581400"/>
          </a:xfrm>
        </p:spPr>
        <p:txBody>
          <a:bodyPr>
            <a:normAutofit/>
          </a:bodyPr>
          <a:lstStyle/>
          <a:p>
            <a:r>
              <a:rPr lang="en-US" sz="2400" dirty="0" smtClean="0">
                <a:latin typeface="Times New Roman" pitchFamily="18" charset="0"/>
                <a:cs typeface="Times New Roman" pitchFamily="18" charset="0"/>
              </a:rPr>
              <a:t>Prior to the advancement of data science, lenders used to risk a high default rate.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Several times, a perfect candidate would display erratic financial &amp; repayment behavior once approved for the loan. </a:t>
            </a:r>
          </a:p>
          <a:p>
            <a:r>
              <a:rPr lang="en-US" sz="2400" dirty="0" smtClean="0">
                <a:latin typeface="Times New Roman" pitchFamily="18" charset="0"/>
                <a:cs typeface="Times New Roman" pitchFamily="18" charset="0"/>
              </a:rPr>
              <a:t>Machine Learning can help lenders predict potential defaults before endorsing their application using their past data.</a:t>
            </a:r>
          </a:p>
          <a:p>
            <a:r>
              <a:rPr lang="en-US" sz="2400" dirty="0" smtClean="0">
                <a:latin typeface="Times New Roman" pitchFamily="18" charset="0"/>
                <a:cs typeface="Times New Roman" pitchFamily="18" charset="0"/>
              </a:rPr>
              <a:t>The candidate’s income, past debt &amp; repayment behavior can be important metrics for the same.</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457200"/>
            <a:ext cx="7848600" cy="914400"/>
          </a:xfrm>
        </p:spPr>
        <p:txBody>
          <a:bodyPr>
            <a:normAutofit fontScale="90000"/>
          </a:bodyPr>
          <a:lstStyle/>
          <a:p>
            <a:r>
              <a:rPr lang="en-US" dirty="0" smtClean="0"/>
              <a:t/>
            </a:r>
            <a:br>
              <a:rPr lang="en-US" dirty="0" smtClean="0"/>
            </a:br>
            <a:r>
              <a:rPr lang="en-US" dirty="0"/>
              <a:t/>
            </a:r>
            <a:br>
              <a:rPr lang="en-US" dirty="0"/>
            </a:br>
            <a:r>
              <a:rPr lang="en-US" sz="7300" b="1" u="sng" dirty="0" smtClean="0">
                <a:latin typeface="Times New Roman" pitchFamily="18" charset="0"/>
                <a:cs typeface="Times New Roman" pitchFamily="18" charset="0"/>
              </a:rPr>
              <a:t>Background</a:t>
            </a:r>
            <a:br>
              <a:rPr lang="en-US" sz="7300" b="1" u="sng" dirty="0" smtClean="0">
                <a:latin typeface="Times New Roman" pitchFamily="18" charset="0"/>
                <a:cs typeface="Times New Roman" pitchFamily="18" charset="0"/>
              </a:rPr>
            </a:br>
            <a:r>
              <a:rPr lang="en-US" dirty="0" smtClean="0"/>
              <a:t/>
            </a:r>
            <a:br>
              <a:rPr lang="en-US" dirty="0" smtClean="0"/>
            </a:br>
            <a:endParaRPr lang="en-US" dirty="0"/>
          </a:p>
        </p:txBody>
      </p:sp>
      <p:pic>
        <p:nvPicPr>
          <p:cNvPr id="3074" name="Picture 2" descr="C:\Users\user\Desktop\akanksha\download.jpg"/>
          <p:cNvPicPr>
            <a:picLocks noChangeAspect="1" noChangeArrowheads="1"/>
          </p:cNvPicPr>
          <p:nvPr/>
        </p:nvPicPr>
        <p:blipFill>
          <a:blip r:embed="rId2"/>
          <a:srcRect/>
          <a:stretch>
            <a:fillRect/>
          </a:stretch>
        </p:blipFill>
        <p:spPr bwMode="auto">
          <a:xfrm>
            <a:off x="1981200" y="5105400"/>
            <a:ext cx="5181600" cy="1295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000" dirty="0" smtClean="0">
                <a:latin typeface="Times New Roman" pitchFamily="18" charset="0"/>
                <a:cs typeface="Times New Roman" pitchFamily="18" charset="0"/>
              </a:rPr>
              <a:t>We are working with one such client i.e. in Telecom Industry</a:t>
            </a:r>
          </a:p>
          <a:p>
            <a:r>
              <a:rPr lang="en-US" sz="3000" dirty="0" smtClean="0">
                <a:latin typeface="Times New Roman" pitchFamily="18" charset="0"/>
                <a:cs typeface="Times New Roman" pitchFamily="18" charset="0"/>
              </a:rPr>
              <a:t>They are fixed wireless telecommunications network provider.</a:t>
            </a:r>
          </a:p>
          <a:p>
            <a:r>
              <a:rPr lang="en-US" sz="3000" dirty="0" smtClean="0">
                <a:latin typeface="Times New Roman" pitchFamily="18" charset="0"/>
                <a:cs typeface="Times New Roman" pitchFamily="18" charset="0"/>
              </a:rPr>
              <a:t>They have launched various products and have developed its business and organization based on the budget operator model, offering better products at lower prices to all value conscious customer through a strategy of disruptive innovation that focuses on the subscriber</a:t>
            </a:r>
            <a:r>
              <a:rPr lang="en-US" dirty="0" smtClean="0"/>
              <a:t>. </a:t>
            </a:r>
            <a:endParaRPr lang="en-US" dirty="0"/>
          </a:p>
        </p:txBody>
      </p:sp>
      <p:sp>
        <p:nvSpPr>
          <p:cNvPr id="2" name="Title 1"/>
          <p:cNvSpPr>
            <a:spLocks noGrp="1"/>
          </p:cNvSpPr>
          <p:nvPr>
            <p:ph type="title"/>
          </p:nvPr>
        </p:nvSpPr>
        <p:spPr/>
        <p:txBody>
          <a:bodyPr>
            <a:normAutofit/>
          </a:bodyPr>
          <a:lstStyle/>
          <a:p>
            <a:r>
              <a:rPr lang="en-US" sz="6600" b="1" u="sng" dirty="0" smtClean="0">
                <a:latin typeface="Times New Roman" pitchFamily="18" charset="0"/>
                <a:cs typeface="Times New Roman" pitchFamily="18" charset="0"/>
              </a:rPr>
              <a:t>INTRODUCTION</a:t>
            </a:r>
            <a:endParaRPr lang="en-US" sz="6600" b="1" u="sng"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Autofit/>
          </a:bodyPr>
          <a:lstStyle/>
          <a:p>
            <a:r>
              <a:rPr lang="en-US" sz="2800" dirty="0" smtClean="0">
                <a:latin typeface="Times New Roman" pitchFamily="18" charset="0"/>
                <a:cs typeface="Times New Roman" pitchFamily="18" charset="0"/>
              </a:rPr>
              <a:t>Telecom Industry are collaborating with an MFI to provide micro-credit on mobile balances to be paid back in 5 days.</a:t>
            </a:r>
          </a:p>
          <a:p>
            <a:r>
              <a:rPr lang="en-US" sz="2800" dirty="0" smtClean="0">
                <a:latin typeface="Times New Roman" pitchFamily="18" charset="0"/>
                <a:cs typeface="Times New Roman" pitchFamily="18" charset="0"/>
              </a:rPr>
              <a:t>The customer is believed to be defaulter if he deviates from the path of paying back the loaned amount within the time duration of 5 days. </a:t>
            </a:r>
          </a:p>
          <a:p>
            <a:r>
              <a:rPr lang="en-US" sz="2800" dirty="0" smtClean="0">
                <a:latin typeface="Times New Roman" pitchFamily="18" charset="0"/>
                <a:cs typeface="Times New Roman" pitchFamily="18" charset="0"/>
              </a:rPr>
              <a:t>For the loan amount of 5(in Indonesian Rupiah), payback amount should be 6(in Indonesian Rupiah), while for the loan amount of 10(in </a:t>
            </a:r>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ndonesian Rupiah), the payback amount should be 12( in </a:t>
            </a:r>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ndonesian Rupiah).</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6600" b="1" u="sng" dirty="0" smtClean="0">
                <a:latin typeface="Times New Roman" pitchFamily="18" charset="0"/>
                <a:cs typeface="Times New Roman" pitchFamily="18" charset="0"/>
              </a:rPr>
              <a:t>Introduction </a:t>
            </a:r>
            <a:r>
              <a:rPr lang="en-US" sz="6600" b="1" u="sng" dirty="0" err="1" smtClean="0">
                <a:latin typeface="Times New Roman" pitchFamily="18" charset="0"/>
                <a:cs typeface="Times New Roman" pitchFamily="18" charset="0"/>
              </a:rPr>
              <a:t>contd</a:t>
            </a:r>
            <a:r>
              <a:rPr lang="en-US" sz="6600" b="1" u="sng" dirty="0" smtClean="0">
                <a:latin typeface="Times New Roman" pitchFamily="18" charset="0"/>
                <a:cs typeface="Times New Roman" pitchFamily="18" charset="0"/>
              </a:rPr>
              <a:t>….</a:t>
            </a:r>
            <a:endParaRPr lang="en-US" sz="6600" b="1" u="sng"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normAutofit/>
          </a:bodyPr>
          <a:lstStyle/>
          <a:p>
            <a:pPr marL="342900" lvl="8" indent="-342900"/>
            <a:r>
              <a:rPr lang="en-US" sz="2800" dirty="0" smtClean="0">
                <a:latin typeface="Times New Roman" pitchFamily="18" charset="0"/>
                <a:cs typeface="Times New Roman" pitchFamily="18" charset="0"/>
              </a:rPr>
              <a:t>The sample data is provide to us from our client database.</a:t>
            </a:r>
          </a:p>
          <a:p>
            <a:r>
              <a:rPr lang="en-US" sz="2800" dirty="0" smtClean="0">
                <a:latin typeface="Times New Roman" pitchFamily="18" charset="0"/>
                <a:cs typeface="Times New Roman" pitchFamily="18" charset="0"/>
              </a:rPr>
              <a:t>It this order is given to improve the selection of customers for the credit, the client wants some predictions that could help them in further investment and improvement in selection of customers.</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6600" b="1" u="sng" dirty="0" smtClean="0">
                <a:latin typeface="Times New Roman" pitchFamily="18" charset="0"/>
                <a:cs typeface="Times New Roman" pitchFamily="18" charset="0"/>
              </a:rPr>
              <a:t>Introduction </a:t>
            </a:r>
            <a:r>
              <a:rPr lang="en-US" sz="6600" b="1" u="sng" dirty="0" err="1" smtClean="0">
                <a:latin typeface="Times New Roman" pitchFamily="18" charset="0"/>
                <a:cs typeface="Times New Roman" pitchFamily="18" charset="0"/>
              </a:rPr>
              <a:t>contd</a:t>
            </a:r>
            <a:r>
              <a:rPr lang="en-US" sz="6600" b="1" u="sng" dirty="0" smtClean="0">
                <a:latin typeface="Times New Roman" pitchFamily="18" charset="0"/>
                <a:cs typeface="Times New Roman" pitchFamily="18" charset="0"/>
              </a:rPr>
              <a:t>….</a:t>
            </a:r>
            <a:endParaRPr lang="en-US" sz="6600" dirty="0"/>
          </a:p>
        </p:txBody>
      </p:sp>
      <p:pic>
        <p:nvPicPr>
          <p:cNvPr id="4098" name="Picture 2" descr="C:\Users\user\Desktop\akanksha\download (1).jpg"/>
          <p:cNvPicPr>
            <a:picLocks noChangeAspect="1" noChangeArrowheads="1"/>
          </p:cNvPicPr>
          <p:nvPr/>
        </p:nvPicPr>
        <p:blipFill>
          <a:blip r:embed="rId2"/>
          <a:srcRect/>
          <a:stretch>
            <a:fillRect/>
          </a:stretch>
        </p:blipFill>
        <p:spPr bwMode="auto">
          <a:xfrm>
            <a:off x="2362200" y="4648200"/>
            <a:ext cx="4343400" cy="2057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3763963"/>
          </a:xfrm>
        </p:spPr>
        <p:txBody>
          <a:bodyPr>
            <a:normAutofit/>
          </a:bodyPr>
          <a:lstStyle/>
          <a:p>
            <a:r>
              <a:rPr lang="en-US" sz="2800" dirty="0" smtClean="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a:t>
            </a:r>
          </a:p>
          <a:p>
            <a:r>
              <a:rPr lang="en-US" sz="2800" dirty="0" smtClean="0">
                <a:latin typeface="Times New Roman" pitchFamily="18" charset="0"/>
                <a:cs typeface="Times New Roman" pitchFamily="18" charset="0"/>
              </a:rPr>
              <a:t>In this case, Label ‘1’ indicates that the loan has been payed i.e. Non-defaulter, while, Label ‘0’ indicates that the loan has not been payed i.e. defaulter</a:t>
            </a:r>
            <a:r>
              <a:rPr lang="en-US" dirty="0" smtClean="0"/>
              <a:t>.</a:t>
            </a:r>
            <a:endParaRPr lang="en-US" dirty="0"/>
          </a:p>
        </p:txBody>
      </p:sp>
      <p:sp>
        <p:nvSpPr>
          <p:cNvPr id="2" name="Title 1"/>
          <p:cNvSpPr>
            <a:spLocks noGrp="1"/>
          </p:cNvSpPr>
          <p:nvPr>
            <p:ph type="title"/>
          </p:nvPr>
        </p:nvSpPr>
        <p:spPr>
          <a:xfrm>
            <a:off x="457200" y="609600"/>
            <a:ext cx="8229600" cy="1219200"/>
          </a:xfrm>
        </p:spPr>
        <p:txBody>
          <a:bodyPr>
            <a:normAutofit/>
          </a:bodyPr>
          <a:lstStyle/>
          <a:p>
            <a:r>
              <a:rPr lang="en-US" sz="6600" b="1" u="sng" dirty="0" smtClean="0">
                <a:latin typeface="Times New Roman" pitchFamily="18" charset="0"/>
                <a:cs typeface="Times New Roman" pitchFamily="18" charset="0"/>
              </a:rPr>
              <a:t>Problem Statement</a:t>
            </a:r>
            <a:endParaRPr lang="en-US" sz="6600" b="1" u="sng"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800600"/>
          </a:xfrm>
        </p:spPr>
        <p:txBody>
          <a:bodyPr>
            <a:noAutofit/>
          </a:bodyPr>
          <a:lstStyle/>
          <a:p>
            <a:r>
              <a:rPr lang="en-US" sz="2800" dirty="0">
                <a:latin typeface="Times New Roman" pitchFamily="18" charset="0"/>
                <a:cs typeface="Times New Roman" pitchFamily="18" charset="0"/>
              </a:rPr>
              <a:t>Exploratory Data </a:t>
            </a:r>
            <a:r>
              <a:rPr lang="en-US" sz="2800" dirty="0" smtClean="0">
                <a:latin typeface="Times New Roman" pitchFamily="18" charset="0"/>
                <a:cs typeface="Times New Roman" pitchFamily="18" charset="0"/>
              </a:rPr>
              <a:t>Analysis (EDA) is </a:t>
            </a:r>
            <a:r>
              <a:rPr lang="en-US" sz="2800" dirty="0">
                <a:latin typeface="Times New Roman" pitchFamily="18" charset="0"/>
                <a:cs typeface="Times New Roman" pitchFamily="18" charset="0"/>
              </a:rPr>
              <a:t>an initial process of analysis, in which </a:t>
            </a:r>
            <a:r>
              <a:rPr lang="en-US" sz="2800" dirty="0" smtClean="0">
                <a:latin typeface="Times New Roman" pitchFamily="18" charset="0"/>
                <a:cs typeface="Times New Roman" pitchFamily="18" charset="0"/>
              </a:rPr>
              <a:t>we </a:t>
            </a:r>
            <a:r>
              <a:rPr lang="en-US" sz="2800" dirty="0">
                <a:latin typeface="Times New Roman" pitchFamily="18" charset="0"/>
                <a:cs typeface="Times New Roman" pitchFamily="18" charset="0"/>
              </a:rPr>
              <a:t>can summarize characteristics of data such as pattern, trends, outliers, and hypothesis testing using descriptive statistics and visualization</a:t>
            </a:r>
            <a:r>
              <a:rPr lang="en-US" sz="2800"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There are no null values in the </a:t>
            </a:r>
            <a:r>
              <a:rPr lang="en-US" sz="2800" dirty="0" smtClean="0">
                <a:latin typeface="Times New Roman" pitchFamily="18" charset="0"/>
                <a:cs typeface="Times New Roman" pitchFamily="18" charset="0"/>
              </a:rPr>
              <a:t>dataset</a:t>
            </a:r>
          </a:p>
          <a:p>
            <a:pPr lvl="0"/>
            <a:r>
              <a:rPr lang="en-US" sz="2800" dirty="0">
                <a:latin typeface="Times New Roman" pitchFamily="18" charset="0"/>
                <a:cs typeface="Times New Roman" pitchFamily="18" charset="0"/>
              </a:rPr>
              <a:t>The dataset is imbalanced. Label ‘1’ has approximately 87.5% records, while, label ‘0’ has approximately 12.5% records.</a:t>
            </a:r>
          </a:p>
          <a:p>
            <a:r>
              <a:rPr lang="en-US" sz="2800" dirty="0" smtClean="0">
                <a:latin typeface="Times New Roman" pitchFamily="18" charset="0"/>
                <a:cs typeface="Times New Roman" pitchFamily="18" charset="0"/>
              </a:rPr>
              <a:t>Outliers are present.</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914400" y="0"/>
            <a:ext cx="7772400" cy="2209800"/>
          </a:xfrm>
        </p:spPr>
        <p:txBody>
          <a:bodyPr>
            <a:noAutofit/>
          </a:bodyPr>
          <a:lstStyle/>
          <a:p>
            <a:r>
              <a:rPr lang="en-US" sz="5400" b="1" u="sng" dirty="0">
                <a:latin typeface="Times New Roman" pitchFamily="18" charset="0"/>
                <a:cs typeface="Times New Roman" pitchFamily="18" charset="0"/>
              </a:rPr>
              <a:t>EDA CONCLUDING REMARKS</a:t>
            </a:r>
            <a:endParaRPr lang="en-US" sz="5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234</TotalTime>
  <Words>454</Words>
  <Application>Microsoft Office PowerPoint</Application>
  <PresentationFormat>On-screen Show (4:3)</PresentationFormat>
  <Paragraphs>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MICRO CREDIT DEFAULTER PROJECT</vt:lpstr>
      <vt:lpstr>PROBLEM  DEFINITION</vt:lpstr>
      <vt:lpstr>    Micro Finance Institute(MFIs)  Microfinance institutions (MFIs) are financial companies that provide small loans to people who do not have any access to banking facilities. The definition of “small loans” varies between countries. In India, all loans that are below Rs.1 lakh can be considered as microloans.   </vt:lpstr>
      <vt:lpstr>  Background  </vt:lpstr>
      <vt:lpstr>INTRODUCTION</vt:lpstr>
      <vt:lpstr>Introduction contd….</vt:lpstr>
      <vt:lpstr>Introduction contd….</vt:lpstr>
      <vt:lpstr>Problem Statement</vt:lpstr>
      <vt:lpstr>EDA CONCLUDING REMARKS</vt:lpstr>
      <vt:lpstr>DATA VISULISATION</vt:lpstr>
      <vt:lpstr>PRE PROCESSING PIPELINE</vt:lpstr>
      <vt:lpstr>   ANALYSIS OF THE OUTPUT OF EACH MODEL  1.Logistic Regression-   </vt:lpstr>
      <vt:lpstr>2.Support Vector Machine(SVM)</vt:lpstr>
      <vt:lpstr>3.Decision Tree</vt:lpstr>
      <vt:lpstr>4.Random Forest</vt:lpstr>
      <vt:lpstr>5.Gradient Boosting Classifier</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Windows User</dc:creator>
  <cp:lastModifiedBy>Windows User</cp:lastModifiedBy>
  <cp:revision>24</cp:revision>
  <dcterms:created xsi:type="dcterms:W3CDTF">2021-03-18T13:27:08Z</dcterms:created>
  <dcterms:modified xsi:type="dcterms:W3CDTF">2021-03-20T11:56:54Z</dcterms:modified>
</cp:coreProperties>
</file>