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8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79E5A-58C3-4120-AF9E-481E2CB01325}" type="datetimeFigureOut">
              <a:rPr lang="en-US" smtClean="0"/>
              <a:t>6/28/2021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8B61F9-947E-4679-9DF7-1F32E1BA16F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pPr/>
              <a:t>2</a:t>
            </a:fld>
            <a:endParaRPr lang="en-US" dirty="0"/>
          </a:p>
        </p:txBody>
      </p:sp>
    </p:spTree>
    <p:extLst>
      <p:ext uri="{BB962C8B-B14F-4D97-AF65-F5344CB8AC3E}">
        <p14:creationId xmlns:p14="http://schemas.microsoft.com/office/powerpoint/2010/main" xmlns="" val="64323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pPr/>
              <a:t>3</a:t>
            </a:fld>
            <a:endParaRPr lang="en-US" dirty="0"/>
          </a:p>
        </p:txBody>
      </p:sp>
    </p:spTree>
    <p:extLst>
      <p:ext uri="{BB962C8B-B14F-4D97-AF65-F5344CB8AC3E}">
        <p14:creationId xmlns:p14="http://schemas.microsoft.com/office/powerpoint/2010/main" xmlns="" val="47071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pPr/>
              <a:t>4</a:t>
            </a:fld>
            <a:endParaRPr lang="en-US" dirty="0"/>
          </a:p>
        </p:txBody>
      </p:sp>
    </p:spTree>
    <p:extLst>
      <p:ext uri="{BB962C8B-B14F-4D97-AF65-F5344CB8AC3E}">
        <p14:creationId xmlns:p14="http://schemas.microsoft.com/office/powerpoint/2010/main" xmlns="" val="345307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pPr/>
              <a:t>5</a:t>
            </a:fld>
            <a:endParaRPr lang="en-US" dirty="0"/>
          </a:p>
        </p:txBody>
      </p:sp>
    </p:spTree>
    <p:extLst>
      <p:ext uri="{BB962C8B-B14F-4D97-AF65-F5344CB8AC3E}">
        <p14:creationId xmlns:p14="http://schemas.microsoft.com/office/powerpoint/2010/main" xmlns="" val="392917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CCCC29-DCEC-4965-B118-69E39AADED3A}"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5A40D-4E63-4688-9F9D-82E6B86D36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CCCC29-DCEC-4965-B118-69E39AADED3A}"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5A40D-4E63-4688-9F9D-82E6B86D36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CCCC29-DCEC-4965-B118-69E39AADED3A}"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5A40D-4E63-4688-9F9D-82E6B86D36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CCCC29-DCEC-4965-B118-69E39AADED3A}"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5A40D-4E63-4688-9F9D-82E6B86D36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CCCC29-DCEC-4965-B118-69E39AADED3A}"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5A40D-4E63-4688-9F9D-82E6B86D36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CCCC29-DCEC-4965-B118-69E39AADED3A}"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5A40D-4E63-4688-9F9D-82E6B86D36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CCCC29-DCEC-4965-B118-69E39AADED3A}" type="datetimeFigureOut">
              <a:rPr lang="en-US" smtClean="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5A40D-4E63-4688-9F9D-82E6B86D36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CCCC29-DCEC-4965-B118-69E39AADED3A}"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5A40D-4E63-4688-9F9D-82E6B86D36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CCC29-DCEC-4965-B118-69E39AADED3A}"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5A40D-4E63-4688-9F9D-82E6B86D36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CCC29-DCEC-4965-B118-69E39AADED3A}"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5A40D-4E63-4688-9F9D-82E6B86D36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CCC29-DCEC-4965-B118-69E39AADED3A}"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5A40D-4E63-4688-9F9D-82E6B86D36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CCC29-DCEC-4965-B118-69E39AADED3A}" type="datetimeFigureOut">
              <a:rPr lang="en-US" smtClean="0"/>
              <a:t>6/28/2021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5A40D-4E63-4688-9F9D-82E6B86D36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mazon.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628800"/>
            <a:ext cx="7772400" cy="1470025"/>
          </a:xfrm>
        </p:spPr>
        <p:txBody>
          <a:bodyPr/>
          <a:lstStyle/>
          <a:p>
            <a:r>
              <a:rPr lang="en-US" dirty="0" smtClean="0">
                <a:solidFill>
                  <a:srgbClr val="FF0000"/>
                </a:solidFill>
              </a:rPr>
              <a:t>Review and rating project</a:t>
            </a:r>
            <a:endParaRPr lang="en-US" dirty="0"/>
          </a:p>
        </p:txBody>
      </p:sp>
      <p:sp>
        <p:nvSpPr>
          <p:cNvPr id="3" name="Subtitle 2"/>
          <p:cNvSpPr>
            <a:spLocks noGrp="1"/>
          </p:cNvSpPr>
          <p:nvPr>
            <p:ph type="subTitle" idx="1"/>
          </p:nvPr>
        </p:nvSpPr>
        <p:spPr>
          <a:xfrm>
            <a:off x="1619672" y="3140968"/>
            <a:ext cx="6400800" cy="1752600"/>
          </a:xfrm>
        </p:spPr>
        <p:txBody>
          <a:bodyPr/>
          <a:lstStyle/>
          <a:p>
            <a:r>
              <a:rPr lang="en-US" b="1" dirty="0" smtClean="0">
                <a:solidFill>
                  <a:srgbClr val="7030A0"/>
                </a:solidFill>
              </a:rPr>
              <a:t>Internship presentation </a:t>
            </a:r>
          </a:p>
          <a:p>
            <a:endParaRPr lang="en-US" dirty="0"/>
          </a:p>
        </p:txBody>
      </p:sp>
      <p:pic>
        <p:nvPicPr>
          <p:cNvPr id="5" name="Picture 4">
            <a:extLst>
              <a:ext uri="{FF2B5EF4-FFF2-40B4-BE49-F238E27FC236}">
                <a16:creationId xmlns:a16="http://schemas.microsoft.com/office/drawing/2014/main" xmlns="" id="{9E8F61D9-91B7-44E8-89F8-9C3D29A6EA64}"/>
              </a:ext>
            </a:extLst>
          </p:cNvPr>
          <p:cNvPicPr>
            <a:picLocks noChangeAspect="1"/>
          </p:cNvPicPr>
          <p:nvPr/>
        </p:nvPicPr>
        <p:blipFill>
          <a:blip r:embed="rId2" cstate="print"/>
          <a:stretch>
            <a:fillRect/>
          </a:stretch>
        </p:blipFill>
        <p:spPr>
          <a:xfrm>
            <a:off x="467545" y="326250"/>
            <a:ext cx="1944216" cy="1356669"/>
          </a:xfrm>
          <a:prstGeom prst="rect">
            <a:avLst/>
          </a:prstGeom>
        </p:spPr>
      </p:pic>
      <p:sp>
        <p:nvSpPr>
          <p:cNvPr id="6" name="Rectangle 5"/>
          <p:cNvSpPr/>
          <p:nvPr/>
        </p:nvSpPr>
        <p:spPr>
          <a:xfrm>
            <a:off x="251520" y="5301208"/>
            <a:ext cx="3878819" cy="754053"/>
          </a:xfrm>
          <a:prstGeom prst="rect">
            <a:avLst/>
          </a:prstGeom>
        </p:spPr>
        <p:txBody>
          <a:bodyPr wrap="none">
            <a:spAutoFit/>
          </a:bodyPr>
          <a:lstStyle/>
          <a:p>
            <a:r>
              <a:rPr lang="en-US" sz="2300" b="1" dirty="0" smtClean="0">
                <a:solidFill>
                  <a:srgbClr val="FF0000"/>
                </a:solidFill>
                <a:latin typeface="Times New Roman" panose="02020603050405020304" pitchFamily="18" charset="0"/>
                <a:cs typeface="Times New Roman" panose="02020603050405020304" pitchFamily="18" charset="0"/>
              </a:rPr>
              <a:t>UNDER SUPERVISION OF</a:t>
            </a:r>
            <a:r>
              <a:rPr lang="en-US" sz="2300" dirty="0" smtClean="0">
                <a:solidFill>
                  <a:srgbClr val="FF0000"/>
                </a:solidFill>
                <a:latin typeface="Times New Roman" panose="02020603050405020304" pitchFamily="18" charset="0"/>
                <a:cs typeface="Times New Roman" panose="02020603050405020304" pitchFamily="18" charset="0"/>
              </a:rPr>
              <a:t>:</a:t>
            </a:r>
          </a:p>
          <a:p>
            <a:r>
              <a:rPr lang="en-IN" sz="2000" dirty="0" err="1" smtClean="0">
                <a:solidFill>
                  <a:srgbClr val="FF0000"/>
                </a:solidFill>
                <a:latin typeface="Times New Roman" panose="02020603050405020304" pitchFamily="18" charset="0"/>
                <a:cs typeface="Times New Roman" panose="02020603050405020304" pitchFamily="18" charset="0"/>
              </a:rPr>
              <a:t>Shubham</a:t>
            </a:r>
            <a:r>
              <a:rPr lang="en-IN" sz="2000" dirty="0" smtClean="0">
                <a:solidFill>
                  <a:srgbClr val="FF0000"/>
                </a:solidFill>
                <a:latin typeface="Times New Roman" panose="02020603050405020304" pitchFamily="18" charset="0"/>
                <a:cs typeface="Times New Roman" panose="02020603050405020304" pitchFamily="18" charset="0"/>
              </a:rPr>
              <a:t> </a:t>
            </a:r>
            <a:r>
              <a:rPr lang="en-IN" sz="2000" dirty="0" err="1" smtClean="0">
                <a:solidFill>
                  <a:srgbClr val="FF0000"/>
                </a:solidFill>
                <a:latin typeface="Times New Roman" panose="02020603050405020304" pitchFamily="18" charset="0"/>
                <a:cs typeface="Times New Roman" panose="02020603050405020304" pitchFamily="18" charset="0"/>
              </a:rPr>
              <a:t>Yadav</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6084168" y="5229200"/>
            <a:ext cx="2281394" cy="1292662"/>
          </a:xfrm>
          <a:prstGeom prst="rect">
            <a:avLst/>
          </a:prstGeom>
        </p:spPr>
        <p:txBody>
          <a:bodyPr wrap="none">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Presented By :</a:t>
            </a:r>
          </a:p>
          <a:p>
            <a:r>
              <a:rPr lang="en-IN" b="1" dirty="0" smtClean="0">
                <a:solidFill>
                  <a:srgbClr val="0070C0"/>
                </a:solidFill>
                <a:latin typeface="Times New Roman" panose="02020603050405020304" pitchFamily="18" charset="0"/>
                <a:cs typeface="Times New Roman" panose="02020603050405020304" pitchFamily="18" charset="0"/>
              </a:rPr>
              <a:t>Akanksha Srivastava</a:t>
            </a:r>
            <a:endParaRPr lang="en-IN" b="1" dirty="0" smtClean="0">
              <a:solidFill>
                <a:srgbClr val="0070C0"/>
              </a:solidFill>
              <a:latin typeface="Times New Roman" panose="02020603050405020304" pitchFamily="18" charset="0"/>
              <a:cs typeface="Times New Roman" panose="02020603050405020304" pitchFamily="18" charset="0"/>
            </a:endParaRPr>
          </a:p>
          <a:p>
            <a:endParaRPr lang="en-IN" b="1" dirty="0" smtClean="0">
              <a:solidFill>
                <a:srgbClr val="0070C0"/>
              </a:solidFill>
              <a:latin typeface="Times New Roman" panose="02020603050405020304" pitchFamily="18" charset="0"/>
              <a:cs typeface="Times New Roman" panose="02020603050405020304" pitchFamily="18" charset="0"/>
            </a:endParaRPr>
          </a:p>
          <a:p>
            <a:endParaRPr lang="en-IN"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7F3C7C-DEB2-4E86-9454-4EB79AFD87C0}"/>
              </a:ext>
            </a:extLst>
          </p:cNvPr>
          <p:cNvSpPr>
            <a:spLocks noGrp="1"/>
          </p:cNvSpPr>
          <p:nvPr>
            <p:ph type="title"/>
          </p:nvPr>
        </p:nvSpPr>
        <p:spPr/>
        <p:txBody>
          <a:bodyPr/>
          <a:lstStyle/>
          <a:p>
            <a:r>
              <a:rPr lang="en-IN" b="1" dirty="0" smtClean="0">
                <a:solidFill>
                  <a:srgbClr val="0070C0"/>
                </a:solidFill>
              </a:rPr>
              <a:t>ANALYSIS</a:t>
            </a:r>
            <a:r>
              <a:rPr lang="en-IN" b="1" dirty="0" smtClean="0">
                <a:solidFill>
                  <a:schemeClr val="accent1">
                    <a:lumMod val="60000"/>
                    <a:lumOff val="40000"/>
                  </a:schemeClr>
                </a:solidFill>
              </a:rPr>
              <a:t> </a:t>
            </a:r>
            <a:endParaRPr lang="en-IN" dirty="0"/>
          </a:p>
        </p:txBody>
      </p:sp>
      <p:sp>
        <p:nvSpPr>
          <p:cNvPr id="3" name="Content Placeholder 2">
            <a:extLst>
              <a:ext uri="{FF2B5EF4-FFF2-40B4-BE49-F238E27FC236}">
                <a16:creationId xmlns:a16="http://schemas.microsoft.com/office/drawing/2014/main" xmlns="" id="{A0FA49C1-9046-473E-A066-5CF92CCFF9B9}"/>
              </a:ext>
            </a:extLst>
          </p:cNvPr>
          <p:cNvSpPr>
            <a:spLocks noGrp="1"/>
          </p:cNvSpPr>
          <p:nvPr>
            <p:ph sz="quarter" idx="4294967295"/>
          </p:nvPr>
        </p:nvSpPr>
        <p:spPr>
          <a:xfrm>
            <a:off x="311727" y="2022765"/>
            <a:ext cx="8222673" cy="3768435"/>
          </a:xfrm>
          <a:prstGeom prst="rect">
            <a:avLst/>
          </a:prstGeom>
        </p:spPr>
        <p:txBody>
          <a:bodyPr/>
          <a:lstStyle/>
          <a:p>
            <a:r>
              <a:rPr lang="en-IN" dirty="0"/>
              <a:t>We can see here which words are heavy when its comes to </a:t>
            </a:r>
            <a:r>
              <a:rPr lang="en-IN" dirty="0" smtClean="0"/>
              <a:t>related </a:t>
            </a:r>
            <a:r>
              <a:rPr lang="en-IN" dirty="0"/>
              <a:t>to rating “3”.</a:t>
            </a:r>
          </a:p>
          <a:p>
            <a:endParaRPr lang="en-IN" dirty="0"/>
          </a:p>
          <a:p>
            <a:pPr marL="0" indent="0">
              <a:buNone/>
            </a:pPr>
            <a:endParaRPr lang="en-IN" dirty="0"/>
          </a:p>
        </p:txBody>
      </p:sp>
      <p:pic>
        <p:nvPicPr>
          <p:cNvPr id="4" name="Picture 3">
            <a:extLst>
              <a:ext uri="{FF2B5EF4-FFF2-40B4-BE49-F238E27FC236}">
                <a16:creationId xmlns:a16="http://schemas.microsoft.com/office/drawing/2014/main" xmlns="" id="{87A3E3BB-8631-48CB-9E8C-E1477BA50961}"/>
              </a:ext>
            </a:extLst>
          </p:cNvPr>
          <p:cNvPicPr>
            <a:picLocks noChangeAspect="1"/>
          </p:cNvPicPr>
          <p:nvPr/>
        </p:nvPicPr>
        <p:blipFill>
          <a:blip r:embed="rId2" cstate="print"/>
          <a:stretch>
            <a:fillRect/>
          </a:stretch>
        </p:blipFill>
        <p:spPr>
          <a:xfrm>
            <a:off x="1" y="0"/>
            <a:ext cx="2292927" cy="1484784"/>
          </a:xfrm>
          <a:prstGeom prst="rect">
            <a:avLst/>
          </a:prstGeom>
        </p:spPr>
      </p:pic>
      <p:pic>
        <p:nvPicPr>
          <p:cNvPr id="3074" name="Picture 2">
            <a:extLst>
              <a:ext uri="{FF2B5EF4-FFF2-40B4-BE49-F238E27FC236}">
                <a16:creationId xmlns:a16="http://schemas.microsoft.com/office/drawing/2014/main" xmlns="" id="{2E2B9F65-1B6B-43CD-9DF2-F3049C9E8AB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2455" y="3281495"/>
            <a:ext cx="8650025" cy="2811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7357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17E71-DADA-465E-A997-92F1FD4E9226}"/>
              </a:ext>
            </a:extLst>
          </p:cNvPr>
          <p:cNvSpPr>
            <a:spLocks noGrp="1"/>
          </p:cNvSpPr>
          <p:nvPr>
            <p:ph type="title"/>
          </p:nvPr>
        </p:nvSpPr>
        <p:spPr/>
        <p:txBody>
          <a:bodyPr/>
          <a:lstStyle/>
          <a:p>
            <a:r>
              <a:rPr lang="en-IN" b="1" dirty="0" smtClean="0">
                <a:solidFill>
                  <a:srgbClr val="0070C0"/>
                </a:solidFill>
              </a:rPr>
              <a:t>ANALYSIS</a:t>
            </a:r>
            <a:r>
              <a:rPr lang="en-IN" b="1" dirty="0" smtClean="0">
                <a:solidFill>
                  <a:schemeClr val="accent1">
                    <a:lumMod val="60000"/>
                    <a:lumOff val="40000"/>
                  </a:schemeClr>
                </a:solidFill>
              </a:rPr>
              <a:t> </a:t>
            </a:r>
            <a:endParaRPr lang="en-IN" dirty="0"/>
          </a:p>
        </p:txBody>
      </p:sp>
      <p:sp>
        <p:nvSpPr>
          <p:cNvPr id="3" name="Content Placeholder 2">
            <a:extLst>
              <a:ext uri="{FF2B5EF4-FFF2-40B4-BE49-F238E27FC236}">
                <a16:creationId xmlns:a16="http://schemas.microsoft.com/office/drawing/2014/main" xmlns="" id="{2550576B-391F-4DB6-88EE-82476B49815B}"/>
              </a:ext>
            </a:extLst>
          </p:cNvPr>
          <p:cNvSpPr>
            <a:spLocks noGrp="1"/>
          </p:cNvSpPr>
          <p:nvPr>
            <p:ph sz="quarter" idx="4294967295"/>
          </p:nvPr>
        </p:nvSpPr>
        <p:spPr>
          <a:xfrm>
            <a:off x="0" y="2214694"/>
            <a:ext cx="8458200" cy="3576505"/>
          </a:xfrm>
          <a:prstGeom prst="rect">
            <a:avLst/>
          </a:prstGeom>
        </p:spPr>
        <p:txBody>
          <a:bodyPr/>
          <a:lstStyle/>
          <a:p>
            <a:r>
              <a:rPr lang="en-IN" dirty="0"/>
              <a:t>We can see here which words are heavy when its comes to </a:t>
            </a:r>
            <a:r>
              <a:rPr lang="en-IN" dirty="0" err="1"/>
              <a:t>releted</a:t>
            </a:r>
            <a:r>
              <a:rPr lang="en-IN" dirty="0"/>
              <a:t> to rating “4”.</a:t>
            </a:r>
          </a:p>
          <a:p>
            <a:endParaRPr lang="en-IN" dirty="0"/>
          </a:p>
          <a:p>
            <a:endParaRPr lang="en-IN" dirty="0"/>
          </a:p>
        </p:txBody>
      </p:sp>
      <p:pic>
        <p:nvPicPr>
          <p:cNvPr id="5" name="Picture 4">
            <a:extLst>
              <a:ext uri="{FF2B5EF4-FFF2-40B4-BE49-F238E27FC236}">
                <a16:creationId xmlns:a16="http://schemas.microsoft.com/office/drawing/2014/main" xmlns="" id="{FB0890F6-4774-4C50-89A8-DCAC2483B8C8}"/>
              </a:ext>
            </a:extLst>
          </p:cNvPr>
          <p:cNvPicPr>
            <a:picLocks noChangeAspect="1"/>
          </p:cNvPicPr>
          <p:nvPr/>
        </p:nvPicPr>
        <p:blipFill>
          <a:blip r:embed="rId2" cstate="print"/>
          <a:stretch>
            <a:fillRect/>
          </a:stretch>
        </p:blipFill>
        <p:spPr>
          <a:xfrm>
            <a:off x="0" y="-3324"/>
            <a:ext cx="2292927" cy="1200076"/>
          </a:xfrm>
          <a:prstGeom prst="rect">
            <a:avLst/>
          </a:prstGeom>
        </p:spPr>
      </p:pic>
      <p:pic>
        <p:nvPicPr>
          <p:cNvPr id="4098" name="Picture 2">
            <a:extLst>
              <a:ext uri="{FF2B5EF4-FFF2-40B4-BE49-F238E27FC236}">
                <a16:creationId xmlns:a16="http://schemas.microsoft.com/office/drawing/2014/main" xmlns="" id="{C973A63E-DFFE-47F5-9758-0793615CBA9D}"/>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0" y="2733965"/>
            <a:ext cx="9144470" cy="32096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663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66D944-D23C-4756-9691-EA16AEF1E72E}"/>
              </a:ext>
            </a:extLst>
          </p:cNvPr>
          <p:cNvSpPr>
            <a:spLocks noGrp="1"/>
          </p:cNvSpPr>
          <p:nvPr>
            <p:ph type="title"/>
          </p:nvPr>
        </p:nvSpPr>
        <p:spPr/>
        <p:txBody>
          <a:bodyPr/>
          <a:lstStyle/>
          <a:p>
            <a:r>
              <a:rPr lang="en-IN" b="1" dirty="0" smtClean="0">
                <a:solidFill>
                  <a:srgbClr val="0070C0"/>
                </a:solidFill>
              </a:rPr>
              <a:t>ANALYSIS</a:t>
            </a:r>
            <a:endParaRPr lang="en-IN" dirty="0"/>
          </a:p>
        </p:txBody>
      </p:sp>
      <p:sp>
        <p:nvSpPr>
          <p:cNvPr id="3" name="Content Placeholder 2">
            <a:extLst>
              <a:ext uri="{FF2B5EF4-FFF2-40B4-BE49-F238E27FC236}">
                <a16:creationId xmlns:a16="http://schemas.microsoft.com/office/drawing/2014/main" xmlns="" id="{CB7D20FA-6CC2-4D55-BBE7-69D8399FFE66}"/>
              </a:ext>
            </a:extLst>
          </p:cNvPr>
          <p:cNvSpPr>
            <a:spLocks noGrp="1"/>
          </p:cNvSpPr>
          <p:nvPr>
            <p:ph sz="quarter" idx="4294967295"/>
          </p:nvPr>
        </p:nvSpPr>
        <p:spPr>
          <a:xfrm>
            <a:off x="117763" y="1690256"/>
            <a:ext cx="9026237" cy="4720929"/>
          </a:xfrm>
          <a:prstGeom prst="rect">
            <a:avLst/>
          </a:prstGeom>
        </p:spPr>
        <p:txBody>
          <a:bodyPr/>
          <a:lstStyle/>
          <a:p>
            <a:r>
              <a:rPr lang="en-IN" dirty="0"/>
              <a:t>We can see here which words are heavy when its comes to </a:t>
            </a:r>
            <a:r>
              <a:rPr lang="en-IN" dirty="0" err="1"/>
              <a:t>releted</a:t>
            </a:r>
            <a:r>
              <a:rPr lang="en-IN" dirty="0"/>
              <a:t> to rating “5”.</a:t>
            </a:r>
          </a:p>
          <a:p>
            <a:endParaRPr lang="en-IN" dirty="0"/>
          </a:p>
          <a:p>
            <a:endParaRPr lang="en-IN" dirty="0"/>
          </a:p>
        </p:txBody>
      </p:sp>
      <p:pic>
        <p:nvPicPr>
          <p:cNvPr id="5" name="Picture 4">
            <a:extLst>
              <a:ext uri="{FF2B5EF4-FFF2-40B4-BE49-F238E27FC236}">
                <a16:creationId xmlns:a16="http://schemas.microsoft.com/office/drawing/2014/main" xmlns="" id="{CCC7AB23-BC15-4DC5-A921-B5B559EB876F}"/>
              </a:ext>
            </a:extLst>
          </p:cNvPr>
          <p:cNvPicPr>
            <a:picLocks noChangeAspect="1"/>
          </p:cNvPicPr>
          <p:nvPr/>
        </p:nvPicPr>
        <p:blipFill>
          <a:blip r:embed="rId2" cstate="print"/>
          <a:stretch>
            <a:fillRect/>
          </a:stretch>
        </p:blipFill>
        <p:spPr>
          <a:xfrm>
            <a:off x="1" y="0"/>
            <a:ext cx="2292927" cy="1340768"/>
          </a:xfrm>
          <a:prstGeom prst="rect">
            <a:avLst/>
          </a:prstGeom>
        </p:spPr>
      </p:pic>
      <p:pic>
        <p:nvPicPr>
          <p:cNvPr id="5122" name="Picture 2">
            <a:extLst>
              <a:ext uri="{FF2B5EF4-FFF2-40B4-BE49-F238E27FC236}">
                <a16:creationId xmlns:a16="http://schemas.microsoft.com/office/drawing/2014/main" xmlns="" id="{1861C3B9-C142-4515-BBF2-C21AFAEBC19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9551" y="2838822"/>
            <a:ext cx="8280921" cy="36145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837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68C2F0-3203-4075-BCD2-EEA46E204F19}"/>
              </a:ext>
            </a:extLst>
          </p:cNvPr>
          <p:cNvSpPr>
            <a:spLocks noGrp="1"/>
          </p:cNvSpPr>
          <p:nvPr>
            <p:ph type="title"/>
          </p:nvPr>
        </p:nvSpPr>
        <p:spPr>
          <a:xfrm>
            <a:off x="457200" y="274638"/>
            <a:ext cx="8229600" cy="1642194"/>
          </a:xfrm>
        </p:spPr>
        <p:txBody>
          <a:bodyPr>
            <a:normAutofit/>
          </a:bodyPr>
          <a:lstStyle/>
          <a:p>
            <a:r>
              <a:rPr lang="en-IN" b="1" dirty="0" smtClean="0">
                <a:solidFill>
                  <a:srgbClr val="0070C0"/>
                </a:solidFill>
              </a:rPr>
              <a:t/>
            </a:r>
            <a:br>
              <a:rPr lang="en-IN" b="1" dirty="0" smtClean="0">
                <a:solidFill>
                  <a:srgbClr val="0070C0"/>
                </a:solidFill>
              </a:rPr>
            </a:br>
            <a:r>
              <a:rPr lang="en-IN" b="1" dirty="0" smtClean="0">
                <a:solidFill>
                  <a:srgbClr val="0070C0"/>
                </a:solidFill>
              </a:rPr>
              <a:t>FEATURE EXTRACTION</a:t>
            </a:r>
            <a:endParaRPr lang="en-IN" b="1" dirty="0">
              <a:solidFill>
                <a:srgbClr val="0070C0"/>
              </a:solidFill>
            </a:endParaRPr>
          </a:p>
        </p:txBody>
      </p:sp>
      <p:sp>
        <p:nvSpPr>
          <p:cNvPr id="3" name="Content Placeholder 2">
            <a:extLst>
              <a:ext uri="{FF2B5EF4-FFF2-40B4-BE49-F238E27FC236}">
                <a16:creationId xmlns:a16="http://schemas.microsoft.com/office/drawing/2014/main" xmlns="" id="{3C65885D-0964-4FB6-9007-E9211B55B0D5}"/>
              </a:ext>
            </a:extLst>
          </p:cNvPr>
          <p:cNvSpPr>
            <a:spLocks noGrp="1"/>
          </p:cNvSpPr>
          <p:nvPr>
            <p:ph sz="quarter" idx="4294967295"/>
          </p:nvPr>
        </p:nvSpPr>
        <p:spPr>
          <a:xfrm>
            <a:off x="685330" y="2367093"/>
            <a:ext cx="7772870" cy="3424107"/>
          </a:xfrm>
          <a:prstGeom prst="rect">
            <a:avLst/>
          </a:prstGeom>
        </p:spPr>
        <p:txBody>
          <a:bodyPr/>
          <a:lstStyle/>
          <a:p>
            <a:r>
              <a:rPr lang="en-IN" dirty="0"/>
              <a:t>TFIDF vectorizer.</a:t>
            </a:r>
          </a:p>
          <a:p>
            <a:endParaRPr lang="en-IN" dirty="0"/>
          </a:p>
        </p:txBody>
      </p:sp>
      <p:pic>
        <p:nvPicPr>
          <p:cNvPr id="5" name="Picture 4">
            <a:extLst>
              <a:ext uri="{FF2B5EF4-FFF2-40B4-BE49-F238E27FC236}">
                <a16:creationId xmlns:a16="http://schemas.microsoft.com/office/drawing/2014/main" xmlns="" id="{09DB1707-91C6-4E0D-B294-62A689816384}"/>
              </a:ext>
            </a:extLst>
          </p:cNvPr>
          <p:cNvPicPr>
            <a:picLocks noChangeAspect="1"/>
          </p:cNvPicPr>
          <p:nvPr/>
        </p:nvPicPr>
        <p:blipFill>
          <a:blip r:embed="rId2" cstate="print"/>
          <a:stretch>
            <a:fillRect/>
          </a:stretch>
        </p:blipFill>
        <p:spPr>
          <a:xfrm>
            <a:off x="1" y="0"/>
            <a:ext cx="1835695" cy="1340768"/>
          </a:xfrm>
          <a:prstGeom prst="rect">
            <a:avLst/>
          </a:prstGeom>
        </p:spPr>
      </p:pic>
      <p:pic>
        <p:nvPicPr>
          <p:cNvPr id="7" name="Picture 6">
            <a:extLst>
              <a:ext uri="{FF2B5EF4-FFF2-40B4-BE49-F238E27FC236}">
                <a16:creationId xmlns:a16="http://schemas.microsoft.com/office/drawing/2014/main" xmlns="" id="{6625B48F-6FB0-4A3B-9347-A5307EEA1D1E}"/>
              </a:ext>
            </a:extLst>
          </p:cNvPr>
          <p:cNvPicPr>
            <a:picLocks noChangeAspect="1"/>
          </p:cNvPicPr>
          <p:nvPr/>
        </p:nvPicPr>
        <p:blipFill>
          <a:blip r:embed="rId3" cstate="print"/>
          <a:stretch>
            <a:fillRect/>
          </a:stretch>
        </p:blipFill>
        <p:spPr>
          <a:xfrm>
            <a:off x="893618" y="3140967"/>
            <a:ext cx="7973291" cy="2593221"/>
          </a:xfrm>
          <a:prstGeom prst="rect">
            <a:avLst/>
          </a:prstGeom>
        </p:spPr>
      </p:pic>
    </p:spTree>
    <p:extLst>
      <p:ext uri="{BB962C8B-B14F-4D97-AF65-F5344CB8AC3E}">
        <p14:creationId xmlns:p14="http://schemas.microsoft.com/office/powerpoint/2010/main" xmlns="" val="257422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BC04B-D070-4CA7-914A-7279303F0824}"/>
              </a:ext>
            </a:extLst>
          </p:cNvPr>
          <p:cNvSpPr>
            <a:spLocks noGrp="1"/>
          </p:cNvSpPr>
          <p:nvPr>
            <p:ph type="title"/>
          </p:nvPr>
        </p:nvSpPr>
        <p:spPr>
          <a:xfrm>
            <a:off x="457200" y="274638"/>
            <a:ext cx="8229600" cy="1858218"/>
          </a:xfrm>
        </p:spPr>
        <p:txBody>
          <a:bodyPr>
            <a:normAutofit/>
          </a:bodyPr>
          <a:lstStyle/>
          <a:p>
            <a:r>
              <a:rPr lang="en-IN" b="1" dirty="0" smtClean="0">
                <a:solidFill>
                  <a:srgbClr val="0070C0"/>
                </a:solidFill>
              </a:rPr>
              <a:t/>
            </a:r>
            <a:br>
              <a:rPr lang="en-IN" b="1" dirty="0" smtClean="0">
                <a:solidFill>
                  <a:srgbClr val="0070C0"/>
                </a:solidFill>
              </a:rPr>
            </a:br>
            <a:r>
              <a:rPr lang="en-IN" b="1" dirty="0" smtClean="0">
                <a:solidFill>
                  <a:srgbClr val="0070C0"/>
                </a:solidFill>
              </a:rPr>
              <a:t>MODEL CREATION</a:t>
            </a:r>
            <a:endParaRPr lang="en-IN" b="1" dirty="0">
              <a:solidFill>
                <a:srgbClr val="0070C0"/>
              </a:solidFill>
            </a:endParaRPr>
          </a:p>
        </p:txBody>
      </p:sp>
      <p:sp>
        <p:nvSpPr>
          <p:cNvPr id="3" name="Content Placeholder 2">
            <a:extLst>
              <a:ext uri="{FF2B5EF4-FFF2-40B4-BE49-F238E27FC236}">
                <a16:creationId xmlns:a16="http://schemas.microsoft.com/office/drawing/2014/main" xmlns="" id="{FCD78817-682E-40E2-BBD7-4689440E427B}"/>
              </a:ext>
            </a:extLst>
          </p:cNvPr>
          <p:cNvSpPr>
            <a:spLocks noGrp="1"/>
          </p:cNvSpPr>
          <p:nvPr>
            <p:ph sz="quarter" idx="4294967295"/>
          </p:nvPr>
        </p:nvSpPr>
        <p:spPr>
          <a:xfrm>
            <a:off x="685330" y="2367093"/>
            <a:ext cx="7772870" cy="3424107"/>
          </a:xfrm>
          <a:prstGeom prst="rect">
            <a:avLst/>
          </a:prstGeom>
        </p:spPr>
        <p:txBody>
          <a:bodyPr/>
          <a:lstStyle/>
          <a:p>
            <a:r>
              <a:rPr lang="en-IN" dirty="0"/>
              <a:t>Here We are making a function for model Training.</a:t>
            </a:r>
          </a:p>
          <a:p>
            <a:endParaRPr lang="en-IN" dirty="0"/>
          </a:p>
        </p:txBody>
      </p:sp>
      <p:pic>
        <p:nvPicPr>
          <p:cNvPr id="5" name="Picture 4">
            <a:extLst>
              <a:ext uri="{FF2B5EF4-FFF2-40B4-BE49-F238E27FC236}">
                <a16:creationId xmlns:a16="http://schemas.microsoft.com/office/drawing/2014/main" xmlns="" id="{88DE71AB-7A04-4BA9-88FC-59794EFCE0AF}"/>
              </a:ext>
            </a:extLst>
          </p:cNvPr>
          <p:cNvPicPr>
            <a:picLocks noChangeAspect="1"/>
          </p:cNvPicPr>
          <p:nvPr/>
        </p:nvPicPr>
        <p:blipFill>
          <a:blip r:embed="rId2" cstate="print"/>
          <a:stretch>
            <a:fillRect/>
          </a:stretch>
        </p:blipFill>
        <p:spPr>
          <a:xfrm>
            <a:off x="1" y="-3324"/>
            <a:ext cx="1763688" cy="1344092"/>
          </a:xfrm>
          <a:prstGeom prst="rect">
            <a:avLst/>
          </a:prstGeom>
        </p:spPr>
      </p:pic>
      <p:pic>
        <p:nvPicPr>
          <p:cNvPr id="7" name="Picture 6">
            <a:extLst>
              <a:ext uri="{FF2B5EF4-FFF2-40B4-BE49-F238E27FC236}">
                <a16:creationId xmlns:a16="http://schemas.microsoft.com/office/drawing/2014/main" xmlns="" id="{9E737680-F7A8-4077-BE2E-7719F28F8A5A}"/>
              </a:ext>
            </a:extLst>
          </p:cNvPr>
          <p:cNvPicPr>
            <a:picLocks noChangeAspect="1"/>
          </p:cNvPicPr>
          <p:nvPr/>
        </p:nvPicPr>
        <p:blipFill>
          <a:blip r:embed="rId3" cstate="print"/>
          <a:stretch>
            <a:fillRect/>
          </a:stretch>
        </p:blipFill>
        <p:spPr>
          <a:xfrm>
            <a:off x="1243722" y="2919731"/>
            <a:ext cx="6064551" cy="3406435"/>
          </a:xfrm>
          <a:prstGeom prst="rect">
            <a:avLst/>
          </a:prstGeom>
        </p:spPr>
      </p:pic>
    </p:spTree>
    <p:extLst>
      <p:ext uri="{BB962C8B-B14F-4D97-AF65-F5344CB8AC3E}">
        <p14:creationId xmlns:p14="http://schemas.microsoft.com/office/powerpoint/2010/main" xmlns="" val="74925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BC04B-D070-4CA7-914A-7279303F0824}"/>
              </a:ext>
            </a:extLst>
          </p:cNvPr>
          <p:cNvSpPr>
            <a:spLocks noGrp="1"/>
          </p:cNvSpPr>
          <p:nvPr>
            <p:ph type="title"/>
          </p:nvPr>
        </p:nvSpPr>
        <p:spPr>
          <a:xfrm>
            <a:off x="457200" y="274638"/>
            <a:ext cx="8229600" cy="2002234"/>
          </a:xfrm>
        </p:spPr>
        <p:txBody>
          <a:bodyPr>
            <a:normAutofit/>
          </a:bodyPr>
          <a:lstStyle/>
          <a:p>
            <a:r>
              <a:rPr lang="en-IN" b="1" dirty="0" smtClean="0">
                <a:solidFill>
                  <a:schemeClr val="accent1">
                    <a:lumMod val="60000"/>
                    <a:lumOff val="40000"/>
                  </a:schemeClr>
                </a:solidFill>
              </a:rPr>
              <a:t/>
            </a:r>
            <a:br>
              <a:rPr lang="en-IN" b="1" dirty="0" smtClean="0">
                <a:solidFill>
                  <a:schemeClr val="accent1">
                    <a:lumMod val="60000"/>
                    <a:lumOff val="40000"/>
                  </a:schemeClr>
                </a:solidFill>
              </a:rPr>
            </a:br>
            <a:r>
              <a:rPr lang="en-IN" b="1" dirty="0" smtClean="0">
                <a:solidFill>
                  <a:srgbClr val="0070C0"/>
                </a:solidFill>
              </a:rPr>
              <a:t>USED ALGORITHMS</a:t>
            </a:r>
            <a:endParaRPr lang="en-IN" b="1" dirty="0">
              <a:solidFill>
                <a:srgbClr val="0070C0"/>
              </a:solidFill>
            </a:endParaRPr>
          </a:p>
        </p:txBody>
      </p:sp>
      <p:sp>
        <p:nvSpPr>
          <p:cNvPr id="3" name="Content Placeholder 2">
            <a:extLst>
              <a:ext uri="{FF2B5EF4-FFF2-40B4-BE49-F238E27FC236}">
                <a16:creationId xmlns:a16="http://schemas.microsoft.com/office/drawing/2014/main" xmlns="" id="{FCD78817-682E-40E2-BBD7-4689440E427B}"/>
              </a:ext>
            </a:extLst>
          </p:cNvPr>
          <p:cNvSpPr>
            <a:spLocks noGrp="1"/>
          </p:cNvSpPr>
          <p:nvPr>
            <p:ph sz="quarter" idx="4294967295"/>
          </p:nvPr>
        </p:nvSpPr>
        <p:spPr>
          <a:xfrm>
            <a:off x="685330" y="2367093"/>
            <a:ext cx="7772870" cy="3424107"/>
          </a:xfrm>
          <a:prstGeom prst="rect">
            <a:avLst/>
          </a:prstGeom>
        </p:spPr>
        <p:txBody>
          <a:bodyPr/>
          <a:lstStyle/>
          <a:p>
            <a:r>
              <a:rPr lang="en-IN" dirty="0"/>
              <a:t>Here we used below mention algorithms</a:t>
            </a:r>
          </a:p>
          <a:p>
            <a:pPr marL="0" indent="0">
              <a:buNone/>
            </a:pPr>
            <a:r>
              <a:rPr lang="en-IN" dirty="0"/>
              <a:t>1.Logisticregression</a:t>
            </a:r>
          </a:p>
          <a:p>
            <a:pPr marL="0" indent="0">
              <a:buNone/>
            </a:pPr>
            <a:r>
              <a:rPr lang="en-IN" dirty="0"/>
              <a:t>2. MultinomialNB</a:t>
            </a:r>
          </a:p>
          <a:p>
            <a:pPr marL="0" indent="0">
              <a:buNone/>
            </a:pPr>
            <a:r>
              <a:rPr lang="en-IN" dirty="0"/>
              <a:t>3. DecisionTreeClassifier</a:t>
            </a:r>
          </a:p>
          <a:p>
            <a:pPr marL="0" indent="0">
              <a:buNone/>
            </a:pPr>
            <a:r>
              <a:rPr lang="en-IN" dirty="0"/>
              <a:t>4. PassiveAggressiveClassifier</a:t>
            </a:r>
          </a:p>
          <a:p>
            <a:pPr marL="0" indent="0">
              <a:buNone/>
            </a:pPr>
            <a:r>
              <a:rPr lang="en-IN" dirty="0"/>
              <a:t>5. RandomForestClassifier</a:t>
            </a:r>
          </a:p>
        </p:txBody>
      </p:sp>
      <p:pic>
        <p:nvPicPr>
          <p:cNvPr id="5" name="Picture 4">
            <a:extLst>
              <a:ext uri="{FF2B5EF4-FFF2-40B4-BE49-F238E27FC236}">
                <a16:creationId xmlns:a16="http://schemas.microsoft.com/office/drawing/2014/main" xmlns="" id="{EED3C7DE-CD68-42C0-9EBC-3AC791766731}"/>
              </a:ext>
            </a:extLst>
          </p:cNvPr>
          <p:cNvPicPr>
            <a:picLocks noChangeAspect="1"/>
          </p:cNvPicPr>
          <p:nvPr/>
        </p:nvPicPr>
        <p:blipFill>
          <a:blip r:embed="rId2" cstate="print"/>
          <a:stretch>
            <a:fillRect/>
          </a:stretch>
        </p:blipFill>
        <p:spPr>
          <a:xfrm>
            <a:off x="0" y="-3324"/>
            <a:ext cx="2292927" cy="1835450"/>
          </a:xfrm>
          <a:prstGeom prst="rect">
            <a:avLst/>
          </a:prstGeom>
        </p:spPr>
      </p:pic>
    </p:spTree>
    <p:extLst>
      <p:ext uri="{BB962C8B-B14F-4D97-AF65-F5344CB8AC3E}">
        <p14:creationId xmlns:p14="http://schemas.microsoft.com/office/powerpoint/2010/main" xmlns="" val="36022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F00AF5-7B4B-4627-BCB3-B0A90E06B2C7}"/>
              </a:ext>
            </a:extLst>
          </p:cNvPr>
          <p:cNvSpPr>
            <a:spLocks noGrp="1"/>
          </p:cNvSpPr>
          <p:nvPr>
            <p:ph type="title"/>
          </p:nvPr>
        </p:nvSpPr>
        <p:spPr>
          <a:xfrm>
            <a:off x="457200" y="274638"/>
            <a:ext cx="8229600" cy="1642194"/>
          </a:xfrm>
        </p:spPr>
        <p:txBody>
          <a:bodyPr>
            <a:normAutofit/>
          </a:bodyPr>
          <a:lstStyle/>
          <a:p>
            <a:r>
              <a:rPr lang="en-IN" b="1" dirty="0" smtClean="0">
                <a:solidFill>
                  <a:srgbClr val="0070C0"/>
                </a:solidFill>
              </a:rPr>
              <a:t/>
            </a:r>
            <a:br>
              <a:rPr lang="en-IN" b="1" dirty="0" smtClean="0">
                <a:solidFill>
                  <a:srgbClr val="0070C0"/>
                </a:solidFill>
              </a:rPr>
            </a:br>
            <a:r>
              <a:rPr lang="en-IN" b="1" dirty="0" smtClean="0">
                <a:solidFill>
                  <a:srgbClr val="0070C0"/>
                </a:solidFill>
              </a:rPr>
              <a:t>MODEL SELECTION</a:t>
            </a:r>
            <a:endParaRPr lang="en-IN" b="1" dirty="0">
              <a:solidFill>
                <a:srgbClr val="0070C0"/>
              </a:solidFill>
            </a:endParaRPr>
          </a:p>
        </p:txBody>
      </p:sp>
      <p:sp>
        <p:nvSpPr>
          <p:cNvPr id="3" name="Content Placeholder 2">
            <a:extLst>
              <a:ext uri="{FF2B5EF4-FFF2-40B4-BE49-F238E27FC236}">
                <a16:creationId xmlns:a16="http://schemas.microsoft.com/office/drawing/2014/main" xmlns="" id="{82EB9176-0FFA-46AC-BB5D-CB84EF9AC44A}"/>
              </a:ext>
            </a:extLst>
          </p:cNvPr>
          <p:cNvSpPr>
            <a:spLocks noGrp="1"/>
          </p:cNvSpPr>
          <p:nvPr>
            <p:ph sz="quarter" idx="4294967295"/>
          </p:nvPr>
        </p:nvSpPr>
        <p:spPr>
          <a:xfrm>
            <a:off x="685330" y="2367093"/>
            <a:ext cx="7772870" cy="3424107"/>
          </a:xfrm>
          <a:prstGeom prst="rect">
            <a:avLst/>
          </a:prstGeom>
        </p:spPr>
        <p:txBody>
          <a:bodyPr/>
          <a:lstStyle/>
          <a:p>
            <a:r>
              <a:rPr lang="en-IN" dirty="0"/>
              <a:t>After trained our data in different model we got the result </a:t>
            </a:r>
          </a:p>
        </p:txBody>
      </p:sp>
      <p:pic>
        <p:nvPicPr>
          <p:cNvPr id="5" name="Picture 4">
            <a:extLst>
              <a:ext uri="{FF2B5EF4-FFF2-40B4-BE49-F238E27FC236}">
                <a16:creationId xmlns:a16="http://schemas.microsoft.com/office/drawing/2014/main" xmlns="" id="{50C720B8-86DF-46F6-AA14-1C0AF1730B2A}"/>
              </a:ext>
            </a:extLst>
          </p:cNvPr>
          <p:cNvPicPr>
            <a:picLocks noChangeAspect="1"/>
          </p:cNvPicPr>
          <p:nvPr/>
        </p:nvPicPr>
        <p:blipFill>
          <a:blip r:embed="rId2" cstate="print"/>
          <a:stretch>
            <a:fillRect/>
          </a:stretch>
        </p:blipFill>
        <p:spPr>
          <a:xfrm>
            <a:off x="0" y="-3324"/>
            <a:ext cx="2292927" cy="1128068"/>
          </a:xfrm>
          <a:prstGeom prst="rect">
            <a:avLst/>
          </a:prstGeom>
        </p:spPr>
      </p:pic>
      <p:pic>
        <p:nvPicPr>
          <p:cNvPr id="7" name="Picture 6">
            <a:extLst>
              <a:ext uri="{FF2B5EF4-FFF2-40B4-BE49-F238E27FC236}">
                <a16:creationId xmlns:a16="http://schemas.microsoft.com/office/drawing/2014/main" xmlns="" id="{5A2085DD-BA37-45AE-A826-3729BCACD7A7}"/>
              </a:ext>
            </a:extLst>
          </p:cNvPr>
          <p:cNvPicPr>
            <a:picLocks noChangeAspect="1"/>
          </p:cNvPicPr>
          <p:nvPr/>
        </p:nvPicPr>
        <p:blipFill>
          <a:blip r:embed="rId3" cstate="print"/>
          <a:stretch>
            <a:fillRect/>
          </a:stretch>
        </p:blipFill>
        <p:spPr>
          <a:xfrm>
            <a:off x="1145503" y="3429000"/>
            <a:ext cx="2733770" cy="2632646"/>
          </a:xfrm>
          <a:prstGeom prst="rect">
            <a:avLst/>
          </a:prstGeom>
        </p:spPr>
      </p:pic>
      <p:pic>
        <p:nvPicPr>
          <p:cNvPr id="6146" name="Picture 2">
            <a:extLst>
              <a:ext uri="{FF2B5EF4-FFF2-40B4-BE49-F238E27FC236}">
                <a16:creationId xmlns:a16="http://schemas.microsoft.com/office/drawing/2014/main" xmlns="" id="{1039D5BA-3ED9-481A-A537-FC61987493EB}"/>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89432" y="3577728"/>
            <a:ext cx="3985604" cy="24839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6889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66C504-5EEC-4738-9EF7-9442080FD5C2}"/>
              </a:ext>
            </a:extLst>
          </p:cNvPr>
          <p:cNvSpPr>
            <a:spLocks noGrp="1"/>
          </p:cNvSpPr>
          <p:nvPr>
            <p:ph type="title"/>
          </p:nvPr>
        </p:nvSpPr>
        <p:spPr>
          <a:xfrm>
            <a:off x="457200" y="274638"/>
            <a:ext cx="8229600" cy="1570186"/>
          </a:xfrm>
        </p:spPr>
        <p:txBody>
          <a:bodyPr>
            <a:normAutofit/>
          </a:bodyPr>
          <a:lstStyle/>
          <a:p>
            <a:r>
              <a:rPr lang="en-IN" b="1" dirty="0" smtClean="0">
                <a:solidFill>
                  <a:srgbClr val="0070C0"/>
                </a:solidFill>
              </a:rPr>
              <a:t/>
            </a:r>
            <a:br>
              <a:rPr lang="en-IN" b="1" dirty="0" smtClean="0">
                <a:solidFill>
                  <a:srgbClr val="0070C0"/>
                </a:solidFill>
              </a:rPr>
            </a:br>
            <a:r>
              <a:rPr lang="en-IN" b="1" dirty="0" smtClean="0">
                <a:solidFill>
                  <a:srgbClr val="0070C0"/>
                </a:solidFill>
              </a:rPr>
              <a:t>MODEL FINALIZE</a:t>
            </a:r>
            <a:endParaRPr lang="en-IN" b="1" dirty="0">
              <a:solidFill>
                <a:srgbClr val="0070C0"/>
              </a:solidFill>
            </a:endParaRPr>
          </a:p>
        </p:txBody>
      </p:sp>
      <p:sp>
        <p:nvSpPr>
          <p:cNvPr id="3" name="Content Placeholder 2">
            <a:extLst>
              <a:ext uri="{FF2B5EF4-FFF2-40B4-BE49-F238E27FC236}">
                <a16:creationId xmlns:a16="http://schemas.microsoft.com/office/drawing/2014/main" xmlns="" id="{1620B009-22D7-432B-B1D2-7C1180F82E31}"/>
              </a:ext>
            </a:extLst>
          </p:cNvPr>
          <p:cNvSpPr>
            <a:spLocks noGrp="1"/>
          </p:cNvSpPr>
          <p:nvPr>
            <p:ph sz="quarter" idx="4294967295"/>
          </p:nvPr>
        </p:nvSpPr>
        <p:spPr>
          <a:xfrm>
            <a:off x="685330" y="2367093"/>
            <a:ext cx="7772870" cy="3424107"/>
          </a:xfrm>
          <a:prstGeom prst="rect">
            <a:avLst/>
          </a:prstGeom>
        </p:spPr>
        <p:txBody>
          <a:bodyPr/>
          <a:lstStyle/>
          <a:p>
            <a:r>
              <a:rPr lang="en-IN" dirty="0"/>
              <a:t>We got the result where Randomforest is working good so am finalize Randomforestclassifier as my final model.</a:t>
            </a:r>
          </a:p>
        </p:txBody>
      </p:sp>
      <p:pic>
        <p:nvPicPr>
          <p:cNvPr id="5" name="Picture 4">
            <a:extLst>
              <a:ext uri="{FF2B5EF4-FFF2-40B4-BE49-F238E27FC236}">
                <a16:creationId xmlns:a16="http://schemas.microsoft.com/office/drawing/2014/main" xmlns="" id="{269F7AB4-F49F-4C4E-ADD3-EDB179E651B7}"/>
              </a:ext>
            </a:extLst>
          </p:cNvPr>
          <p:cNvPicPr>
            <a:picLocks noChangeAspect="1"/>
          </p:cNvPicPr>
          <p:nvPr/>
        </p:nvPicPr>
        <p:blipFill>
          <a:blip r:embed="rId2" cstate="print"/>
          <a:stretch>
            <a:fillRect/>
          </a:stretch>
        </p:blipFill>
        <p:spPr>
          <a:xfrm>
            <a:off x="0" y="-3324"/>
            <a:ext cx="2292927" cy="1344092"/>
          </a:xfrm>
          <a:prstGeom prst="rect">
            <a:avLst/>
          </a:prstGeom>
        </p:spPr>
      </p:pic>
      <p:pic>
        <p:nvPicPr>
          <p:cNvPr id="7" name="Picture 6">
            <a:extLst>
              <a:ext uri="{FF2B5EF4-FFF2-40B4-BE49-F238E27FC236}">
                <a16:creationId xmlns:a16="http://schemas.microsoft.com/office/drawing/2014/main" xmlns="" id="{9DB36C7E-9B0C-4E6C-92D5-86E577897150}"/>
              </a:ext>
            </a:extLst>
          </p:cNvPr>
          <p:cNvPicPr>
            <a:picLocks noChangeAspect="1"/>
          </p:cNvPicPr>
          <p:nvPr/>
        </p:nvPicPr>
        <p:blipFill>
          <a:blip r:embed="rId3" cstate="print"/>
          <a:stretch>
            <a:fillRect/>
          </a:stretch>
        </p:blipFill>
        <p:spPr>
          <a:xfrm>
            <a:off x="1149927" y="3337233"/>
            <a:ext cx="6096000" cy="2902251"/>
          </a:xfrm>
          <a:prstGeom prst="rect">
            <a:avLst/>
          </a:prstGeom>
        </p:spPr>
      </p:pic>
    </p:spTree>
    <p:extLst>
      <p:ext uri="{BB962C8B-B14F-4D97-AF65-F5344CB8AC3E}">
        <p14:creationId xmlns:p14="http://schemas.microsoft.com/office/powerpoint/2010/main" xmlns="" val="36321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22DB30-0A1B-400E-89A2-CE803AC63DF4}"/>
              </a:ext>
            </a:extLst>
          </p:cNvPr>
          <p:cNvSpPr>
            <a:spLocks noGrp="1"/>
          </p:cNvSpPr>
          <p:nvPr>
            <p:ph type="title"/>
          </p:nvPr>
        </p:nvSpPr>
        <p:spPr/>
        <p:txBody>
          <a:bodyPr/>
          <a:lstStyle/>
          <a:p>
            <a:r>
              <a:rPr lang="en-IN" b="1" dirty="0" smtClean="0">
                <a:solidFill>
                  <a:srgbClr val="FF0000"/>
                </a:solidFill>
              </a:rPr>
              <a:t>   </a:t>
            </a:r>
            <a:r>
              <a:rPr lang="en-IN" b="1" dirty="0" smtClean="0">
                <a:solidFill>
                  <a:srgbClr val="0070C0"/>
                </a:solidFill>
              </a:rPr>
              <a:t>ACTUAL VS PREDICT</a:t>
            </a:r>
            <a:endParaRPr lang="en-IN" b="1" dirty="0">
              <a:solidFill>
                <a:srgbClr val="0070C0"/>
              </a:solidFill>
            </a:endParaRPr>
          </a:p>
        </p:txBody>
      </p:sp>
      <p:pic>
        <p:nvPicPr>
          <p:cNvPr id="7" name="Content Placeholder 6">
            <a:extLst>
              <a:ext uri="{FF2B5EF4-FFF2-40B4-BE49-F238E27FC236}">
                <a16:creationId xmlns:a16="http://schemas.microsoft.com/office/drawing/2014/main" xmlns="" id="{DFCCC022-282A-445E-9C27-917A63E2F54D}"/>
              </a:ext>
            </a:extLst>
          </p:cNvPr>
          <p:cNvPicPr>
            <a:picLocks noGrp="1" noChangeAspect="1"/>
          </p:cNvPicPr>
          <p:nvPr>
            <p:ph sz="quarter" idx="4294967295"/>
          </p:nvPr>
        </p:nvPicPr>
        <p:blipFill>
          <a:blip r:embed="rId2" cstate="print"/>
          <a:stretch>
            <a:fillRect/>
          </a:stretch>
        </p:blipFill>
        <p:spPr>
          <a:xfrm>
            <a:off x="955964" y="1832126"/>
            <a:ext cx="7335982" cy="4427382"/>
          </a:xfrm>
          <a:prstGeom prst="rect">
            <a:avLst/>
          </a:prstGeom>
        </p:spPr>
      </p:pic>
      <p:pic>
        <p:nvPicPr>
          <p:cNvPr id="5" name="Picture 4">
            <a:extLst>
              <a:ext uri="{FF2B5EF4-FFF2-40B4-BE49-F238E27FC236}">
                <a16:creationId xmlns:a16="http://schemas.microsoft.com/office/drawing/2014/main" xmlns="" id="{DE91E9D7-629F-4FFC-92E1-3EA30E0D26E2}"/>
              </a:ext>
            </a:extLst>
          </p:cNvPr>
          <p:cNvPicPr>
            <a:picLocks noChangeAspect="1"/>
          </p:cNvPicPr>
          <p:nvPr/>
        </p:nvPicPr>
        <p:blipFill>
          <a:blip r:embed="rId3" cstate="print"/>
          <a:stretch>
            <a:fillRect/>
          </a:stretch>
        </p:blipFill>
        <p:spPr>
          <a:xfrm>
            <a:off x="0" y="-3324"/>
            <a:ext cx="2292927" cy="1272084"/>
          </a:xfrm>
          <a:prstGeom prst="rect">
            <a:avLst/>
          </a:prstGeom>
        </p:spPr>
      </p:pic>
    </p:spTree>
    <p:extLst>
      <p:ext uri="{BB962C8B-B14F-4D97-AF65-F5344CB8AC3E}">
        <p14:creationId xmlns:p14="http://schemas.microsoft.com/office/powerpoint/2010/main" xmlns="" val="350207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BC04B-D070-4CA7-914A-7279303F0824}"/>
              </a:ext>
            </a:extLst>
          </p:cNvPr>
          <p:cNvSpPr>
            <a:spLocks noGrp="1"/>
          </p:cNvSpPr>
          <p:nvPr>
            <p:ph type="title"/>
          </p:nvPr>
        </p:nvSpPr>
        <p:spPr>
          <a:xfrm>
            <a:off x="457200" y="274638"/>
            <a:ext cx="8229600" cy="1570186"/>
          </a:xfrm>
        </p:spPr>
        <p:txBody>
          <a:bodyPr>
            <a:normAutofit/>
          </a:bodyPr>
          <a:lstStyle/>
          <a:p>
            <a:r>
              <a:rPr lang="en-IN" b="1" dirty="0" smtClean="0">
                <a:solidFill>
                  <a:srgbClr val="0070C0"/>
                </a:solidFill>
              </a:rPr>
              <a:t/>
            </a:r>
            <a:br>
              <a:rPr lang="en-IN" b="1" dirty="0" smtClean="0">
                <a:solidFill>
                  <a:srgbClr val="0070C0"/>
                </a:solidFill>
              </a:rPr>
            </a:br>
            <a:r>
              <a:rPr lang="en-IN" b="1" dirty="0" smtClean="0">
                <a:solidFill>
                  <a:srgbClr val="0070C0"/>
                </a:solidFill>
              </a:rPr>
              <a:t>MODEL CREATION</a:t>
            </a:r>
            <a:endParaRPr lang="en-IN" b="1" dirty="0">
              <a:solidFill>
                <a:srgbClr val="0070C0"/>
              </a:solidFill>
            </a:endParaRPr>
          </a:p>
        </p:txBody>
      </p:sp>
      <p:sp>
        <p:nvSpPr>
          <p:cNvPr id="3" name="Content Placeholder 2">
            <a:extLst>
              <a:ext uri="{FF2B5EF4-FFF2-40B4-BE49-F238E27FC236}">
                <a16:creationId xmlns:a16="http://schemas.microsoft.com/office/drawing/2014/main" xmlns="" id="{FCD78817-682E-40E2-BBD7-4689440E427B}"/>
              </a:ext>
            </a:extLst>
          </p:cNvPr>
          <p:cNvSpPr>
            <a:spLocks noGrp="1"/>
          </p:cNvSpPr>
          <p:nvPr>
            <p:ph sz="quarter" idx="4294967295"/>
          </p:nvPr>
        </p:nvSpPr>
        <p:spPr>
          <a:xfrm>
            <a:off x="685330" y="2367093"/>
            <a:ext cx="7772870" cy="3424107"/>
          </a:xfrm>
          <a:prstGeom prst="rect">
            <a:avLst/>
          </a:prstGeom>
        </p:spPr>
        <p:txBody>
          <a:bodyPr/>
          <a:lstStyle/>
          <a:p>
            <a:r>
              <a:rPr lang="en-IN" dirty="0"/>
              <a:t>Here We are making a function for model Training.</a:t>
            </a:r>
          </a:p>
          <a:p>
            <a:endParaRPr lang="en-IN" dirty="0"/>
          </a:p>
        </p:txBody>
      </p:sp>
      <p:pic>
        <p:nvPicPr>
          <p:cNvPr id="5" name="Picture 4">
            <a:extLst>
              <a:ext uri="{FF2B5EF4-FFF2-40B4-BE49-F238E27FC236}">
                <a16:creationId xmlns:a16="http://schemas.microsoft.com/office/drawing/2014/main" xmlns="" id="{88DE71AB-7A04-4BA9-88FC-59794EFCE0AF}"/>
              </a:ext>
            </a:extLst>
          </p:cNvPr>
          <p:cNvPicPr>
            <a:picLocks noChangeAspect="1"/>
          </p:cNvPicPr>
          <p:nvPr/>
        </p:nvPicPr>
        <p:blipFill>
          <a:blip r:embed="rId2" cstate="print"/>
          <a:stretch>
            <a:fillRect/>
          </a:stretch>
        </p:blipFill>
        <p:spPr>
          <a:xfrm>
            <a:off x="0" y="-3324"/>
            <a:ext cx="2292927" cy="1272084"/>
          </a:xfrm>
          <a:prstGeom prst="rect">
            <a:avLst/>
          </a:prstGeom>
        </p:spPr>
      </p:pic>
      <p:pic>
        <p:nvPicPr>
          <p:cNvPr id="7" name="Picture 6">
            <a:extLst>
              <a:ext uri="{FF2B5EF4-FFF2-40B4-BE49-F238E27FC236}">
                <a16:creationId xmlns:a16="http://schemas.microsoft.com/office/drawing/2014/main" xmlns="" id="{9E737680-F7A8-4077-BE2E-7719F28F8A5A}"/>
              </a:ext>
            </a:extLst>
          </p:cNvPr>
          <p:cNvPicPr>
            <a:picLocks noChangeAspect="1"/>
          </p:cNvPicPr>
          <p:nvPr/>
        </p:nvPicPr>
        <p:blipFill>
          <a:blip r:embed="rId3" cstate="print"/>
          <a:stretch>
            <a:fillRect/>
          </a:stretch>
        </p:blipFill>
        <p:spPr>
          <a:xfrm>
            <a:off x="1243722" y="2919731"/>
            <a:ext cx="6064551" cy="3406435"/>
          </a:xfrm>
          <a:prstGeom prst="rect">
            <a:avLst/>
          </a:prstGeom>
        </p:spPr>
      </p:pic>
    </p:spTree>
    <p:extLst>
      <p:ext uri="{BB962C8B-B14F-4D97-AF65-F5344CB8AC3E}">
        <p14:creationId xmlns:p14="http://schemas.microsoft.com/office/powerpoint/2010/main" xmlns="" val="74925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98480787-AE6F-4F4B-BFAA-FB54C7390C79}"/>
              </a:ext>
            </a:extLst>
          </p:cNvPr>
          <p:cNvSpPr>
            <a:spLocks noGrp="1"/>
          </p:cNvSpPr>
          <p:nvPr>
            <p:ph type="title"/>
          </p:nvPr>
        </p:nvSpPr>
        <p:spPr>
          <a:xfrm>
            <a:off x="914400" y="1196752"/>
            <a:ext cx="8229600" cy="1143000"/>
          </a:xfrm>
        </p:spPr>
        <p:txBody>
          <a:bodyPr>
            <a:noAutofit/>
          </a:bodyPr>
          <a:lstStyle/>
          <a:p>
            <a:r>
              <a:rPr lang="en-US" b="1" dirty="0">
                <a:solidFill>
                  <a:srgbClr val="0070C0"/>
                </a:solidFill>
                <a:latin typeface="Algerian" panose="04020705040A02060702" pitchFamily="82" charset="0"/>
              </a:rPr>
              <a:t>  </a:t>
            </a:r>
            <a:r>
              <a:rPr lang="en-US" b="1" dirty="0" smtClean="0">
                <a:solidFill>
                  <a:srgbClr val="0070C0"/>
                </a:solidFill>
                <a:latin typeface="Algerian" panose="04020705040A02060702" pitchFamily="82" charset="0"/>
              </a:rPr>
              <a:t>TABLE </a:t>
            </a:r>
            <a:r>
              <a:rPr lang="en-US" b="1" dirty="0">
                <a:solidFill>
                  <a:srgbClr val="0070C0"/>
                </a:solidFill>
                <a:latin typeface="Algerian" panose="04020705040A02060702" pitchFamily="82" charset="0"/>
              </a:rPr>
              <a:t>OF CONTENTS</a:t>
            </a:r>
            <a:r>
              <a:rPr lang="en-IN" b="1" dirty="0">
                <a:solidFill>
                  <a:schemeClr val="tx2"/>
                </a:solidFill>
              </a:rPr>
              <a:t/>
            </a:r>
            <a:br>
              <a:rPr lang="en-IN" b="1" dirty="0">
                <a:solidFill>
                  <a:schemeClr val="tx2"/>
                </a:solidFill>
              </a:rPr>
            </a:br>
            <a:endParaRPr lang="en-IN" dirty="0"/>
          </a:p>
        </p:txBody>
      </p:sp>
      <p:sp>
        <p:nvSpPr>
          <p:cNvPr id="7" name="Content Placeholder 6">
            <a:extLst>
              <a:ext uri="{FF2B5EF4-FFF2-40B4-BE49-F238E27FC236}">
                <a16:creationId xmlns:a16="http://schemas.microsoft.com/office/drawing/2014/main" xmlns="" id="{FAC9A84C-D436-4487-901D-1D7B9E7EDB77}"/>
              </a:ext>
            </a:extLst>
          </p:cNvPr>
          <p:cNvSpPr>
            <a:spLocks noGrp="1"/>
          </p:cNvSpPr>
          <p:nvPr>
            <p:ph sz="quarter" idx="4294967295"/>
          </p:nvPr>
        </p:nvSpPr>
        <p:spPr>
          <a:xfrm>
            <a:off x="685330" y="2367093"/>
            <a:ext cx="7772870" cy="3424107"/>
          </a:xfrm>
          <a:prstGeom prst="rect">
            <a:avLst/>
          </a:prstGeom>
        </p:spPr>
        <p:txBody>
          <a:bodyPr>
            <a:normAutofit fontScale="92500" lnSpcReduction="20000"/>
          </a:bodyPr>
          <a:lstStyle/>
          <a:p>
            <a:pPr marL="285750" indent="-285750">
              <a:buFont typeface="Arial" panose="020B0604020202020204" pitchFamily="34" charset="0"/>
              <a:buChar char="•"/>
            </a:pPr>
            <a:r>
              <a:rPr lang="en-US" dirty="0">
                <a:solidFill>
                  <a:srgbClr val="C00000"/>
                </a:solidFill>
              </a:rPr>
              <a:t>INTRODUCTION</a:t>
            </a:r>
          </a:p>
          <a:p>
            <a:pPr marL="285750" indent="-285750">
              <a:buFont typeface="Arial" panose="020B0604020202020204" pitchFamily="34" charset="0"/>
              <a:buChar char="•"/>
            </a:pPr>
            <a:r>
              <a:rPr lang="en-US" dirty="0">
                <a:solidFill>
                  <a:srgbClr val="C00000"/>
                </a:solidFill>
              </a:rPr>
              <a:t>Data collection</a:t>
            </a:r>
          </a:p>
          <a:p>
            <a:pPr marL="285750" indent="-285750">
              <a:buFont typeface="Arial" panose="020B0604020202020204" pitchFamily="34" charset="0"/>
              <a:buChar char="•"/>
            </a:pPr>
            <a:r>
              <a:rPr lang="en-IN" dirty="0">
                <a:solidFill>
                  <a:srgbClr val="C00000"/>
                </a:solidFill>
              </a:rPr>
              <a:t>Analytical Problem Framing</a:t>
            </a:r>
          </a:p>
          <a:p>
            <a:pPr marL="285750" indent="-285750">
              <a:buFont typeface="Arial" panose="020B0604020202020204" pitchFamily="34" charset="0"/>
              <a:buChar char="•"/>
            </a:pPr>
            <a:r>
              <a:rPr lang="en-IN" dirty="0">
                <a:solidFill>
                  <a:srgbClr val="C00000"/>
                </a:solidFill>
              </a:rPr>
              <a:t>Data Pre-processing Done</a:t>
            </a:r>
          </a:p>
          <a:p>
            <a:pPr marL="285750" indent="-285750">
              <a:buFont typeface="Arial" panose="020B0604020202020204" pitchFamily="34" charset="0"/>
              <a:buChar char="•"/>
            </a:pPr>
            <a:r>
              <a:rPr lang="en-IN" dirty="0">
                <a:solidFill>
                  <a:srgbClr val="C00000"/>
                </a:solidFill>
              </a:rPr>
              <a:t>Data Visualization</a:t>
            </a:r>
          </a:p>
          <a:p>
            <a:pPr marL="285750" indent="-285750">
              <a:buFont typeface="Arial" panose="020B0604020202020204" pitchFamily="34" charset="0"/>
              <a:buChar char="•"/>
            </a:pPr>
            <a:r>
              <a:rPr lang="en-IN" dirty="0">
                <a:solidFill>
                  <a:srgbClr val="C00000"/>
                </a:solidFill>
              </a:rPr>
              <a:t>Model Evaluation</a:t>
            </a:r>
          </a:p>
          <a:p>
            <a:pPr marL="285750" indent="-285750">
              <a:buFont typeface="Arial" panose="020B0604020202020204" pitchFamily="34" charset="0"/>
              <a:buChar char="•"/>
            </a:pPr>
            <a:r>
              <a:rPr lang="en-IN" dirty="0">
                <a:solidFill>
                  <a:srgbClr val="C00000"/>
                </a:solidFill>
              </a:rPr>
              <a:t>Conclusion</a:t>
            </a:r>
          </a:p>
          <a:p>
            <a:endParaRPr lang="en-IN" dirty="0"/>
          </a:p>
        </p:txBody>
      </p:sp>
      <p:pic>
        <p:nvPicPr>
          <p:cNvPr id="11" name="Picture 10">
            <a:extLst>
              <a:ext uri="{FF2B5EF4-FFF2-40B4-BE49-F238E27FC236}">
                <a16:creationId xmlns:a16="http://schemas.microsoft.com/office/drawing/2014/main" xmlns="" id="{ED2CDDCF-E92A-4E5E-8E9B-FDA49F475153}"/>
              </a:ext>
            </a:extLst>
          </p:cNvPr>
          <p:cNvPicPr>
            <a:picLocks noChangeAspect="1"/>
          </p:cNvPicPr>
          <p:nvPr/>
        </p:nvPicPr>
        <p:blipFill>
          <a:blip r:embed="rId3" cstate="print"/>
          <a:stretch>
            <a:fillRect/>
          </a:stretch>
        </p:blipFill>
        <p:spPr>
          <a:xfrm>
            <a:off x="0" y="0"/>
            <a:ext cx="2630347" cy="1196752"/>
          </a:xfrm>
          <a:prstGeom prst="rect">
            <a:avLst/>
          </a:prstGeom>
        </p:spPr>
      </p:pic>
    </p:spTree>
    <p:extLst>
      <p:ext uri="{BB962C8B-B14F-4D97-AF65-F5344CB8AC3E}">
        <p14:creationId xmlns:p14="http://schemas.microsoft.com/office/powerpoint/2010/main" xmlns="" val="202640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grpId="0"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6"/>
                                        </p:tgtEl>
                                        <p:attrNameLst>
                                          <p:attrName>ppt_x</p:attrName>
                                          <p:attrName>ppt_y</p:attrName>
                                        </p:attrNameLst>
                                      </p:cBhvr>
                                    </p:animMotion>
                                    <p:animRot by="1500000">
                                      <p:cBhvr>
                                        <p:cTn id="14" dur="125" fill="hold">
                                          <p:stCondLst>
                                            <p:cond delay="0"/>
                                          </p:stCondLst>
                                        </p:cTn>
                                        <p:tgtEl>
                                          <p:spTgt spid="6"/>
                                        </p:tgtEl>
                                        <p:attrNameLst>
                                          <p:attrName>r</p:attrName>
                                        </p:attrNameLst>
                                      </p:cBhvr>
                                    </p:animRot>
                                    <p:animRot by="-1500000">
                                      <p:cBhvr>
                                        <p:cTn id="15" dur="125" fill="hold">
                                          <p:stCondLst>
                                            <p:cond delay="125"/>
                                          </p:stCondLst>
                                        </p:cTn>
                                        <p:tgtEl>
                                          <p:spTgt spid="6"/>
                                        </p:tgtEl>
                                        <p:attrNameLst>
                                          <p:attrName>r</p:attrName>
                                        </p:attrNameLst>
                                      </p:cBhvr>
                                    </p:animRot>
                                    <p:animRot by="-1500000">
                                      <p:cBhvr>
                                        <p:cTn id="16" dur="125" fill="hold">
                                          <p:stCondLst>
                                            <p:cond delay="250"/>
                                          </p:stCondLst>
                                        </p:cTn>
                                        <p:tgtEl>
                                          <p:spTgt spid="6"/>
                                        </p:tgtEl>
                                        <p:attrNameLst>
                                          <p:attrName>r</p:attrName>
                                        </p:attrNameLst>
                                      </p:cBhvr>
                                    </p:animRot>
                                    <p:animRot by="1500000">
                                      <p:cBhvr>
                                        <p:cTn id="17" dur="125" fill="hold">
                                          <p:stCondLst>
                                            <p:cond delay="375"/>
                                          </p:stCondLst>
                                        </p:cTn>
                                        <p:tgtEl>
                                          <p:spTgt spid="6"/>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15" presetClass="emph" presetSubtype="0" grpId="0" nodeType="clickEffect">
                                  <p:stCondLst>
                                    <p:cond delay="0"/>
                                  </p:stCondLst>
                                  <p:iterate type="lt">
                                    <p:tmAbs val="25"/>
                                  </p:iterate>
                                  <p:childTnLst>
                                    <p:set>
                                      <p:cBhvr override="childStyle">
                                        <p:cTn id="21" dur="indefinite"/>
                                        <p:tgtEl>
                                          <p:spTgt spid="7">
                                            <p:txEl>
                                              <p:pRg st="0" end="0"/>
                                            </p:txEl>
                                          </p:spTgt>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5" presetClass="emph" presetSubtype="0" grpId="0" nodeType="clickEffect">
                                  <p:stCondLst>
                                    <p:cond delay="0"/>
                                  </p:stCondLst>
                                  <p:iterate type="lt">
                                    <p:tmAbs val="25"/>
                                  </p:iterate>
                                  <p:childTnLst>
                                    <p:set>
                                      <p:cBhvr override="childStyle">
                                        <p:cTn id="25" dur="indefinite"/>
                                        <p:tgtEl>
                                          <p:spTgt spid="7">
                                            <p:txEl>
                                              <p:pRg st="1" end="1"/>
                                            </p:txEl>
                                          </p:spTgt>
                                        </p:tgtEl>
                                        <p:attrNameLst>
                                          <p:attrName>style.fontWeight</p:attrName>
                                        </p:attrNameLst>
                                      </p:cBhvr>
                                      <p:to>
                                        <p:strVal val="bold"/>
                                      </p:to>
                                    </p:set>
                                  </p:childTnLst>
                                </p:cTn>
                              </p:par>
                            </p:childTnLst>
                          </p:cTn>
                        </p:par>
                      </p:childTnLst>
                    </p:cTn>
                  </p:par>
                  <p:par>
                    <p:cTn id="26" fill="hold">
                      <p:stCondLst>
                        <p:cond delay="indefinite"/>
                      </p:stCondLst>
                      <p:childTnLst>
                        <p:par>
                          <p:cTn id="27" fill="hold">
                            <p:stCondLst>
                              <p:cond delay="0"/>
                            </p:stCondLst>
                            <p:childTnLst>
                              <p:par>
                                <p:cTn id="28" presetID="15" presetClass="emph" presetSubtype="0" grpId="0" nodeType="clickEffect">
                                  <p:stCondLst>
                                    <p:cond delay="0"/>
                                  </p:stCondLst>
                                  <p:iterate type="lt">
                                    <p:tmAbs val="25"/>
                                  </p:iterate>
                                  <p:childTnLst>
                                    <p:set>
                                      <p:cBhvr override="childStyle">
                                        <p:cTn id="29" dur="indefinite"/>
                                        <p:tgtEl>
                                          <p:spTgt spid="7">
                                            <p:txEl>
                                              <p:pRg st="2" end="2"/>
                                            </p:txEl>
                                          </p:spTgt>
                                        </p:tgtEl>
                                        <p:attrNameLst>
                                          <p:attrName>style.fontWeight</p:attrName>
                                        </p:attrNameLst>
                                      </p:cBhvr>
                                      <p:to>
                                        <p:strVal val="bold"/>
                                      </p:to>
                                    </p:set>
                                  </p:childTnLst>
                                </p:cTn>
                              </p:par>
                            </p:childTnLst>
                          </p:cTn>
                        </p:par>
                      </p:childTnLst>
                    </p:cTn>
                  </p:par>
                  <p:par>
                    <p:cTn id="30" fill="hold">
                      <p:stCondLst>
                        <p:cond delay="indefinite"/>
                      </p:stCondLst>
                      <p:childTnLst>
                        <p:par>
                          <p:cTn id="31" fill="hold">
                            <p:stCondLst>
                              <p:cond delay="0"/>
                            </p:stCondLst>
                            <p:childTnLst>
                              <p:par>
                                <p:cTn id="32" presetID="15" presetClass="emph" presetSubtype="0" grpId="0" nodeType="clickEffect">
                                  <p:stCondLst>
                                    <p:cond delay="0"/>
                                  </p:stCondLst>
                                  <p:iterate type="lt">
                                    <p:tmAbs val="25"/>
                                  </p:iterate>
                                  <p:childTnLst>
                                    <p:set>
                                      <p:cBhvr override="childStyle">
                                        <p:cTn id="33" dur="indefinite"/>
                                        <p:tgtEl>
                                          <p:spTgt spid="7">
                                            <p:txEl>
                                              <p:pRg st="3" end="3"/>
                                            </p:txEl>
                                          </p:spTgt>
                                        </p:tgtEl>
                                        <p:attrNameLst>
                                          <p:attrName>style.fontWeight</p:attrName>
                                        </p:attrNameLst>
                                      </p:cBhvr>
                                      <p:to>
                                        <p:strVal val="bold"/>
                                      </p:to>
                                    </p:set>
                                  </p:childTnLst>
                                </p:cTn>
                              </p:par>
                            </p:childTnLst>
                          </p:cTn>
                        </p:par>
                      </p:childTnLst>
                    </p:cTn>
                  </p:par>
                  <p:par>
                    <p:cTn id="34" fill="hold">
                      <p:stCondLst>
                        <p:cond delay="indefinite"/>
                      </p:stCondLst>
                      <p:childTnLst>
                        <p:par>
                          <p:cTn id="35" fill="hold">
                            <p:stCondLst>
                              <p:cond delay="0"/>
                            </p:stCondLst>
                            <p:childTnLst>
                              <p:par>
                                <p:cTn id="36" presetID="15" presetClass="emph" presetSubtype="0" grpId="0" nodeType="clickEffect">
                                  <p:stCondLst>
                                    <p:cond delay="0"/>
                                  </p:stCondLst>
                                  <p:iterate type="lt">
                                    <p:tmAbs val="25"/>
                                  </p:iterate>
                                  <p:childTnLst>
                                    <p:set>
                                      <p:cBhvr override="childStyle">
                                        <p:cTn id="37" dur="indefinite"/>
                                        <p:tgtEl>
                                          <p:spTgt spid="7">
                                            <p:txEl>
                                              <p:pRg st="4" end="4"/>
                                            </p:txEl>
                                          </p:spTgt>
                                        </p:tgtEl>
                                        <p:attrNameLst>
                                          <p:attrName>style.fontWeight</p:attrName>
                                        </p:attrNameLst>
                                      </p:cBhvr>
                                      <p:to>
                                        <p:strVal val="bold"/>
                                      </p:to>
                                    </p:set>
                                  </p:childTnLst>
                                </p:cTn>
                              </p:par>
                            </p:childTnLst>
                          </p:cTn>
                        </p:par>
                      </p:childTnLst>
                    </p:cTn>
                  </p:par>
                  <p:par>
                    <p:cTn id="38" fill="hold">
                      <p:stCondLst>
                        <p:cond delay="indefinite"/>
                      </p:stCondLst>
                      <p:childTnLst>
                        <p:par>
                          <p:cTn id="39" fill="hold">
                            <p:stCondLst>
                              <p:cond delay="0"/>
                            </p:stCondLst>
                            <p:childTnLst>
                              <p:par>
                                <p:cTn id="40" presetID="15" presetClass="emph" presetSubtype="0" grpId="0" nodeType="clickEffect">
                                  <p:stCondLst>
                                    <p:cond delay="0"/>
                                  </p:stCondLst>
                                  <p:iterate type="lt">
                                    <p:tmAbs val="25"/>
                                  </p:iterate>
                                  <p:childTnLst>
                                    <p:set>
                                      <p:cBhvr override="childStyle">
                                        <p:cTn id="41" dur="indefinite"/>
                                        <p:tgtEl>
                                          <p:spTgt spid="7">
                                            <p:txEl>
                                              <p:pRg st="5" end="5"/>
                                            </p:txEl>
                                          </p:spTgt>
                                        </p:tgtEl>
                                        <p:attrNameLst>
                                          <p:attrName>style.fontWeight</p:attrName>
                                        </p:attrNameLst>
                                      </p:cBhvr>
                                      <p:to>
                                        <p:strVal val="bold"/>
                                      </p:to>
                                    </p:set>
                                  </p:childTnLst>
                                </p:cTn>
                              </p:par>
                            </p:childTnLst>
                          </p:cTn>
                        </p:par>
                      </p:childTnLst>
                    </p:cTn>
                  </p:par>
                  <p:par>
                    <p:cTn id="42" fill="hold">
                      <p:stCondLst>
                        <p:cond delay="indefinite"/>
                      </p:stCondLst>
                      <p:childTnLst>
                        <p:par>
                          <p:cTn id="43" fill="hold">
                            <p:stCondLst>
                              <p:cond delay="0"/>
                            </p:stCondLst>
                            <p:childTnLst>
                              <p:par>
                                <p:cTn id="44" presetID="15" presetClass="emph" presetSubtype="0" grpId="0" nodeType="clickEffect">
                                  <p:stCondLst>
                                    <p:cond delay="0"/>
                                  </p:stCondLst>
                                  <p:iterate type="lt">
                                    <p:tmAbs val="25"/>
                                  </p:iterate>
                                  <p:childTnLst>
                                    <p:set>
                                      <p:cBhvr override="childStyle">
                                        <p:cTn id="45" dur="indefinite"/>
                                        <p:tgtEl>
                                          <p:spTgt spid="7">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BC04B-D070-4CA7-914A-7279303F0824}"/>
              </a:ext>
            </a:extLst>
          </p:cNvPr>
          <p:cNvSpPr>
            <a:spLocks noGrp="1"/>
          </p:cNvSpPr>
          <p:nvPr>
            <p:ph type="title"/>
          </p:nvPr>
        </p:nvSpPr>
        <p:spPr>
          <a:xfrm>
            <a:off x="467544" y="764704"/>
            <a:ext cx="8229600" cy="1143000"/>
          </a:xfrm>
        </p:spPr>
        <p:txBody>
          <a:bodyPr/>
          <a:lstStyle/>
          <a:p>
            <a:r>
              <a:rPr lang="en-IN" b="1" dirty="0" smtClean="0">
                <a:solidFill>
                  <a:srgbClr val="002060"/>
                </a:solidFill>
              </a:rPr>
              <a:t>USED ALGORITHMS</a:t>
            </a:r>
            <a:endParaRPr lang="en-IN" b="1" dirty="0">
              <a:solidFill>
                <a:srgbClr val="002060"/>
              </a:solidFill>
            </a:endParaRPr>
          </a:p>
        </p:txBody>
      </p:sp>
      <p:sp>
        <p:nvSpPr>
          <p:cNvPr id="3" name="Content Placeholder 2">
            <a:extLst>
              <a:ext uri="{FF2B5EF4-FFF2-40B4-BE49-F238E27FC236}">
                <a16:creationId xmlns:a16="http://schemas.microsoft.com/office/drawing/2014/main" xmlns="" id="{FCD78817-682E-40E2-BBD7-4689440E427B}"/>
              </a:ext>
            </a:extLst>
          </p:cNvPr>
          <p:cNvSpPr>
            <a:spLocks noGrp="1"/>
          </p:cNvSpPr>
          <p:nvPr>
            <p:ph sz="quarter" idx="4294967295"/>
          </p:nvPr>
        </p:nvSpPr>
        <p:spPr>
          <a:xfrm>
            <a:off x="685330" y="2367093"/>
            <a:ext cx="7772870" cy="3424107"/>
          </a:xfrm>
          <a:prstGeom prst="rect">
            <a:avLst/>
          </a:prstGeom>
        </p:spPr>
        <p:txBody>
          <a:bodyPr/>
          <a:lstStyle/>
          <a:p>
            <a:r>
              <a:rPr lang="en-IN" dirty="0"/>
              <a:t>Here we used below mention algorithms</a:t>
            </a:r>
          </a:p>
          <a:p>
            <a:pPr marL="0" indent="0">
              <a:buNone/>
            </a:pPr>
            <a:r>
              <a:rPr lang="en-IN" dirty="0"/>
              <a:t>1.Logisticregression</a:t>
            </a:r>
          </a:p>
          <a:p>
            <a:pPr marL="0" indent="0">
              <a:buNone/>
            </a:pPr>
            <a:r>
              <a:rPr lang="en-IN" dirty="0"/>
              <a:t>2. MultinomialNB</a:t>
            </a:r>
          </a:p>
          <a:p>
            <a:pPr marL="0" indent="0">
              <a:buNone/>
            </a:pPr>
            <a:r>
              <a:rPr lang="en-IN" dirty="0"/>
              <a:t>3. DecisionTreeClassifier</a:t>
            </a:r>
          </a:p>
          <a:p>
            <a:pPr marL="0" indent="0">
              <a:buNone/>
            </a:pPr>
            <a:r>
              <a:rPr lang="en-IN" dirty="0"/>
              <a:t>4. PassiveAggressiveClassifier</a:t>
            </a:r>
          </a:p>
          <a:p>
            <a:pPr marL="0" indent="0">
              <a:buNone/>
            </a:pPr>
            <a:r>
              <a:rPr lang="en-IN" dirty="0"/>
              <a:t>5. RandomForestClassifier</a:t>
            </a:r>
          </a:p>
        </p:txBody>
      </p:sp>
      <p:pic>
        <p:nvPicPr>
          <p:cNvPr id="5" name="Picture 4">
            <a:extLst>
              <a:ext uri="{FF2B5EF4-FFF2-40B4-BE49-F238E27FC236}">
                <a16:creationId xmlns:a16="http://schemas.microsoft.com/office/drawing/2014/main" xmlns="" id="{EED3C7DE-CD68-42C0-9EBC-3AC791766731}"/>
              </a:ext>
            </a:extLst>
          </p:cNvPr>
          <p:cNvPicPr>
            <a:picLocks noChangeAspect="1"/>
          </p:cNvPicPr>
          <p:nvPr/>
        </p:nvPicPr>
        <p:blipFill>
          <a:blip r:embed="rId2" cstate="print"/>
          <a:stretch>
            <a:fillRect/>
          </a:stretch>
        </p:blipFill>
        <p:spPr>
          <a:xfrm>
            <a:off x="0" y="-3324"/>
            <a:ext cx="2292927" cy="1344092"/>
          </a:xfrm>
          <a:prstGeom prst="rect">
            <a:avLst/>
          </a:prstGeom>
        </p:spPr>
      </p:pic>
    </p:spTree>
    <p:extLst>
      <p:ext uri="{BB962C8B-B14F-4D97-AF65-F5344CB8AC3E}">
        <p14:creationId xmlns:p14="http://schemas.microsoft.com/office/powerpoint/2010/main" xmlns="" val="36022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8D2E2-9917-49F0-BC10-D773FF2FADC1}"/>
              </a:ext>
            </a:extLst>
          </p:cNvPr>
          <p:cNvSpPr>
            <a:spLocks noGrp="1"/>
          </p:cNvSpPr>
          <p:nvPr>
            <p:ph type="title"/>
          </p:nvPr>
        </p:nvSpPr>
        <p:spPr>
          <a:xfrm>
            <a:off x="457200" y="274638"/>
            <a:ext cx="8229600" cy="1354162"/>
          </a:xfrm>
        </p:spPr>
        <p:txBody>
          <a:bodyPr>
            <a:noAutofit/>
          </a:bodyPr>
          <a:lstStyle/>
          <a:p>
            <a:r>
              <a:rPr lang="en-US" b="1" dirty="0" smtClean="0">
                <a:solidFill>
                  <a:srgbClr val="0070C0"/>
                </a:solidFill>
              </a:rPr>
              <a:t/>
            </a:r>
            <a:br>
              <a:rPr lang="en-US" b="1" dirty="0" smtClean="0">
                <a:solidFill>
                  <a:srgbClr val="0070C0"/>
                </a:solidFill>
              </a:rPr>
            </a:br>
            <a:r>
              <a:rPr lang="en-US" b="1" dirty="0">
                <a:solidFill>
                  <a:srgbClr val="0070C0"/>
                </a:solidFill>
              </a:rPr>
              <a:t/>
            </a:r>
            <a:br>
              <a:rPr lang="en-US" b="1" dirty="0">
                <a:solidFill>
                  <a:srgbClr val="0070C0"/>
                </a:solidFill>
              </a:rPr>
            </a:br>
            <a:r>
              <a:rPr lang="en-US" b="1" dirty="0" smtClean="0">
                <a:solidFill>
                  <a:srgbClr val="0070C0"/>
                </a:solidFill>
              </a:rPr>
              <a:t>CONCLUSION</a:t>
            </a:r>
            <a:r>
              <a:rPr lang="en-IN" b="1" dirty="0">
                <a:solidFill>
                  <a:srgbClr val="0070C0"/>
                </a:solidFill>
              </a:rPr>
              <a:t/>
            </a:r>
            <a:br>
              <a:rPr lang="en-IN" b="1"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xmlns="" id="{DA7BFDC6-4FCD-4C5F-92B9-89C69D694294}"/>
              </a:ext>
            </a:extLst>
          </p:cNvPr>
          <p:cNvSpPr>
            <a:spLocks noGrp="1"/>
          </p:cNvSpPr>
          <p:nvPr>
            <p:ph sz="quarter" idx="4294967295"/>
          </p:nvPr>
        </p:nvSpPr>
        <p:spPr>
          <a:xfrm>
            <a:off x="685330" y="1700809"/>
            <a:ext cx="7772870" cy="4090392"/>
          </a:xfrm>
          <a:prstGeom prst="rect">
            <a:avLst/>
          </a:prstGeom>
        </p:spPr>
        <p:txBody>
          <a:bodyPr>
            <a:normAutofit fontScale="92500"/>
          </a:bodyPr>
          <a:lstStyle/>
          <a:p>
            <a:r>
              <a:rPr lang="en-US" sz="2800" b="1" u="sng" dirty="0">
                <a:solidFill>
                  <a:srgbClr val="C00000"/>
                </a:solidFill>
                <a:latin typeface="Arial Narrow" pitchFamily="34" charset="0"/>
              </a:rPr>
              <a:t>Key Findings and Conclusions of the Study </a:t>
            </a:r>
          </a:p>
          <a:p>
            <a:pPr>
              <a:lnSpc>
                <a:spcPct val="107000"/>
              </a:lnSpc>
              <a:spcAft>
                <a:spcPts val="800"/>
              </a:spcAft>
            </a:pPr>
            <a:r>
              <a:rPr lang="en-IN" sz="2100" b="1" dirty="0">
                <a:effectLst/>
                <a:latin typeface="Arial Narrow" pitchFamily="34" charset="0"/>
                <a:ea typeface="Calibri" panose="020F0502020204030204" pitchFamily="34" charset="0"/>
                <a:cs typeface="Calibri" panose="020F0502020204030204" pitchFamily="34" charset="0"/>
              </a:rPr>
              <a:t>The key findings that I have find that I have scraped it from only one websites due to dead line I was able to scrap it .if I could scrap more websites we will get more better model prediction. </a:t>
            </a:r>
            <a:endParaRPr lang="en-IN" sz="2100" dirty="0">
              <a:effectLst/>
              <a:latin typeface="Arial Narrow" pitchFamily="34" charset="0"/>
              <a:ea typeface="Calibri" panose="020F0502020204030204" pitchFamily="34" charset="0"/>
              <a:cs typeface="Kalinga" panose="020B0502040204020203" pitchFamily="34" charset="0"/>
            </a:endParaRPr>
          </a:p>
          <a:p>
            <a:pPr>
              <a:lnSpc>
                <a:spcPct val="107000"/>
              </a:lnSpc>
              <a:spcAft>
                <a:spcPts val="800"/>
              </a:spcAft>
            </a:pPr>
            <a:r>
              <a:rPr lang="en-IN" sz="2100" b="1" dirty="0">
                <a:effectLst/>
                <a:latin typeface="Arial Narrow" pitchFamily="34" charset="0"/>
                <a:ea typeface="Calibri" panose="020F0502020204030204" pitchFamily="34" charset="0"/>
                <a:cs typeface="Calibri" panose="020F0502020204030204" pitchFamily="34" charset="0"/>
              </a:rPr>
              <a:t>By using 38400 data we for two best models Random Forest Classifier and Decision Tree Classifier. Because of limited data I haven’t go for sampling only just used stratify method to balance the data.</a:t>
            </a:r>
            <a:endParaRPr lang="en-IN" sz="2100" dirty="0">
              <a:effectLst/>
              <a:latin typeface="Arial Narrow" pitchFamily="34" charset="0"/>
              <a:ea typeface="Calibri" panose="020F0502020204030204" pitchFamily="34" charset="0"/>
              <a:cs typeface="Kalinga" panose="020B0502040204020203" pitchFamily="34" charset="0"/>
            </a:endParaRPr>
          </a:p>
          <a:p>
            <a:r>
              <a:rPr lang="en-US" sz="2800" b="1" u="sng" dirty="0">
                <a:solidFill>
                  <a:srgbClr val="C00000"/>
                </a:solidFill>
                <a:latin typeface="Arial Narrow" pitchFamily="34" charset="0"/>
              </a:rPr>
              <a:t>Limitations of this work and Scope for Future </a:t>
            </a:r>
            <a:r>
              <a:rPr lang="en-US" sz="2800" b="1" u="sng" dirty="0" smtClean="0">
                <a:solidFill>
                  <a:srgbClr val="C00000"/>
                </a:solidFill>
                <a:latin typeface="Arial Narrow" pitchFamily="34" charset="0"/>
              </a:rPr>
              <a:t>Work</a:t>
            </a:r>
            <a:endParaRPr lang="en-US" sz="2800" b="1" dirty="0">
              <a:solidFill>
                <a:srgbClr val="C00000"/>
              </a:solidFill>
              <a:latin typeface="Arial Narrow" pitchFamily="34" charset="0"/>
            </a:endParaRPr>
          </a:p>
          <a:p>
            <a:r>
              <a:rPr lang="en-US" sz="2100" dirty="0">
                <a:latin typeface="Berlin Sans FB" pitchFamily="34" charset="0"/>
              </a:rPr>
              <a:t>In some algorithms where was taking to much time to execute but it was executed it in better way. because of that laptops where getting hang and as we accept we got better score in every model.</a:t>
            </a:r>
            <a:endParaRPr lang="en-IN" sz="2100" dirty="0">
              <a:latin typeface="Berlin Sans FB" pitchFamily="34" charset="0"/>
            </a:endParaRPr>
          </a:p>
          <a:p>
            <a:endParaRPr lang="en-IN" dirty="0">
              <a:latin typeface="Arial Narrow" pitchFamily="34" charset="0"/>
            </a:endParaRPr>
          </a:p>
        </p:txBody>
      </p:sp>
      <p:sp>
        <p:nvSpPr>
          <p:cNvPr id="4" name="Date Placeholder 3">
            <a:extLst>
              <a:ext uri="{FF2B5EF4-FFF2-40B4-BE49-F238E27FC236}">
                <a16:creationId xmlns:a16="http://schemas.microsoft.com/office/drawing/2014/main" xmlns="" id="{D765060E-313A-4D5A-9B18-590FACFC89D1}"/>
              </a:ext>
            </a:extLst>
          </p:cNvPr>
          <p:cNvSpPr>
            <a:spLocks noGrp="1"/>
          </p:cNvSpPr>
          <p:nvPr>
            <p:ph type="dt" sz="half" idx="10"/>
          </p:nvPr>
        </p:nvSpPr>
        <p:spPr/>
        <p:txBody>
          <a:bodyPr/>
          <a:lstStyle/>
          <a:p>
            <a:fld id="{CE06DE33-E2CB-47CC-92EB-9A0099DCF094}" type="datetime1">
              <a:rPr lang="en-US" smtClean="0"/>
              <a:pPr/>
              <a:t>6/28/2021</a:t>
            </a:fld>
            <a:endParaRPr lang="en-US" dirty="0"/>
          </a:p>
        </p:txBody>
      </p:sp>
      <p:pic>
        <p:nvPicPr>
          <p:cNvPr id="5" name="Picture 4">
            <a:extLst>
              <a:ext uri="{FF2B5EF4-FFF2-40B4-BE49-F238E27FC236}">
                <a16:creationId xmlns:a16="http://schemas.microsoft.com/office/drawing/2014/main" xmlns="" id="{7161CF94-A9C2-48C7-853A-1F7F16DF37CD}"/>
              </a:ext>
            </a:extLst>
          </p:cNvPr>
          <p:cNvPicPr>
            <a:picLocks noChangeAspect="1"/>
          </p:cNvPicPr>
          <p:nvPr/>
        </p:nvPicPr>
        <p:blipFill>
          <a:blip r:embed="rId2" cstate="print"/>
          <a:stretch>
            <a:fillRect/>
          </a:stretch>
        </p:blipFill>
        <p:spPr>
          <a:xfrm>
            <a:off x="0" y="-3324"/>
            <a:ext cx="2292927" cy="1200076"/>
          </a:xfrm>
          <a:prstGeom prst="rect">
            <a:avLst/>
          </a:prstGeom>
        </p:spPr>
      </p:pic>
    </p:spTree>
    <p:extLst>
      <p:ext uri="{BB962C8B-B14F-4D97-AF65-F5344CB8AC3E}">
        <p14:creationId xmlns:p14="http://schemas.microsoft.com/office/powerpoint/2010/main" xmlns="" val="28571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D21E5-B2B8-4B11-88BC-54988073168D}"/>
              </a:ext>
            </a:extLst>
          </p:cNvPr>
          <p:cNvSpPr>
            <a:spLocks noGrp="1"/>
          </p:cNvSpPr>
          <p:nvPr>
            <p:ph type="title"/>
          </p:nvPr>
        </p:nvSpPr>
        <p:spPr/>
        <p:txBody>
          <a:bodyPr/>
          <a:lstStyle/>
          <a:p>
            <a:r>
              <a:rPr lang="en-IN" dirty="0"/>
              <a:t>Question</a:t>
            </a:r>
          </a:p>
        </p:txBody>
      </p:sp>
      <p:pic>
        <p:nvPicPr>
          <p:cNvPr id="7" name="Content Placeholder 6">
            <a:extLst>
              <a:ext uri="{FF2B5EF4-FFF2-40B4-BE49-F238E27FC236}">
                <a16:creationId xmlns:a16="http://schemas.microsoft.com/office/drawing/2014/main" xmlns="" id="{53C12AB3-EBFF-4EC8-9834-27CD99461572}"/>
              </a:ext>
            </a:extLst>
          </p:cNvPr>
          <p:cNvPicPr>
            <a:picLocks noGrp="1" noChangeAspect="1"/>
          </p:cNvPicPr>
          <p:nvPr>
            <p:ph sz="quarter" idx="4294967295"/>
          </p:nvPr>
        </p:nvPicPr>
        <p:blipFill>
          <a:blip r:embed="rId2" cstate="print"/>
          <a:stretch>
            <a:fillRect/>
          </a:stretch>
        </p:blipFill>
        <p:spPr>
          <a:xfrm>
            <a:off x="533401" y="1985819"/>
            <a:ext cx="8520545" cy="3514889"/>
          </a:xfrm>
          <a:prstGeom prst="rect">
            <a:avLst/>
          </a:prstGeom>
        </p:spPr>
      </p:pic>
      <p:pic>
        <p:nvPicPr>
          <p:cNvPr id="5" name="Picture 4">
            <a:extLst>
              <a:ext uri="{FF2B5EF4-FFF2-40B4-BE49-F238E27FC236}">
                <a16:creationId xmlns:a16="http://schemas.microsoft.com/office/drawing/2014/main" xmlns="" id="{1CBDE7D8-A317-4610-9773-2EDA9CA93F70}"/>
              </a:ext>
            </a:extLst>
          </p:cNvPr>
          <p:cNvPicPr>
            <a:picLocks noChangeAspect="1"/>
          </p:cNvPicPr>
          <p:nvPr/>
        </p:nvPicPr>
        <p:blipFill>
          <a:blip r:embed="rId3" cstate="print"/>
          <a:stretch>
            <a:fillRect/>
          </a:stretch>
        </p:blipFill>
        <p:spPr>
          <a:xfrm>
            <a:off x="0" y="-3324"/>
            <a:ext cx="2292927" cy="1128068"/>
          </a:xfrm>
          <a:prstGeom prst="rect">
            <a:avLst/>
          </a:prstGeom>
        </p:spPr>
      </p:pic>
    </p:spTree>
    <p:extLst>
      <p:ext uri="{BB962C8B-B14F-4D97-AF65-F5344CB8AC3E}">
        <p14:creationId xmlns:p14="http://schemas.microsoft.com/office/powerpoint/2010/main" xmlns="" val="2326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D6CD018-7960-454C-977E-DDF0D5E15E80}"/>
              </a:ext>
            </a:extLst>
          </p:cNvPr>
          <p:cNvPicPr>
            <a:picLocks noChangeAspect="1"/>
          </p:cNvPicPr>
          <p:nvPr/>
        </p:nvPicPr>
        <p:blipFill>
          <a:blip r:embed="rId2" cstate="print"/>
          <a:stretch>
            <a:fillRect/>
          </a:stretch>
        </p:blipFill>
        <p:spPr>
          <a:xfrm>
            <a:off x="0" y="-3324"/>
            <a:ext cx="2292927" cy="1835450"/>
          </a:xfrm>
          <a:prstGeom prst="rect">
            <a:avLst/>
          </a:prstGeom>
        </p:spPr>
      </p:pic>
      <p:sp>
        <p:nvSpPr>
          <p:cNvPr id="9" name="Rectangle 8"/>
          <p:cNvSpPr/>
          <p:nvPr/>
        </p:nvSpPr>
        <p:spPr>
          <a:xfrm>
            <a:off x="179512" y="2780928"/>
            <a:ext cx="8568952" cy="1569660"/>
          </a:xfrm>
          <a:prstGeom prst="rect">
            <a:avLst/>
          </a:prstGeom>
          <a:noFill/>
        </p:spPr>
        <p:txBody>
          <a:bodyPr wrap="square" lIns="91440" tIns="45720" rIns="91440" bIns="45720">
            <a:spAutoFit/>
          </a:bodyPr>
          <a:lstStyle/>
          <a:p>
            <a:pPr algn="ctr"/>
            <a:r>
              <a:rPr lang="en-US" sz="9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THANK YOU</a:t>
            </a:r>
            <a:endParaRPr lang="en-US" sz="9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endParaRPr>
          </a:p>
        </p:txBody>
      </p:sp>
    </p:spTree>
    <p:extLst>
      <p:ext uri="{BB962C8B-B14F-4D97-AF65-F5344CB8AC3E}">
        <p14:creationId xmlns:p14="http://schemas.microsoft.com/office/powerpoint/2010/main" xmlns="" val="317525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357CC6F-994F-4231-B3E6-F3A4F1404F77}"/>
              </a:ext>
            </a:extLst>
          </p:cNvPr>
          <p:cNvSpPr>
            <a:spLocks noGrp="1"/>
          </p:cNvSpPr>
          <p:nvPr>
            <p:ph type="title"/>
          </p:nvPr>
        </p:nvSpPr>
        <p:spPr>
          <a:xfrm>
            <a:off x="457200" y="274638"/>
            <a:ext cx="8229600" cy="2002234"/>
          </a:xfrm>
        </p:spPr>
        <p:txBody>
          <a:bodyPr>
            <a:normAutofit/>
          </a:bodyPr>
          <a:lstStyle/>
          <a:p>
            <a:r>
              <a:rPr lang="en-IN" b="1" spc="600" dirty="0" smtClean="0">
                <a:solidFill>
                  <a:schemeClr val="accent1">
                    <a:lumMod val="60000"/>
                    <a:lumOff val="40000"/>
                  </a:schemeClr>
                </a:solidFill>
                <a:effectLst>
                  <a:outerShdw blurRad="38100" dist="38100" dir="2700000" algn="tl">
                    <a:srgbClr val="000000">
                      <a:alpha val="43137"/>
                    </a:srgbClr>
                  </a:outerShdw>
                </a:effectLst>
              </a:rPr>
              <a:t/>
            </a:r>
            <a:br>
              <a:rPr lang="en-IN" b="1" spc="600" dirty="0" smtClean="0">
                <a:solidFill>
                  <a:schemeClr val="accent1">
                    <a:lumMod val="60000"/>
                    <a:lumOff val="40000"/>
                  </a:schemeClr>
                </a:solidFill>
                <a:effectLst>
                  <a:outerShdw blurRad="38100" dist="38100" dir="2700000" algn="tl">
                    <a:srgbClr val="000000">
                      <a:alpha val="43137"/>
                    </a:srgbClr>
                  </a:outerShdw>
                </a:effectLst>
              </a:rPr>
            </a:br>
            <a:r>
              <a:rPr lang="en-IN" sz="4800" b="1" spc="600" dirty="0" smtClean="0">
                <a:solidFill>
                  <a:srgbClr val="002060"/>
                </a:solidFill>
                <a:effectLst>
                  <a:outerShdw blurRad="38100" dist="38100" dir="2700000" algn="tl">
                    <a:srgbClr val="000000">
                      <a:alpha val="43137"/>
                    </a:srgbClr>
                  </a:outerShdw>
                </a:effectLst>
              </a:rPr>
              <a:t>INTRODUCTION</a:t>
            </a:r>
            <a:endParaRPr lang="en-IN" sz="4800" b="1" spc="600" dirty="0">
              <a:solidFill>
                <a:srgbClr val="002060"/>
              </a:solidFill>
              <a:effectLst>
                <a:outerShdw blurRad="38100" dist="38100" dir="2700000" algn="tl">
                  <a:srgbClr val="000000">
                    <a:alpha val="43137"/>
                  </a:srgbClr>
                </a:outerShdw>
              </a:effectLst>
            </a:endParaRPr>
          </a:p>
        </p:txBody>
      </p:sp>
      <p:sp>
        <p:nvSpPr>
          <p:cNvPr id="7" name="Content Placeholder 6">
            <a:extLst>
              <a:ext uri="{FF2B5EF4-FFF2-40B4-BE49-F238E27FC236}">
                <a16:creationId xmlns:a16="http://schemas.microsoft.com/office/drawing/2014/main" xmlns="" id="{B11D5C56-363A-4182-B971-49FA5D64D40C}"/>
              </a:ext>
            </a:extLst>
          </p:cNvPr>
          <p:cNvSpPr>
            <a:spLocks noGrp="1"/>
          </p:cNvSpPr>
          <p:nvPr>
            <p:ph sz="quarter" idx="4294967295"/>
          </p:nvPr>
        </p:nvSpPr>
        <p:spPr>
          <a:xfrm>
            <a:off x="685330" y="2367093"/>
            <a:ext cx="7772870" cy="2358052"/>
          </a:xfrm>
          <a:prstGeom prst="rect">
            <a:avLst/>
          </a:prstGeom>
        </p:spPr>
        <p:txBody>
          <a:bodyPr>
            <a:normAutofit fontScale="85000" lnSpcReduction="10000"/>
          </a:bodyPr>
          <a:lstStyle/>
          <a:p>
            <a:r>
              <a:rPr lang="en-IN" sz="2800" b="1" dirty="0">
                <a:solidFill>
                  <a:srgbClr val="000000"/>
                </a:solidFill>
                <a:effectLst/>
                <a:latin typeface="Calibri" panose="020F0502020204030204" pitchFamily="34" charset="0"/>
                <a:ea typeface="Calibri" panose="020F0502020204030204" pitchFamily="34" charset="0"/>
              </a:rPr>
              <a:t>The problem which I have faced while doing this project is that to scrap the data from </a:t>
            </a:r>
            <a:r>
              <a:rPr lang="en-IN" sz="2800" b="1" u="sng" dirty="0" err="1">
                <a:solidFill>
                  <a:srgbClr val="000000"/>
                </a:solidFill>
                <a:effectLst/>
                <a:latin typeface="Calibri" panose="020F0502020204030204" pitchFamily="34" charset="0"/>
                <a:ea typeface="Calibri" panose="020F0502020204030204" pitchFamily="34" charset="0"/>
                <a:hlinkClick r:id="rId3"/>
              </a:rPr>
              <a:t>Amazone</a:t>
            </a:r>
            <a:r>
              <a:rPr lang="en-IN" sz="2800" b="1" dirty="0">
                <a:solidFill>
                  <a:srgbClr val="000000"/>
                </a:solidFill>
                <a:effectLst/>
                <a:latin typeface="Calibri" panose="020F0502020204030204" pitchFamily="34" charset="0"/>
                <a:ea typeface="Calibri" panose="020F0502020204030204" pitchFamily="34" charset="0"/>
              </a:rPr>
              <a:t> websites and to scrap the laptops reviews and Ratings  as well  with huge no of 38400 rows data .am face many time only one problem that is finding the Rating .</a:t>
            </a:r>
            <a:endParaRPr lang="en-IN" sz="2800" dirty="0">
              <a:solidFill>
                <a:srgbClr val="000000"/>
              </a:solidFill>
              <a:effectLst/>
              <a:latin typeface="Calibri" panose="020F0502020204030204" pitchFamily="34" charset="0"/>
              <a:ea typeface="Calibri" panose="020F0502020204030204" pitchFamily="34" charset="0"/>
            </a:endParaRPr>
          </a:p>
          <a:p>
            <a:pPr marL="0" indent="0">
              <a:buNone/>
            </a:pPr>
            <a:r>
              <a:rPr lang="en-IN" sz="2800" b="1" dirty="0">
                <a:solidFill>
                  <a:srgbClr val="000000"/>
                </a:solidFill>
                <a:effectLst/>
                <a:latin typeface="Calibri" panose="020F0502020204030204" pitchFamily="34" charset="0"/>
                <a:ea typeface="Calibri" panose="020F0502020204030204" pitchFamily="34" charset="0"/>
              </a:rPr>
              <a:t> </a:t>
            </a:r>
            <a:endParaRPr lang="en-IN" sz="2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11" name="Picture 10">
            <a:extLst>
              <a:ext uri="{FF2B5EF4-FFF2-40B4-BE49-F238E27FC236}">
                <a16:creationId xmlns:a16="http://schemas.microsoft.com/office/drawing/2014/main" xmlns="" id="{ECC40A81-59D8-48D3-9D09-5052FC8F39EA}"/>
              </a:ext>
            </a:extLst>
          </p:cNvPr>
          <p:cNvPicPr>
            <a:picLocks noChangeAspect="1"/>
          </p:cNvPicPr>
          <p:nvPr/>
        </p:nvPicPr>
        <p:blipFill>
          <a:blip r:embed="rId4" cstate="print"/>
          <a:stretch>
            <a:fillRect/>
          </a:stretch>
        </p:blipFill>
        <p:spPr>
          <a:xfrm>
            <a:off x="0" y="0"/>
            <a:ext cx="2630347" cy="1196752"/>
          </a:xfrm>
          <a:prstGeom prst="rect">
            <a:avLst/>
          </a:prstGeom>
        </p:spPr>
      </p:pic>
    </p:spTree>
    <p:extLst>
      <p:ext uri="{BB962C8B-B14F-4D97-AF65-F5344CB8AC3E}">
        <p14:creationId xmlns:p14="http://schemas.microsoft.com/office/powerpoint/2010/main" xmlns="" val="41127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
                                        </p:tgtEl>
                                        <p:attrNameLst>
                                          <p:attrName>ppt_x</p:attrName>
                                          <p:attrName>ppt_y</p:attrName>
                                        </p:attrNameLst>
                                      </p:cBhvr>
                                    </p:animMotion>
                                    <p:animRot by="1500000">
                                      <p:cBhvr>
                                        <p:cTn id="12" dur="125" fill="hold">
                                          <p:stCondLst>
                                            <p:cond delay="0"/>
                                          </p:stCondLst>
                                        </p:cTn>
                                        <p:tgtEl>
                                          <p:spTgt spid="5"/>
                                        </p:tgtEl>
                                        <p:attrNameLst>
                                          <p:attrName>r</p:attrName>
                                        </p:attrNameLst>
                                      </p:cBhvr>
                                    </p:animRot>
                                    <p:animRot by="-1500000">
                                      <p:cBhvr>
                                        <p:cTn id="13" dur="125" fill="hold">
                                          <p:stCondLst>
                                            <p:cond delay="125"/>
                                          </p:stCondLst>
                                        </p:cTn>
                                        <p:tgtEl>
                                          <p:spTgt spid="5"/>
                                        </p:tgtEl>
                                        <p:attrNameLst>
                                          <p:attrName>r</p:attrName>
                                        </p:attrNameLst>
                                      </p:cBhvr>
                                    </p:animRot>
                                    <p:animRot by="-1500000">
                                      <p:cBhvr>
                                        <p:cTn id="14" dur="125" fill="hold">
                                          <p:stCondLst>
                                            <p:cond delay="250"/>
                                          </p:stCondLst>
                                        </p:cTn>
                                        <p:tgtEl>
                                          <p:spTgt spid="5"/>
                                        </p:tgtEl>
                                        <p:attrNameLst>
                                          <p:attrName>r</p:attrName>
                                        </p:attrNameLst>
                                      </p:cBhvr>
                                    </p:animRot>
                                    <p:animRot by="1500000">
                                      <p:cBhvr>
                                        <p:cTn id="15" dur="125" fill="hold">
                                          <p:stCondLst>
                                            <p:cond delay="375"/>
                                          </p:stCondLst>
                                        </p:cTn>
                                        <p:tgtEl>
                                          <p:spTgt spid="5"/>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1" presetClass="emph" presetSubtype="0" fill="hold" grpId="0" nodeType="clickEffect">
                                  <p:stCondLst>
                                    <p:cond delay="0"/>
                                  </p:stCondLst>
                                  <p:childTnLst>
                                    <p:animClr clrSpc="hsl" dir="cw">
                                      <p:cBhvr override="childStyle">
                                        <p:cTn id="19" dur="500" fill="hold"/>
                                        <p:tgtEl>
                                          <p:spTgt spid="7">
                                            <p:txEl>
                                              <p:pRg st="0" end="0"/>
                                            </p:txEl>
                                          </p:spTgt>
                                        </p:tgtEl>
                                        <p:attrNameLst>
                                          <p:attrName>style.color</p:attrName>
                                        </p:attrNameLst>
                                      </p:cBhvr>
                                      <p:by>
                                        <p:hsl h="7200000" s="0" l="0"/>
                                      </p:by>
                                    </p:animClr>
                                    <p:animClr clrSpc="hsl" dir="cw">
                                      <p:cBhvr>
                                        <p:cTn id="20" dur="500" fill="hold"/>
                                        <p:tgtEl>
                                          <p:spTgt spid="7">
                                            <p:txEl>
                                              <p:pRg st="0" end="0"/>
                                            </p:txEl>
                                          </p:spTgt>
                                        </p:tgtEl>
                                        <p:attrNameLst>
                                          <p:attrName>fillcolor</p:attrName>
                                        </p:attrNameLst>
                                      </p:cBhvr>
                                      <p:by>
                                        <p:hsl h="7200000" s="0" l="0"/>
                                      </p:by>
                                    </p:animClr>
                                    <p:animClr clrSpc="hsl" dir="cw">
                                      <p:cBhvr>
                                        <p:cTn id="21" dur="500" fill="hold"/>
                                        <p:tgtEl>
                                          <p:spTgt spid="7">
                                            <p:txEl>
                                              <p:pRg st="0" end="0"/>
                                            </p:txEl>
                                          </p:spTgt>
                                        </p:tgtEl>
                                        <p:attrNameLst>
                                          <p:attrName>stroke.color</p:attrName>
                                        </p:attrNameLst>
                                      </p:cBhvr>
                                      <p:by>
                                        <p:hsl h="7200000" s="0" l="0"/>
                                      </p:by>
                                    </p:animClr>
                                    <p:set>
                                      <p:cBhvr>
                                        <p:cTn id="22" dur="500" fill="hold"/>
                                        <p:tgtEl>
                                          <p:spTgt spid="7">
                                            <p:txEl>
                                              <p:pRg st="0" end="0"/>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1" presetClass="emph" presetSubtype="0" fill="hold" grpId="0" nodeType="clickEffect">
                                  <p:stCondLst>
                                    <p:cond delay="0"/>
                                  </p:stCondLst>
                                  <p:childTnLst>
                                    <p:animClr clrSpc="hsl" dir="cw">
                                      <p:cBhvr override="childStyle">
                                        <p:cTn id="26" dur="500" fill="hold"/>
                                        <p:tgtEl>
                                          <p:spTgt spid="7">
                                            <p:txEl>
                                              <p:pRg st="1" end="1"/>
                                            </p:txEl>
                                          </p:spTgt>
                                        </p:tgtEl>
                                        <p:attrNameLst>
                                          <p:attrName>style.color</p:attrName>
                                        </p:attrNameLst>
                                      </p:cBhvr>
                                      <p:by>
                                        <p:hsl h="7200000" s="0" l="0"/>
                                      </p:by>
                                    </p:animClr>
                                    <p:animClr clrSpc="hsl" dir="cw">
                                      <p:cBhvr>
                                        <p:cTn id="27" dur="500" fill="hold"/>
                                        <p:tgtEl>
                                          <p:spTgt spid="7">
                                            <p:txEl>
                                              <p:pRg st="1" end="1"/>
                                            </p:txEl>
                                          </p:spTgt>
                                        </p:tgtEl>
                                        <p:attrNameLst>
                                          <p:attrName>fillcolor</p:attrName>
                                        </p:attrNameLst>
                                      </p:cBhvr>
                                      <p:by>
                                        <p:hsl h="7200000" s="0" l="0"/>
                                      </p:by>
                                    </p:animClr>
                                    <p:animClr clrSpc="hsl" dir="cw">
                                      <p:cBhvr>
                                        <p:cTn id="28" dur="500" fill="hold"/>
                                        <p:tgtEl>
                                          <p:spTgt spid="7">
                                            <p:txEl>
                                              <p:pRg st="1" end="1"/>
                                            </p:txEl>
                                          </p:spTgt>
                                        </p:tgtEl>
                                        <p:attrNameLst>
                                          <p:attrName>stroke.color</p:attrName>
                                        </p:attrNameLst>
                                      </p:cBhvr>
                                      <p:by>
                                        <p:hsl h="7200000" s="0" l="0"/>
                                      </p:by>
                                    </p:animClr>
                                    <p:set>
                                      <p:cBhvr>
                                        <p:cTn id="29" dur="500" fill="hold"/>
                                        <p:tgtEl>
                                          <p:spTgt spid="7">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8B2B72-EB44-4428-96AA-8636E4A4ADFD}"/>
              </a:ext>
            </a:extLst>
          </p:cNvPr>
          <p:cNvSpPr>
            <a:spLocks noGrp="1"/>
          </p:cNvSpPr>
          <p:nvPr>
            <p:ph type="title"/>
          </p:nvPr>
        </p:nvSpPr>
        <p:spPr>
          <a:xfrm>
            <a:off x="467544" y="908720"/>
            <a:ext cx="8229600" cy="1143000"/>
          </a:xfrm>
        </p:spPr>
        <p:txBody>
          <a:bodyPr vert="horz" lIns="91440" tIns="45720" rIns="91440" bIns="45720" rtlCol="0" anchor="ctr">
            <a:normAutofit/>
          </a:bodyPr>
          <a:lstStyle/>
          <a:p>
            <a:r>
              <a:rPr lang="en-US" sz="4800" b="1" dirty="0" smtClean="0">
                <a:solidFill>
                  <a:srgbClr val="002060"/>
                </a:solidFill>
              </a:rPr>
              <a:t>DATA COLLECTION</a:t>
            </a:r>
            <a:endParaRPr lang="en-US" sz="4800" b="1" dirty="0">
              <a:solidFill>
                <a:srgbClr val="002060"/>
              </a:solidFill>
            </a:endParaRPr>
          </a:p>
        </p:txBody>
      </p:sp>
      <p:sp>
        <p:nvSpPr>
          <p:cNvPr id="4" name="Content Placeholder 3">
            <a:extLst>
              <a:ext uri="{FF2B5EF4-FFF2-40B4-BE49-F238E27FC236}">
                <a16:creationId xmlns:a16="http://schemas.microsoft.com/office/drawing/2014/main" xmlns="" id="{BEAB9C18-C329-402C-A561-D260482BE05B}"/>
              </a:ext>
            </a:extLst>
          </p:cNvPr>
          <p:cNvSpPr>
            <a:spLocks noGrp="1"/>
          </p:cNvSpPr>
          <p:nvPr>
            <p:ph sz="quarter" idx="4294967295"/>
          </p:nvPr>
        </p:nvSpPr>
        <p:spPr>
          <a:xfrm>
            <a:off x="685330" y="2367093"/>
            <a:ext cx="7772870" cy="3424107"/>
          </a:xfrm>
          <a:prstGeom prst="rect">
            <a:avLst/>
          </a:prstGeom>
        </p:spPr>
        <p:txBody>
          <a:bodyPr/>
          <a:lstStyle/>
          <a:p>
            <a:r>
              <a:rPr lang="en-IN" dirty="0"/>
              <a:t>Firstly I have done the data extraction, for extracting I have used the amazon websites through that I have scraped the Rating and Reviews.  </a:t>
            </a:r>
          </a:p>
          <a:p>
            <a:r>
              <a:rPr lang="en-IN" dirty="0"/>
              <a:t>And I got 38400 rows for Laptops</a:t>
            </a:r>
          </a:p>
          <a:p>
            <a:endParaRPr lang="en-IN" dirty="0"/>
          </a:p>
        </p:txBody>
      </p:sp>
      <p:pic>
        <p:nvPicPr>
          <p:cNvPr id="13" name="Picture 12">
            <a:extLst>
              <a:ext uri="{FF2B5EF4-FFF2-40B4-BE49-F238E27FC236}">
                <a16:creationId xmlns:a16="http://schemas.microsoft.com/office/drawing/2014/main" xmlns="" id="{F3BDF85E-5F17-4548-B2B8-2673FC174EAD}"/>
              </a:ext>
            </a:extLst>
          </p:cNvPr>
          <p:cNvPicPr>
            <a:picLocks noChangeAspect="1"/>
          </p:cNvPicPr>
          <p:nvPr/>
        </p:nvPicPr>
        <p:blipFill>
          <a:blip r:embed="rId3" cstate="print"/>
          <a:stretch>
            <a:fillRect/>
          </a:stretch>
        </p:blipFill>
        <p:spPr>
          <a:xfrm>
            <a:off x="0" y="0"/>
            <a:ext cx="2630347" cy="1268760"/>
          </a:xfrm>
          <a:prstGeom prst="rect">
            <a:avLst/>
          </a:prstGeom>
        </p:spPr>
      </p:pic>
    </p:spTree>
    <p:extLst>
      <p:ext uri="{BB962C8B-B14F-4D97-AF65-F5344CB8AC3E}">
        <p14:creationId xmlns:p14="http://schemas.microsoft.com/office/powerpoint/2010/main" xmlns="" val="306903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anim calcmode="lin" valueType="num">
                                      <p:cBhvr>
                                        <p:cTn id="8" dur="2000" fill="hold"/>
                                        <p:tgtEl>
                                          <p:spTgt spid="13"/>
                                        </p:tgtEl>
                                        <p:attrNameLst>
                                          <p:attrName>ppt_w</p:attrName>
                                        </p:attrNameLst>
                                      </p:cBhvr>
                                      <p:tavLst>
                                        <p:tav tm="0" fmla="#ppt_w*sin(2.5*pi*$)">
                                          <p:val>
                                            <p:fltVal val="0"/>
                                          </p:val>
                                        </p:tav>
                                        <p:tav tm="100000">
                                          <p:val>
                                            <p:fltVal val="1"/>
                                          </p:val>
                                        </p:tav>
                                      </p:tavLst>
                                    </p:anim>
                                    <p:anim calcmode="lin" valueType="num">
                                      <p:cBhvr>
                                        <p:cTn id="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000"/>
                                        <p:tgtEl>
                                          <p:spTgt spid="2"/>
                                        </p:tgtEl>
                                      </p:cBhvr>
                                    </p:animEffect>
                                    <p:anim calcmode="lin" valueType="num">
                                      <p:cBhvr>
                                        <p:cTn id="15" dur="2000" fill="hold"/>
                                        <p:tgtEl>
                                          <p:spTgt spid="2"/>
                                        </p:tgtEl>
                                        <p:attrNameLst>
                                          <p:attrName>ppt_w</p:attrName>
                                        </p:attrNameLst>
                                      </p:cBhvr>
                                      <p:tavLst>
                                        <p:tav tm="0" fmla="#ppt_w*sin(2.5*pi*$)">
                                          <p:val>
                                            <p:fltVal val="0"/>
                                          </p:val>
                                        </p:tav>
                                        <p:tav tm="100000">
                                          <p:val>
                                            <p:fltVal val="1"/>
                                          </p:val>
                                        </p:tav>
                                      </p:tavLst>
                                    </p:anim>
                                    <p:anim calcmode="lin" valueType="num">
                                      <p:cBhvr>
                                        <p:cTn id="16"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down)">
                                      <p:cBhvr>
                                        <p:cTn id="21" dur="580">
                                          <p:stCondLst>
                                            <p:cond delay="0"/>
                                          </p:stCondLst>
                                        </p:cTn>
                                        <p:tgtEl>
                                          <p:spTgt spid="4">
                                            <p:txEl>
                                              <p:pRg st="0" end="0"/>
                                            </p:txEl>
                                          </p:spTgt>
                                        </p:tgtEl>
                                      </p:cBhvr>
                                    </p:animEffect>
                                    <p:anim calcmode="lin" valueType="num">
                                      <p:cBhvr>
                                        <p:cTn id="22"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4">
                                            <p:txEl>
                                              <p:pRg st="0" end="0"/>
                                            </p:txEl>
                                          </p:spTgt>
                                        </p:tgtEl>
                                      </p:cBhvr>
                                      <p:to x="100000" y="60000"/>
                                    </p:animScale>
                                    <p:animScale>
                                      <p:cBhvr>
                                        <p:cTn id="28" dur="166" decel="50000">
                                          <p:stCondLst>
                                            <p:cond delay="676"/>
                                          </p:stCondLst>
                                        </p:cTn>
                                        <p:tgtEl>
                                          <p:spTgt spid="4">
                                            <p:txEl>
                                              <p:pRg st="0" end="0"/>
                                            </p:txEl>
                                          </p:spTgt>
                                        </p:tgtEl>
                                      </p:cBhvr>
                                      <p:to x="100000" y="100000"/>
                                    </p:animScale>
                                    <p:animScale>
                                      <p:cBhvr>
                                        <p:cTn id="29" dur="26">
                                          <p:stCondLst>
                                            <p:cond delay="1312"/>
                                          </p:stCondLst>
                                        </p:cTn>
                                        <p:tgtEl>
                                          <p:spTgt spid="4">
                                            <p:txEl>
                                              <p:pRg st="0" end="0"/>
                                            </p:txEl>
                                          </p:spTgt>
                                        </p:tgtEl>
                                      </p:cBhvr>
                                      <p:to x="100000" y="80000"/>
                                    </p:animScale>
                                    <p:animScale>
                                      <p:cBhvr>
                                        <p:cTn id="30" dur="166" decel="50000">
                                          <p:stCondLst>
                                            <p:cond delay="1338"/>
                                          </p:stCondLst>
                                        </p:cTn>
                                        <p:tgtEl>
                                          <p:spTgt spid="4">
                                            <p:txEl>
                                              <p:pRg st="0" end="0"/>
                                            </p:txEl>
                                          </p:spTgt>
                                        </p:tgtEl>
                                      </p:cBhvr>
                                      <p:to x="100000" y="100000"/>
                                    </p:animScale>
                                    <p:animScale>
                                      <p:cBhvr>
                                        <p:cTn id="31" dur="26">
                                          <p:stCondLst>
                                            <p:cond delay="1642"/>
                                          </p:stCondLst>
                                        </p:cTn>
                                        <p:tgtEl>
                                          <p:spTgt spid="4">
                                            <p:txEl>
                                              <p:pRg st="0" end="0"/>
                                            </p:txEl>
                                          </p:spTgt>
                                        </p:tgtEl>
                                      </p:cBhvr>
                                      <p:to x="100000" y="90000"/>
                                    </p:animScale>
                                    <p:animScale>
                                      <p:cBhvr>
                                        <p:cTn id="32" dur="166" decel="50000">
                                          <p:stCondLst>
                                            <p:cond delay="1668"/>
                                          </p:stCondLst>
                                        </p:cTn>
                                        <p:tgtEl>
                                          <p:spTgt spid="4">
                                            <p:txEl>
                                              <p:pRg st="0" end="0"/>
                                            </p:txEl>
                                          </p:spTgt>
                                        </p:tgtEl>
                                      </p:cBhvr>
                                      <p:to x="100000" y="100000"/>
                                    </p:animScale>
                                    <p:animScale>
                                      <p:cBhvr>
                                        <p:cTn id="33" dur="26">
                                          <p:stCondLst>
                                            <p:cond delay="1808"/>
                                          </p:stCondLst>
                                        </p:cTn>
                                        <p:tgtEl>
                                          <p:spTgt spid="4">
                                            <p:txEl>
                                              <p:pRg st="0" end="0"/>
                                            </p:txEl>
                                          </p:spTgt>
                                        </p:tgtEl>
                                      </p:cBhvr>
                                      <p:to x="100000" y="95000"/>
                                    </p:animScale>
                                    <p:animScale>
                                      <p:cBhvr>
                                        <p:cTn id="34" dur="166" decel="50000">
                                          <p:stCondLst>
                                            <p:cond delay="1834"/>
                                          </p:stCondLst>
                                        </p:cTn>
                                        <p:tgtEl>
                                          <p:spTgt spid="4">
                                            <p:txEl>
                                              <p:pRg st="0" end="0"/>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wipe(down)">
                                      <p:cBhvr>
                                        <p:cTn id="39" dur="580">
                                          <p:stCondLst>
                                            <p:cond delay="0"/>
                                          </p:stCondLst>
                                        </p:cTn>
                                        <p:tgtEl>
                                          <p:spTgt spid="4">
                                            <p:txEl>
                                              <p:pRg st="1" end="1"/>
                                            </p:txEl>
                                          </p:spTgt>
                                        </p:tgtEl>
                                      </p:cBhvr>
                                    </p:animEffect>
                                    <p:anim calcmode="lin" valueType="num">
                                      <p:cBhvr>
                                        <p:cTn id="40"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xEl>
                                              <p:pRg st="1" end="1"/>
                                            </p:txEl>
                                          </p:spTgt>
                                        </p:tgtEl>
                                      </p:cBhvr>
                                      <p:to x="100000" y="60000"/>
                                    </p:animScale>
                                    <p:animScale>
                                      <p:cBhvr>
                                        <p:cTn id="46" dur="166" decel="50000">
                                          <p:stCondLst>
                                            <p:cond delay="676"/>
                                          </p:stCondLst>
                                        </p:cTn>
                                        <p:tgtEl>
                                          <p:spTgt spid="4">
                                            <p:txEl>
                                              <p:pRg st="1" end="1"/>
                                            </p:txEl>
                                          </p:spTgt>
                                        </p:tgtEl>
                                      </p:cBhvr>
                                      <p:to x="100000" y="100000"/>
                                    </p:animScale>
                                    <p:animScale>
                                      <p:cBhvr>
                                        <p:cTn id="47" dur="26">
                                          <p:stCondLst>
                                            <p:cond delay="1312"/>
                                          </p:stCondLst>
                                        </p:cTn>
                                        <p:tgtEl>
                                          <p:spTgt spid="4">
                                            <p:txEl>
                                              <p:pRg st="1" end="1"/>
                                            </p:txEl>
                                          </p:spTgt>
                                        </p:tgtEl>
                                      </p:cBhvr>
                                      <p:to x="100000" y="80000"/>
                                    </p:animScale>
                                    <p:animScale>
                                      <p:cBhvr>
                                        <p:cTn id="48" dur="166" decel="50000">
                                          <p:stCondLst>
                                            <p:cond delay="1338"/>
                                          </p:stCondLst>
                                        </p:cTn>
                                        <p:tgtEl>
                                          <p:spTgt spid="4">
                                            <p:txEl>
                                              <p:pRg st="1" end="1"/>
                                            </p:txEl>
                                          </p:spTgt>
                                        </p:tgtEl>
                                      </p:cBhvr>
                                      <p:to x="100000" y="100000"/>
                                    </p:animScale>
                                    <p:animScale>
                                      <p:cBhvr>
                                        <p:cTn id="49" dur="26">
                                          <p:stCondLst>
                                            <p:cond delay="1642"/>
                                          </p:stCondLst>
                                        </p:cTn>
                                        <p:tgtEl>
                                          <p:spTgt spid="4">
                                            <p:txEl>
                                              <p:pRg st="1" end="1"/>
                                            </p:txEl>
                                          </p:spTgt>
                                        </p:tgtEl>
                                      </p:cBhvr>
                                      <p:to x="100000" y="90000"/>
                                    </p:animScale>
                                    <p:animScale>
                                      <p:cBhvr>
                                        <p:cTn id="50" dur="166" decel="50000">
                                          <p:stCondLst>
                                            <p:cond delay="1668"/>
                                          </p:stCondLst>
                                        </p:cTn>
                                        <p:tgtEl>
                                          <p:spTgt spid="4">
                                            <p:txEl>
                                              <p:pRg st="1" end="1"/>
                                            </p:txEl>
                                          </p:spTgt>
                                        </p:tgtEl>
                                      </p:cBhvr>
                                      <p:to x="100000" y="100000"/>
                                    </p:animScale>
                                    <p:animScale>
                                      <p:cBhvr>
                                        <p:cTn id="51" dur="26">
                                          <p:stCondLst>
                                            <p:cond delay="1808"/>
                                          </p:stCondLst>
                                        </p:cTn>
                                        <p:tgtEl>
                                          <p:spTgt spid="4">
                                            <p:txEl>
                                              <p:pRg st="1" end="1"/>
                                            </p:txEl>
                                          </p:spTgt>
                                        </p:tgtEl>
                                      </p:cBhvr>
                                      <p:to x="100000" y="95000"/>
                                    </p:animScale>
                                    <p:animScale>
                                      <p:cBhvr>
                                        <p:cTn id="52"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AF0470F3-142E-4A6A-A1EF-CF72F6BC8F9C}"/>
              </a:ext>
            </a:extLst>
          </p:cNvPr>
          <p:cNvSpPr>
            <a:spLocks noGrp="1"/>
          </p:cNvSpPr>
          <p:nvPr>
            <p:ph type="title"/>
          </p:nvPr>
        </p:nvSpPr>
        <p:spPr/>
        <p:txBody>
          <a:bodyPr>
            <a:normAutofit/>
          </a:bodyPr>
          <a:lstStyle/>
          <a:p>
            <a:r>
              <a:rPr lang="en-IN" sz="2800" b="1" dirty="0" smtClean="0">
                <a:solidFill>
                  <a:schemeClr val="accent1">
                    <a:lumMod val="60000"/>
                    <a:lumOff val="40000"/>
                  </a:schemeClr>
                </a:solidFill>
              </a:rPr>
              <a:t/>
            </a:r>
            <a:br>
              <a:rPr lang="en-IN" sz="2800" b="1" dirty="0" smtClean="0">
                <a:solidFill>
                  <a:schemeClr val="accent1">
                    <a:lumMod val="60000"/>
                    <a:lumOff val="40000"/>
                  </a:schemeClr>
                </a:solidFill>
              </a:rPr>
            </a:br>
            <a:r>
              <a:rPr lang="en-IN" sz="2800" b="1" dirty="0">
                <a:solidFill>
                  <a:schemeClr val="accent1">
                    <a:lumMod val="60000"/>
                    <a:lumOff val="40000"/>
                  </a:schemeClr>
                </a:solidFill>
              </a:rPr>
              <a:t> </a:t>
            </a:r>
            <a:r>
              <a:rPr lang="en-IN" sz="2800" b="1" dirty="0" smtClean="0">
                <a:solidFill>
                  <a:schemeClr val="accent1">
                    <a:lumMod val="60000"/>
                    <a:lumOff val="40000"/>
                  </a:schemeClr>
                </a:solidFill>
              </a:rPr>
              <a:t>                   </a:t>
            </a:r>
            <a:r>
              <a:rPr lang="en-IN" sz="3600" b="1" dirty="0" smtClean="0">
                <a:solidFill>
                  <a:srgbClr val="002060"/>
                </a:solidFill>
              </a:rPr>
              <a:t>ANALYTICAL PROBLEM FRAMING</a:t>
            </a:r>
            <a:endParaRPr lang="en-IN" sz="3600" b="1" dirty="0">
              <a:solidFill>
                <a:srgbClr val="002060"/>
              </a:solidFill>
            </a:endParaRPr>
          </a:p>
        </p:txBody>
      </p:sp>
      <p:pic>
        <p:nvPicPr>
          <p:cNvPr id="11" name="Content Placeholder 10">
            <a:extLst>
              <a:ext uri="{FF2B5EF4-FFF2-40B4-BE49-F238E27FC236}">
                <a16:creationId xmlns:a16="http://schemas.microsoft.com/office/drawing/2014/main" xmlns="" id="{FF9FEA6D-531E-4DE9-A57F-DCB398CB240F}"/>
              </a:ext>
            </a:extLst>
          </p:cNvPr>
          <p:cNvPicPr>
            <a:picLocks noGrp="1" noChangeAspect="1"/>
          </p:cNvPicPr>
          <p:nvPr>
            <p:ph sz="quarter" idx="4294967295"/>
          </p:nvPr>
        </p:nvPicPr>
        <p:blipFill>
          <a:blip r:embed="rId3" cstate="print"/>
          <a:stretch>
            <a:fillRect/>
          </a:stretch>
        </p:blipFill>
        <p:spPr>
          <a:xfrm>
            <a:off x="547255" y="2852937"/>
            <a:ext cx="3700358" cy="22322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Picture 15">
            <a:extLst>
              <a:ext uri="{FF2B5EF4-FFF2-40B4-BE49-F238E27FC236}">
                <a16:creationId xmlns:a16="http://schemas.microsoft.com/office/drawing/2014/main" xmlns="" id="{78CB083B-E302-4CC8-9942-631A79B533BB}"/>
              </a:ext>
            </a:extLst>
          </p:cNvPr>
          <p:cNvPicPr>
            <a:picLocks noChangeAspect="1"/>
          </p:cNvPicPr>
          <p:nvPr/>
        </p:nvPicPr>
        <p:blipFill>
          <a:blip r:embed="rId4" cstate="print"/>
          <a:stretch>
            <a:fillRect/>
          </a:stretch>
        </p:blipFill>
        <p:spPr>
          <a:xfrm>
            <a:off x="1" y="0"/>
            <a:ext cx="2195736" cy="1052736"/>
          </a:xfrm>
          <a:prstGeom prst="rect">
            <a:avLst/>
          </a:prstGeom>
        </p:spPr>
      </p:pic>
      <p:pic>
        <p:nvPicPr>
          <p:cNvPr id="13" name="Picture 12">
            <a:extLst>
              <a:ext uri="{FF2B5EF4-FFF2-40B4-BE49-F238E27FC236}">
                <a16:creationId xmlns:a16="http://schemas.microsoft.com/office/drawing/2014/main" xmlns="" id="{FE786DFA-4A93-4E2A-9767-4CEA1A595F3C}"/>
              </a:ext>
            </a:extLst>
          </p:cNvPr>
          <p:cNvPicPr>
            <a:picLocks noChangeAspect="1"/>
          </p:cNvPicPr>
          <p:nvPr/>
        </p:nvPicPr>
        <p:blipFill>
          <a:blip r:embed="rId5" cstate="print"/>
          <a:stretch>
            <a:fillRect/>
          </a:stretch>
        </p:blipFill>
        <p:spPr>
          <a:xfrm>
            <a:off x="4619298" y="2099256"/>
            <a:ext cx="3200678" cy="3901778"/>
          </a:xfrm>
          <a:prstGeom prst="rect">
            <a:avLst/>
          </a:prstGeom>
        </p:spPr>
      </p:pic>
    </p:spTree>
    <p:extLst>
      <p:ext uri="{BB962C8B-B14F-4D97-AF65-F5344CB8AC3E}">
        <p14:creationId xmlns:p14="http://schemas.microsoft.com/office/powerpoint/2010/main" xmlns="" val="29846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anim calcmode="lin" valueType="num">
                                      <p:cBhvr>
                                        <p:cTn id="8" dur="2000" fill="hold"/>
                                        <p:tgtEl>
                                          <p:spTgt spid="16"/>
                                        </p:tgtEl>
                                        <p:attrNameLst>
                                          <p:attrName>ppt_w</p:attrName>
                                        </p:attrNameLst>
                                      </p:cBhvr>
                                      <p:tavLst>
                                        <p:tav tm="0" fmla="#ppt_w*sin(2.5*pi*$)">
                                          <p:val>
                                            <p:fltVal val="0"/>
                                          </p:val>
                                        </p:tav>
                                        <p:tav tm="100000">
                                          <p:val>
                                            <p:fltVal val="1"/>
                                          </p:val>
                                        </p:tav>
                                      </p:tavLst>
                                    </p:anim>
                                    <p:anim calcmode="lin" valueType="num">
                                      <p:cBhvr>
                                        <p:cTn id="9"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57E3E8A-B518-43E0-8426-9C0088415C4E}"/>
              </a:ext>
            </a:extLst>
          </p:cNvPr>
          <p:cNvSpPr>
            <a:spLocks noGrp="1"/>
          </p:cNvSpPr>
          <p:nvPr>
            <p:ph type="title"/>
          </p:nvPr>
        </p:nvSpPr>
        <p:spPr>
          <a:xfrm>
            <a:off x="457200" y="274638"/>
            <a:ext cx="8229600" cy="1426170"/>
          </a:xfrm>
        </p:spPr>
        <p:txBody>
          <a:bodyPr>
            <a:normAutofit fontScale="90000"/>
          </a:bodyPr>
          <a:lstStyle/>
          <a:p>
            <a:r>
              <a:rPr lang="en-IN" b="1" dirty="0" smtClean="0">
                <a:solidFill>
                  <a:srgbClr val="002060"/>
                </a:solidFill>
              </a:rPr>
              <a:t/>
            </a:r>
            <a:br>
              <a:rPr lang="en-IN" b="1" dirty="0" smtClean="0">
                <a:solidFill>
                  <a:srgbClr val="002060"/>
                </a:solidFill>
              </a:rPr>
            </a:br>
            <a:r>
              <a:rPr lang="en-IN" b="1" dirty="0" smtClean="0">
                <a:solidFill>
                  <a:srgbClr val="002060"/>
                </a:solidFill>
              </a:rPr>
              <a:t>DATA PRE-PROCESSING</a:t>
            </a:r>
            <a:endParaRPr lang="en-IN" b="1" dirty="0">
              <a:solidFill>
                <a:srgbClr val="002060"/>
              </a:solidFill>
            </a:endParaRPr>
          </a:p>
        </p:txBody>
      </p:sp>
      <p:pic>
        <p:nvPicPr>
          <p:cNvPr id="9" name="Content Placeholder 8">
            <a:extLst>
              <a:ext uri="{FF2B5EF4-FFF2-40B4-BE49-F238E27FC236}">
                <a16:creationId xmlns:a16="http://schemas.microsoft.com/office/drawing/2014/main" xmlns="" id="{A6AB52FE-0B8A-49A6-BE1E-F79A42DD9F8B}"/>
              </a:ext>
            </a:extLst>
          </p:cNvPr>
          <p:cNvPicPr>
            <a:picLocks noGrp="1" noChangeAspect="1"/>
          </p:cNvPicPr>
          <p:nvPr>
            <p:ph sz="quarter" idx="4294967295"/>
          </p:nvPr>
        </p:nvPicPr>
        <p:blipFill>
          <a:blip r:embed="rId2" cstate="print"/>
          <a:stretch>
            <a:fillRect/>
          </a:stretch>
        </p:blipFill>
        <p:spPr>
          <a:xfrm>
            <a:off x="387928" y="2453967"/>
            <a:ext cx="3323327" cy="3424237"/>
          </a:xfrm>
          <a:prstGeom prst="rect">
            <a:avLst/>
          </a:prstGeom>
        </p:spPr>
      </p:pic>
      <p:pic>
        <p:nvPicPr>
          <p:cNvPr id="7" name="Picture 6">
            <a:extLst>
              <a:ext uri="{FF2B5EF4-FFF2-40B4-BE49-F238E27FC236}">
                <a16:creationId xmlns:a16="http://schemas.microsoft.com/office/drawing/2014/main" xmlns="" id="{0498CC44-5D63-47AE-BC29-5D2FD27080A3}"/>
              </a:ext>
            </a:extLst>
          </p:cNvPr>
          <p:cNvPicPr>
            <a:picLocks noChangeAspect="1"/>
          </p:cNvPicPr>
          <p:nvPr/>
        </p:nvPicPr>
        <p:blipFill>
          <a:blip r:embed="rId3" cstate="print"/>
          <a:stretch>
            <a:fillRect/>
          </a:stretch>
        </p:blipFill>
        <p:spPr>
          <a:xfrm>
            <a:off x="1" y="0"/>
            <a:ext cx="1763687" cy="1124744"/>
          </a:xfrm>
          <a:prstGeom prst="rect">
            <a:avLst/>
          </a:prstGeom>
        </p:spPr>
      </p:pic>
      <p:pic>
        <p:nvPicPr>
          <p:cNvPr id="11" name="Picture 10">
            <a:extLst>
              <a:ext uri="{FF2B5EF4-FFF2-40B4-BE49-F238E27FC236}">
                <a16:creationId xmlns:a16="http://schemas.microsoft.com/office/drawing/2014/main" xmlns="" id="{88BA3C6A-F59A-4393-88A0-F1FD0436CD88}"/>
              </a:ext>
            </a:extLst>
          </p:cNvPr>
          <p:cNvPicPr>
            <a:picLocks noChangeAspect="1"/>
          </p:cNvPicPr>
          <p:nvPr/>
        </p:nvPicPr>
        <p:blipFill>
          <a:blip r:embed="rId4" cstate="print"/>
          <a:stretch>
            <a:fillRect/>
          </a:stretch>
        </p:blipFill>
        <p:spPr>
          <a:xfrm>
            <a:off x="4221814" y="2326976"/>
            <a:ext cx="3938513" cy="3551228"/>
          </a:xfrm>
          <a:prstGeom prst="rect">
            <a:avLst/>
          </a:prstGeom>
        </p:spPr>
      </p:pic>
      <p:sp>
        <p:nvSpPr>
          <p:cNvPr id="12" name="Date Placeholder 11">
            <a:extLst>
              <a:ext uri="{FF2B5EF4-FFF2-40B4-BE49-F238E27FC236}">
                <a16:creationId xmlns:a16="http://schemas.microsoft.com/office/drawing/2014/main" xmlns="" id="{CB0AE6C1-2241-4791-B5E2-680823BA082F}"/>
              </a:ext>
            </a:extLst>
          </p:cNvPr>
          <p:cNvSpPr>
            <a:spLocks noGrp="1"/>
          </p:cNvSpPr>
          <p:nvPr>
            <p:ph type="dt" sz="half" idx="10"/>
          </p:nvPr>
        </p:nvSpPr>
        <p:spPr/>
        <p:txBody>
          <a:bodyPr/>
          <a:lstStyle/>
          <a:p>
            <a:fld id="{88C974C3-6BF1-4E75-B114-7DE0B8290C5D}" type="datetime1">
              <a:rPr lang="en-US" smtClean="0"/>
              <a:pPr/>
              <a:t>6/28/2021</a:t>
            </a:fld>
            <a:endParaRPr lang="en-US" dirty="0"/>
          </a:p>
        </p:txBody>
      </p:sp>
    </p:spTree>
    <p:extLst>
      <p:ext uri="{BB962C8B-B14F-4D97-AF65-F5344CB8AC3E}">
        <p14:creationId xmlns:p14="http://schemas.microsoft.com/office/powerpoint/2010/main" xmlns="" val="124988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49646-5842-4D13-90F7-5171C24AEEFB}"/>
              </a:ext>
            </a:extLst>
          </p:cNvPr>
          <p:cNvSpPr>
            <a:spLocks noGrp="1"/>
          </p:cNvSpPr>
          <p:nvPr>
            <p:ph type="title"/>
          </p:nvPr>
        </p:nvSpPr>
        <p:spPr>
          <a:xfrm>
            <a:off x="457200" y="274638"/>
            <a:ext cx="8229600" cy="1786210"/>
          </a:xfrm>
        </p:spPr>
        <p:txBody>
          <a:bodyPr>
            <a:normAutofit/>
          </a:bodyPr>
          <a:lstStyle/>
          <a:p>
            <a:r>
              <a:rPr lang="en-IN" b="1" dirty="0" smtClean="0">
                <a:solidFill>
                  <a:srgbClr val="002060"/>
                </a:solidFill>
              </a:rPr>
              <a:t>DATA PRE-PROCESSING</a:t>
            </a:r>
            <a:endParaRPr lang="en-IN"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xmlns="" id="{C74E2F01-C751-4816-8218-7B5D13594B32}"/>
              </a:ext>
            </a:extLst>
          </p:cNvPr>
          <p:cNvSpPr>
            <a:spLocks noGrp="1"/>
          </p:cNvSpPr>
          <p:nvPr>
            <p:ph sz="quarter" idx="4294967295"/>
          </p:nvPr>
        </p:nvSpPr>
        <p:spPr>
          <a:xfrm>
            <a:off x="685330" y="1772817"/>
            <a:ext cx="7772870" cy="4896544"/>
          </a:xfrm>
          <a:prstGeom prst="rect">
            <a:avLst/>
          </a:prstGeom>
        </p:spPr>
        <p:txBody>
          <a:bodyPr/>
          <a:lstStyle/>
          <a:p>
            <a:r>
              <a:rPr lang="en-IN" dirty="0"/>
              <a:t>Finally we are calling all the Data Pre-processing  function on a single column</a:t>
            </a:r>
          </a:p>
          <a:p>
            <a:endParaRPr lang="en-IN" dirty="0"/>
          </a:p>
          <a:p>
            <a:endParaRPr lang="en-IN" dirty="0"/>
          </a:p>
          <a:p>
            <a:endParaRPr lang="en-IN" dirty="0"/>
          </a:p>
          <a:p>
            <a:endParaRPr lang="en-IN" dirty="0"/>
          </a:p>
          <a:p>
            <a:endParaRPr lang="en-IN" dirty="0"/>
          </a:p>
          <a:p>
            <a:r>
              <a:rPr lang="en-IN" dirty="0"/>
              <a:t>Now We have your cleaned Data</a:t>
            </a:r>
          </a:p>
        </p:txBody>
      </p:sp>
      <p:pic>
        <p:nvPicPr>
          <p:cNvPr id="4" name="Picture 3">
            <a:extLst>
              <a:ext uri="{FF2B5EF4-FFF2-40B4-BE49-F238E27FC236}">
                <a16:creationId xmlns:a16="http://schemas.microsoft.com/office/drawing/2014/main" xmlns="" id="{8CA54F9E-65CB-4EDA-AC7C-9EEB576551DB}"/>
              </a:ext>
            </a:extLst>
          </p:cNvPr>
          <p:cNvPicPr>
            <a:picLocks noChangeAspect="1"/>
          </p:cNvPicPr>
          <p:nvPr/>
        </p:nvPicPr>
        <p:blipFill>
          <a:blip r:embed="rId2" cstate="print"/>
          <a:stretch>
            <a:fillRect/>
          </a:stretch>
        </p:blipFill>
        <p:spPr>
          <a:xfrm>
            <a:off x="1" y="0"/>
            <a:ext cx="1835695" cy="1340768"/>
          </a:xfrm>
          <a:prstGeom prst="rect">
            <a:avLst/>
          </a:prstGeom>
        </p:spPr>
      </p:pic>
      <p:pic>
        <p:nvPicPr>
          <p:cNvPr id="6" name="Picture 5">
            <a:extLst>
              <a:ext uri="{FF2B5EF4-FFF2-40B4-BE49-F238E27FC236}">
                <a16:creationId xmlns:a16="http://schemas.microsoft.com/office/drawing/2014/main" xmlns="" id="{8B8B8E71-B9F8-484C-985E-3C730230B873}"/>
              </a:ext>
            </a:extLst>
          </p:cNvPr>
          <p:cNvPicPr>
            <a:picLocks noChangeAspect="1"/>
          </p:cNvPicPr>
          <p:nvPr/>
        </p:nvPicPr>
        <p:blipFill>
          <a:blip r:embed="rId3" cstate="print"/>
          <a:stretch>
            <a:fillRect/>
          </a:stretch>
        </p:blipFill>
        <p:spPr>
          <a:xfrm>
            <a:off x="2915816" y="3284984"/>
            <a:ext cx="3263548" cy="2133785"/>
          </a:xfrm>
          <a:prstGeom prst="rect">
            <a:avLst/>
          </a:prstGeom>
        </p:spPr>
      </p:pic>
    </p:spTree>
    <p:extLst>
      <p:ext uri="{BB962C8B-B14F-4D97-AF65-F5344CB8AC3E}">
        <p14:creationId xmlns:p14="http://schemas.microsoft.com/office/powerpoint/2010/main" xmlns="" val="363862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59BBA6-7B3F-43EC-A1B8-13FFD13CA362}"/>
              </a:ext>
            </a:extLst>
          </p:cNvPr>
          <p:cNvSpPr>
            <a:spLocks noGrp="1"/>
          </p:cNvSpPr>
          <p:nvPr>
            <p:ph type="title"/>
          </p:nvPr>
        </p:nvSpPr>
        <p:spPr/>
        <p:txBody>
          <a:bodyPr>
            <a:normAutofit/>
          </a:bodyPr>
          <a:lstStyle/>
          <a:p>
            <a:r>
              <a:rPr lang="en-IN" sz="4800" b="1" dirty="0" smtClean="0">
                <a:solidFill>
                  <a:srgbClr val="0070C0"/>
                </a:solidFill>
              </a:rPr>
              <a:t>ANALYSIS</a:t>
            </a:r>
            <a:r>
              <a:rPr lang="en-IN" sz="4800" b="1" dirty="0" smtClean="0">
                <a:solidFill>
                  <a:schemeClr val="accent1">
                    <a:lumMod val="60000"/>
                    <a:lumOff val="40000"/>
                  </a:schemeClr>
                </a:solidFill>
              </a:rPr>
              <a:t> </a:t>
            </a:r>
            <a:endParaRPr lang="en-IN" sz="4800"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xmlns="" id="{4A50AC59-41C2-4A88-B5D0-E27F4F52E59E}"/>
              </a:ext>
            </a:extLst>
          </p:cNvPr>
          <p:cNvSpPr>
            <a:spLocks noGrp="1"/>
          </p:cNvSpPr>
          <p:nvPr>
            <p:ph sz="quarter" idx="4294967295"/>
          </p:nvPr>
        </p:nvSpPr>
        <p:spPr>
          <a:xfrm>
            <a:off x="62345" y="2059710"/>
            <a:ext cx="9017685" cy="4001787"/>
          </a:xfrm>
          <a:prstGeom prst="rect">
            <a:avLst/>
          </a:prstGeom>
        </p:spPr>
        <p:txBody>
          <a:bodyPr>
            <a:normAutofit/>
          </a:bodyPr>
          <a:lstStyle/>
          <a:p>
            <a:r>
              <a:rPr lang="en-IN" dirty="0"/>
              <a:t>We can see here which words are heavy when its comes to </a:t>
            </a:r>
            <a:r>
              <a:rPr lang="en-IN" dirty="0" err="1"/>
              <a:t>releted</a:t>
            </a:r>
            <a:r>
              <a:rPr lang="en-IN" dirty="0"/>
              <a:t> to rating “1”.</a:t>
            </a:r>
          </a:p>
          <a:p>
            <a:endParaRPr lang="en-IN" dirty="0"/>
          </a:p>
        </p:txBody>
      </p:sp>
      <p:pic>
        <p:nvPicPr>
          <p:cNvPr id="1026" name="Picture 2">
            <a:extLst>
              <a:ext uri="{FF2B5EF4-FFF2-40B4-BE49-F238E27FC236}">
                <a16:creationId xmlns:a16="http://schemas.microsoft.com/office/drawing/2014/main" xmlns="" id="{BC2C9F2D-25CB-42C9-B6AB-41B2199C53A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7092" y="2660074"/>
            <a:ext cx="8409709" cy="3306618"/>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a:extLst>
              <a:ext uri="{FF2B5EF4-FFF2-40B4-BE49-F238E27FC236}">
                <a16:creationId xmlns:a16="http://schemas.microsoft.com/office/drawing/2014/main" xmlns="" id="{503C8003-67B7-41FD-9593-CBD22DCDF198}"/>
              </a:ext>
            </a:extLst>
          </p:cNvPr>
          <p:cNvPicPr>
            <a:picLocks noChangeAspect="1"/>
          </p:cNvPicPr>
          <p:nvPr/>
        </p:nvPicPr>
        <p:blipFill>
          <a:blip r:embed="rId3" cstate="print"/>
          <a:stretch>
            <a:fillRect/>
          </a:stretch>
        </p:blipFill>
        <p:spPr>
          <a:xfrm>
            <a:off x="1" y="0"/>
            <a:ext cx="2292927" cy="980728"/>
          </a:xfrm>
          <a:prstGeom prst="rect">
            <a:avLst/>
          </a:prstGeom>
        </p:spPr>
      </p:pic>
    </p:spTree>
    <p:extLst>
      <p:ext uri="{BB962C8B-B14F-4D97-AF65-F5344CB8AC3E}">
        <p14:creationId xmlns:p14="http://schemas.microsoft.com/office/powerpoint/2010/main" xmlns="" val="233217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3038E-00E0-4008-ADF1-63C69615B257}"/>
              </a:ext>
            </a:extLst>
          </p:cNvPr>
          <p:cNvSpPr>
            <a:spLocks noGrp="1"/>
          </p:cNvSpPr>
          <p:nvPr>
            <p:ph type="title"/>
          </p:nvPr>
        </p:nvSpPr>
        <p:spPr/>
        <p:txBody>
          <a:bodyPr/>
          <a:lstStyle/>
          <a:p>
            <a:r>
              <a:rPr lang="en-IN" b="1" dirty="0" smtClean="0">
                <a:solidFill>
                  <a:srgbClr val="0070C0"/>
                </a:solidFill>
              </a:rPr>
              <a:t>ANALYSIS</a:t>
            </a:r>
            <a:endParaRPr lang="en-IN" dirty="0"/>
          </a:p>
        </p:txBody>
      </p:sp>
      <p:sp>
        <p:nvSpPr>
          <p:cNvPr id="3" name="Content Placeholder 2">
            <a:extLst>
              <a:ext uri="{FF2B5EF4-FFF2-40B4-BE49-F238E27FC236}">
                <a16:creationId xmlns:a16="http://schemas.microsoft.com/office/drawing/2014/main" xmlns="" id="{D4959054-D175-48F3-B2F4-FF2400625B6E}"/>
              </a:ext>
            </a:extLst>
          </p:cNvPr>
          <p:cNvSpPr>
            <a:spLocks noGrp="1"/>
          </p:cNvSpPr>
          <p:nvPr>
            <p:ph sz="quarter" idx="4294967295"/>
          </p:nvPr>
        </p:nvSpPr>
        <p:spPr>
          <a:xfrm>
            <a:off x="249382" y="1835451"/>
            <a:ext cx="8208818" cy="3618726"/>
          </a:xfrm>
          <a:prstGeom prst="rect">
            <a:avLst/>
          </a:prstGeom>
        </p:spPr>
        <p:txBody>
          <a:bodyPr/>
          <a:lstStyle/>
          <a:p>
            <a:r>
              <a:rPr lang="en-IN" dirty="0"/>
              <a:t>We can see here which words are heavy when its comes to </a:t>
            </a:r>
            <a:r>
              <a:rPr lang="en-IN" dirty="0" err="1"/>
              <a:t>releted</a:t>
            </a:r>
            <a:r>
              <a:rPr lang="en-IN" dirty="0"/>
              <a:t> to rating “2”.</a:t>
            </a:r>
          </a:p>
          <a:p>
            <a:endParaRPr lang="en-IN" dirty="0"/>
          </a:p>
          <a:p>
            <a:endParaRPr lang="en-IN" dirty="0"/>
          </a:p>
        </p:txBody>
      </p:sp>
      <p:pic>
        <p:nvPicPr>
          <p:cNvPr id="4" name="Picture 3">
            <a:extLst>
              <a:ext uri="{FF2B5EF4-FFF2-40B4-BE49-F238E27FC236}">
                <a16:creationId xmlns:a16="http://schemas.microsoft.com/office/drawing/2014/main" xmlns="" id="{3E13EB1E-4C05-4AD5-B1CE-C4324F142478}"/>
              </a:ext>
            </a:extLst>
          </p:cNvPr>
          <p:cNvPicPr>
            <a:picLocks noChangeAspect="1"/>
          </p:cNvPicPr>
          <p:nvPr/>
        </p:nvPicPr>
        <p:blipFill>
          <a:blip r:embed="rId2" cstate="print"/>
          <a:stretch>
            <a:fillRect/>
          </a:stretch>
        </p:blipFill>
        <p:spPr>
          <a:xfrm>
            <a:off x="1" y="0"/>
            <a:ext cx="2292927" cy="1268760"/>
          </a:xfrm>
          <a:prstGeom prst="rect">
            <a:avLst/>
          </a:prstGeom>
        </p:spPr>
      </p:pic>
      <p:pic>
        <p:nvPicPr>
          <p:cNvPr id="2050" name="Picture 2">
            <a:extLst>
              <a:ext uri="{FF2B5EF4-FFF2-40B4-BE49-F238E27FC236}">
                <a16:creationId xmlns:a16="http://schemas.microsoft.com/office/drawing/2014/main" xmlns="" id="{9FED59CC-6426-4C74-B7BD-BADF0061A81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7145" y="2290618"/>
            <a:ext cx="8617528" cy="37130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0826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473</Words>
  <Application>Microsoft Office PowerPoint</Application>
  <PresentationFormat>On-screen Show (4:3)</PresentationFormat>
  <Paragraphs>79</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Review and rating project</vt:lpstr>
      <vt:lpstr>  TABLE OF CONTENTS </vt:lpstr>
      <vt:lpstr> INTRODUCTION</vt:lpstr>
      <vt:lpstr>DATA COLLECTION</vt:lpstr>
      <vt:lpstr>                     ANALYTICAL PROBLEM FRAMING</vt:lpstr>
      <vt:lpstr> DATA PRE-PROCESSING</vt:lpstr>
      <vt:lpstr>DATA PRE-PROCESSING</vt:lpstr>
      <vt:lpstr>ANALYSIS </vt:lpstr>
      <vt:lpstr>ANALYSIS</vt:lpstr>
      <vt:lpstr>ANALYSIS </vt:lpstr>
      <vt:lpstr>ANALYSIS </vt:lpstr>
      <vt:lpstr>ANALYSIS</vt:lpstr>
      <vt:lpstr> FEATURE EXTRACTION</vt:lpstr>
      <vt:lpstr> MODEL CREATION</vt:lpstr>
      <vt:lpstr> USED ALGORITHMS</vt:lpstr>
      <vt:lpstr> MODEL SELECTION</vt:lpstr>
      <vt:lpstr> MODEL FINALIZE</vt:lpstr>
      <vt:lpstr>   ACTUAL VS PREDICT</vt:lpstr>
      <vt:lpstr> MODEL CREATION</vt:lpstr>
      <vt:lpstr>USED ALGORITHMS</vt:lpstr>
      <vt:lpstr>  CONCLUSION </vt:lpstr>
      <vt:lpstr>Question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and rating project</dc:title>
  <dc:creator>Windows User</dc:creator>
  <cp:lastModifiedBy>Windows User</cp:lastModifiedBy>
  <cp:revision>10</cp:revision>
  <dcterms:created xsi:type="dcterms:W3CDTF">2021-06-28T11:01:52Z</dcterms:created>
  <dcterms:modified xsi:type="dcterms:W3CDTF">2021-06-28T12:28:50Z</dcterms:modified>
</cp:coreProperties>
</file>